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5.xml" ContentType="application/vnd.openxmlformats-officedocument.themeOverrid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6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7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030" r:id="rId2"/>
    <p:sldId id="2168" r:id="rId3"/>
    <p:sldId id="2365" r:id="rId4"/>
    <p:sldId id="2366" r:id="rId5"/>
    <p:sldId id="2367" r:id="rId6"/>
    <p:sldId id="2368" r:id="rId7"/>
    <p:sldId id="2369" r:id="rId8"/>
    <p:sldId id="2370" r:id="rId9"/>
    <p:sldId id="277" r:id="rId10"/>
    <p:sldId id="278" r:id="rId11"/>
    <p:sldId id="305" r:id="rId12"/>
    <p:sldId id="281" r:id="rId13"/>
    <p:sldId id="2371" r:id="rId14"/>
    <p:sldId id="291" r:id="rId15"/>
    <p:sldId id="2372" r:id="rId16"/>
    <p:sldId id="2331" r:id="rId17"/>
    <p:sldId id="2333" r:id="rId18"/>
    <p:sldId id="2375" r:id="rId19"/>
    <p:sldId id="2339" r:id="rId20"/>
    <p:sldId id="2299" r:id="rId21"/>
    <p:sldId id="2300" r:id="rId22"/>
    <p:sldId id="2295" r:id="rId23"/>
    <p:sldId id="324" r:id="rId24"/>
    <p:sldId id="2334" r:id="rId25"/>
    <p:sldId id="2335" r:id="rId26"/>
    <p:sldId id="2337" r:id="rId27"/>
    <p:sldId id="2373" r:id="rId28"/>
    <p:sldId id="2374" r:id="rId29"/>
    <p:sldId id="2336" r:id="rId3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96F"/>
    <a:srgbClr val="B48C50"/>
    <a:srgbClr val="BE3455"/>
    <a:srgbClr val="A6A6A6"/>
    <a:srgbClr val="C0C0C0"/>
    <a:srgbClr val="F64044"/>
    <a:srgbClr val="F8696B"/>
    <a:srgbClr val="63BE7B"/>
    <a:srgbClr val="2C4366"/>
    <a:srgbClr val="6C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0" autoAdjust="0"/>
    <p:restoredTop sz="96172" autoAdjust="0"/>
  </p:normalViewPr>
  <p:slideViewPr>
    <p:cSldViewPr snapToGrid="0">
      <p:cViewPr varScale="1">
        <p:scale>
          <a:sx n="117" d="100"/>
          <a:sy n="117" d="100"/>
        </p:scale>
        <p:origin x="1210" y="77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04.%20NOK\PPT\ecpi\may_updated%20(2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o.a.akbarov\Desktop\INFLATION%20CODING\DECEMBER%202025\Grafiklar\November_fina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o.a.akbarov\Desktop\INFLATION%20CODING\DECEMBER%202025\Grafiklar\November_final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o.a.akbarov\Desktop\INFLATION%20CODING\DECEMBER%202025\Grafiklar\November_fina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o.a.akbarov\Desktop\INFLATION%20CODING\DECEMBER%202025\Grafiklar\November_final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a.akbarov\Desktop\INFLATION%20CODING\DECEMBER%202025\Grafiklar\November_fin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a.akbarov\Desktop\INFLATION%20CODING\DECEMBER%202025\Grafiklar\November_fin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a.akbarov\Desktop\INFLATION%20CODING\DECEMBER%202025\Grafiklar\November_fin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a.akbarov\Desktop\INFLATION%20CODING\DECEMBER%202025\Grafiklar\November_fin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o.a.akbarov\Desktop\INFLATION%20CODING\DECEMBER%202025\Grafiklar\November_fi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04.%20NOK\PPT\ecpi\may_updated%20(2)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a.akbarov\Desktop\INFLATION%20CODING\DECEMBER%202025\Grafiklar\November_fina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a.akbarov\Desktop\INFLATION%20CODING\DECEMBER%202025\Grafiklar\November_final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04.%20NOK\PPT\ecpi\may_updated%20(2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04.%20NOK\PPT\ecpi\may_updated%20(2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o.a.akbarov\Desktop\INFLATION%20CODING\DECEMBER%202025\Grafiklar\November_fina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o.a.akbarov\Desktop\INFLATION%20CODING\DECEMBER%202025\Grafiklar\November_fina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o.a.akbarov\Desktop\INFLATION%20CODING\DECEMBER%202025\Grafiklar\November_fina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o.a.akbarov\Desktop\INFLATION%20CODING\DECEMBER%202025\Grafiklar\November_fina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o.a.akbarov\Desktop\INFLATION%20CODING\DECEMBER%202025\Grafiklar\November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'cbu-nok'!$H$2</c:f>
              <c:strCache>
                <c:ptCount val="1"/>
                <c:pt idx="0">
                  <c:v>CPI Inflation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'cbu-nok'!$A$3:$A$31</c:f>
              <c:strCache>
                <c:ptCount val="25"/>
                <c:pt idx="2">
                  <c:v>2023</c:v>
                </c:pt>
                <c:pt idx="11">
                  <c:v> </c:v>
                </c:pt>
                <c:pt idx="1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'cbu-nok'!$H$3:$H$31</c:f>
              <c:numCache>
                <c:formatCode>0.0</c:formatCode>
                <c:ptCount val="29"/>
                <c:pt idx="0">
                  <c:v>12.189999999999998</c:v>
                </c:pt>
                <c:pt idx="1">
                  <c:v>12.230000000000004</c:v>
                </c:pt>
                <c:pt idx="2">
                  <c:v>11.659999999999997</c:v>
                </c:pt>
                <c:pt idx="3">
                  <c:v>11</c:v>
                </c:pt>
                <c:pt idx="4">
                  <c:v>10.379999999999995</c:v>
                </c:pt>
                <c:pt idx="5">
                  <c:v>9.0300000000000011</c:v>
                </c:pt>
                <c:pt idx="6">
                  <c:v>8.9399999999999977</c:v>
                </c:pt>
                <c:pt idx="7">
                  <c:v>8.9599999999999937</c:v>
                </c:pt>
                <c:pt idx="8">
                  <c:v>9.1899999999999977</c:v>
                </c:pt>
                <c:pt idx="9">
                  <c:v>8.980000000000004</c:v>
                </c:pt>
                <c:pt idx="10">
                  <c:v>8.7600000000000051</c:v>
                </c:pt>
                <c:pt idx="11">
                  <c:v>8.769999999999996</c:v>
                </c:pt>
                <c:pt idx="12">
                  <c:v>8.5799999999999983</c:v>
                </c:pt>
                <c:pt idx="13">
                  <c:v>8.3499999999999943</c:v>
                </c:pt>
                <c:pt idx="14">
                  <c:v>7.980000000000004</c:v>
                </c:pt>
                <c:pt idx="15">
                  <c:v>8.0799999999999983</c:v>
                </c:pt>
                <c:pt idx="16">
                  <c:v>10.6</c:v>
                </c:pt>
                <c:pt idx="17">
                  <c:v>10.599999999999994</c:v>
                </c:pt>
                <c:pt idx="18">
                  <c:v>10.469999999999999</c:v>
                </c:pt>
                <c:pt idx="19">
                  <c:v>10.469999999999999</c:v>
                </c:pt>
                <c:pt idx="20">
                  <c:v>10.459999999999994</c:v>
                </c:pt>
                <c:pt idx="21">
                  <c:v>10.239999999999995</c:v>
                </c:pt>
                <c:pt idx="22">
                  <c:v>10.019999999999996</c:v>
                </c:pt>
                <c:pt idx="23">
                  <c:v>9.8000000000000007</c:v>
                </c:pt>
                <c:pt idx="24">
                  <c:v>9.89</c:v>
                </c:pt>
                <c:pt idx="25">
                  <c:v>10.129999999999995</c:v>
                </c:pt>
                <c:pt idx="26">
                  <c:v>10.340000000000003</c:v>
                </c:pt>
                <c:pt idx="27">
                  <c:v>10.09</c:v>
                </c:pt>
                <c:pt idx="28">
                  <c:v>8.7199999999999989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01C-44CA-8907-BBFD07EBC950}"/>
            </c:ext>
          </c:extLst>
        </c:ser>
        <c:ser>
          <c:idx val="0"/>
          <c:order val="1"/>
          <c:tx>
            <c:strRef>
              <c:f>'cbu-nok'!$C$2</c:f>
              <c:strCache>
                <c:ptCount val="1"/>
                <c:pt idx="0">
                  <c:v>Online Price Inflation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'cbu-nok'!$A$3:$A$31</c:f>
              <c:strCache>
                <c:ptCount val="25"/>
                <c:pt idx="2">
                  <c:v>2023</c:v>
                </c:pt>
                <c:pt idx="11">
                  <c:v> </c:v>
                </c:pt>
                <c:pt idx="1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'cbu-nok'!$C$3:$C$31</c:f>
              <c:numCache>
                <c:formatCode>0.0</c:formatCode>
                <c:ptCount val="29"/>
                <c:pt idx="0">
                  <c:v>15.572633459452661</c:v>
                </c:pt>
                <c:pt idx="1">
                  <c:v>13.785485330258268</c:v>
                </c:pt>
                <c:pt idx="2">
                  <c:v>12.567456493995664</c:v>
                </c:pt>
                <c:pt idx="3">
                  <c:v>12.174194168380609</c:v>
                </c:pt>
                <c:pt idx="4">
                  <c:v>10.797361651512858</c:v>
                </c:pt>
                <c:pt idx="5">
                  <c:v>9.2530419477459844</c:v>
                </c:pt>
                <c:pt idx="6">
                  <c:v>8.5422477248284281</c:v>
                </c:pt>
                <c:pt idx="7">
                  <c:v>9.6437656008297949</c:v>
                </c:pt>
                <c:pt idx="8">
                  <c:v>10.297802204464787</c:v>
                </c:pt>
                <c:pt idx="9">
                  <c:v>11.634726515324772</c:v>
                </c:pt>
                <c:pt idx="10">
                  <c:v>12.591537409526566</c:v>
                </c:pt>
                <c:pt idx="11">
                  <c:v>12.232997227186203</c:v>
                </c:pt>
                <c:pt idx="12">
                  <c:v>10.982668655850205</c:v>
                </c:pt>
                <c:pt idx="13">
                  <c:v>11.804341315537386</c:v>
                </c:pt>
                <c:pt idx="14">
                  <c:v>12.277200786509951</c:v>
                </c:pt>
                <c:pt idx="15">
                  <c:v>12.255648714070659</c:v>
                </c:pt>
                <c:pt idx="16">
                  <c:v>14.782603921624087</c:v>
                </c:pt>
                <c:pt idx="17">
                  <c:v>13.93476001531026</c:v>
                </c:pt>
                <c:pt idx="18">
                  <c:v>13.488504503722382</c:v>
                </c:pt>
                <c:pt idx="19">
                  <c:v>12.596896089882563</c:v>
                </c:pt>
                <c:pt idx="20">
                  <c:v>10.972795405327986</c:v>
                </c:pt>
                <c:pt idx="21">
                  <c:v>9.355086110754371</c:v>
                </c:pt>
                <c:pt idx="22">
                  <c:v>10.065195686246426</c:v>
                </c:pt>
                <c:pt idx="23">
                  <c:v>10.372366107638101</c:v>
                </c:pt>
                <c:pt idx="24">
                  <c:v>9.9281446751136428</c:v>
                </c:pt>
                <c:pt idx="25">
                  <c:v>10.225203121684643</c:v>
                </c:pt>
                <c:pt idx="26">
                  <c:v>10.509637605538629</c:v>
                </c:pt>
                <c:pt idx="27">
                  <c:v>10.442483045377671</c:v>
                </c:pt>
                <c:pt idx="28">
                  <c:v>10.81510401153929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01C-44CA-8907-BBFD07EBC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693503"/>
        <c:axId val="813691007"/>
      </c:lineChart>
      <c:catAx>
        <c:axId val="8136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3691007"/>
        <c:crosses val="autoZero"/>
        <c:auto val="1"/>
        <c:lblAlgn val="ctr"/>
        <c:lblOffset val="100"/>
        <c:noMultiLvlLbl val="0"/>
      </c:catAx>
      <c:valAx>
        <c:axId val="813691007"/>
        <c:scaling>
          <c:orientation val="minMax"/>
          <c:max val="20"/>
          <c:min val="4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3693503"/>
        <c:crosses val="autoZero"/>
        <c:crossBetween val="between"/>
        <c:majorUnit val="4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99171270718229E-2"/>
          <c:y val="5.0925925925925923E-2"/>
          <c:w val="0.92961999442534604"/>
          <c:h val="0.5227967425256581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food!$D$2</c:f>
              <c:strCache>
                <c:ptCount val="1"/>
                <c:pt idx="0">
                  <c:v>Гўшт маҳсулотлари</c:v>
                </c:pt>
              </c:strCache>
            </c:strRef>
          </c:tx>
          <c:spPr>
            <a:solidFill>
              <a:srgbClr val="2F496F"/>
            </a:solidFill>
            <a:ln>
              <a:noFill/>
            </a:ln>
            <a:effectLst/>
          </c:spPr>
          <c:invertIfNegative val="0"/>
          <c:cat>
            <c:multiLvlStrRef>
              <c:f>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food!$D$27:$D$50</c:f>
              <c:numCache>
                <c:formatCode>0.0</c:formatCode>
                <c:ptCount val="24"/>
                <c:pt idx="0">
                  <c:v>2.3600038271702251</c:v>
                </c:pt>
                <c:pt idx="1">
                  <c:v>2.3954694988021141</c:v>
                </c:pt>
                <c:pt idx="2">
                  <c:v>2.1332284938167492</c:v>
                </c:pt>
                <c:pt idx="3">
                  <c:v>1.851159854155163</c:v>
                </c:pt>
                <c:pt idx="4">
                  <c:v>1.44315955371298</c:v>
                </c:pt>
                <c:pt idx="5">
                  <c:v>1.318426193586496</c:v>
                </c:pt>
                <c:pt idx="6">
                  <c:v>1.5014472455297221</c:v>
                </c:pt>
                <c:pt idx="7">
                  <c:v>2.280056546568729</c:v>
                </c:pt>
                <c:pt idx="8">
                  <c:v>2.6437941282857391</c:v>
                </c:pt>
                <c:pt idx="9">
                  <c:v>2.668979223997475</c:v>
                </c:pt>
                <c:pt idx="10">
                  <c:v>2.7652716109181501</c:v>
                </c:pt>
                <c:pt idx="11">
                  <c:v>2.957154555335014</c:v>
                </c:pt>
                <c:pt idx="12">
                  <c:v>3.2010990903798269</c:v>
                </c:pt>
                <c:pt idx="13">
                  <c:v>3.8884513649333861</c:v>
                </c:pt>
                <c:pt idx="14">
                  <c:v>5.7416861506705406</c:v>
                </c:pt>
                <c:pt idx="15">
                  <c:v>5.9333574135542326</c:v>
                </c:pt>
                <c:pt idx="16">
                  <c:v>5.9792117189607348</c:v>
                </c:pt>
                <c:pt idx="17">
                  <c:v>5.9966648511042298</c:v>
                </c:pt>
                <c:pt idx="18">
                  <c:v>6.1372459757891686</c:v>
                </c:pt>
                <c:pt idx="19">
                  <c:v>5.1178774762226684</c:v>
                </c:pt>
                <c:pt idx="20">
                  <c:v>4.8407439980651796</c:v>
                </c:pt>
                <c:pt idx="21">
                  <c:v>4.9287010889737726</c:v>
                </c:pt>
                <c:pt idx="22">
                  <c:v>4.8712324179323563</c:v>
                </c:pt>
                <c:pt idx="23">
                  <c:v>4.7936626687222166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9-45FD-824F-91A1861982A8}"/>
            </c:ext>
          </c:extLst>
        </c:ser>
        <c:ser>
          <c:idx val="2"/>
          <c:order val="2"/>
          <c:tx>
            <c:strRef>
              <c:f>food!$E$2</c:f>
              <c:strCache>
                <c:ptCount val="1"/>
                <c:pt idx="0">
                  <c:v>Ёғ ва мойлар</c:v>
                </c:pt>
              </c:strCache>
            </c:strRef>
          </c:tx>
          <c:spPr>
            <a:solidFill>
              <a:srgbClr val="5E8464"/>
            </a:solidFill>
            <a:ln>
              <a:noFill/>
            </a:ln>
            <a:effectLst/>
          </c:spPr>
          <c:invertIfNegative val="0"/>
          <c:cat>
            <c:multiLvlStrRef>
              <c:f>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food!$E$27:$E$50</c:f>
              <c:numCache>
                <c:formatCode>0.0</c:formatCode>
                <c:ptCount val="24"/>
                <c:pt idx="0">
                  <c:v>-0.56317377928868406</c:v>
                </c:pt>
                <c:pt idx="1">
                  <c:v>-0.61403671905685009</c:v>
                </c:pt>
                <c:pt idx="2">
                  <c:v>-0.64511228083222005</c:v>
                </c:pt>
                <c:pt idx="3">
                  <c:v>-0.51472335450630446</c:v>
                </c:pt>
                <c:pt idx="4">
                  <c:v>-0.51368299893717018</c:v>
                </c:pt>
                <c:pt idx="5">
                  <c:v>-0.43154410477969207</c:v>
                </c:pt>
                <c:pt idx="6">
                  <c:v>-0.27615139781247022</c:v>
                </c:pt>
                <c:pt idx="7">
                  <c:v>-4.6620529490813981E-2</c:v>
                </c:pt>
                <c:pt idx="8">
                  <c:v>3.8357248055318392E-2</c:v>
                </c:pt>
                <c:pt idx="9">
                  <c:v>0.19528759530549161</c:v>
                </c:pt>
                <c:pt idx="10">
                  <c:v>0.44103378142025179</c:v>
                </c:pt>
                <c:pt idx="11">
                  <c:v>0.87501572906188041</c:v>
                </c:pt>
                <c:pt idx="12">
                  <c:v>0.99792259945160522</c:v>
                </c:pt>
                <c:pt idx="13">
                  <c:v>1.097378611919783</c:v>
                </c:pt>
                <c:pt idx="14">
                  <c:v>1.2097387745443049</c:v>
                </c:pt>
                <c:pt idx="15">
                  <c:v>1.426673242883524</c:v>
                </c:pt>
                <c:pt idx="16">
                  <c:v>1.728819267176622</c:v>
                </c:pt>
                <c:pt idx="17">
                  <c:v>1.774594944480304</c:v>
                </c:pt>
                <c:pt idx="18">
                  <c:v>1.783220459449774</c:v>
                </c:pt>
                <c:pt idx="19">
                  <c:v>1.652320287347548</c:v>
                </c:pt>
                <c:pt idx="20">
                  <c:v>1.530223905904001</c:v>
                </c:pt>
                <c:pt idx="21">
                  <c:v>1.4037856464996761</c:v>
                </c:pt>
                <c:pt idx="22">
                  <c:v>1.2155974681372721</c:v>
                </c:pt>
                <c:pt idx="23">
                  <c:v>0.82482513574715077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49-45FD-824F-91A1861982A8}"/>
            </c:ext>
          </c:extLst>
        </c:ser>
        <c:ser>
          <c:idx val="3"/>
          <c:order val="3"/>
          <c:tx>
            <c:strRef>
              <c:f>food!$F$2</c:f>
              <c:strCache>
                <c:ptCount val="1"/>
                <c:pt idx="0">
                  <c:v>Шакар ва қандолат</c:v>
                </c:pt>
              </c:strCache>
            </c:strRef>
          </c:tx>
          <c:spPr>
            <a:solidFill>
              <a:srgbClr val="98B69D"/>
            </a:solidFill>
            <a:ln>
              <a:noFill/>
            </a:ln>
            <a:effectLst/>
          </c:spPr>
          <c:invertIfNegative val="0"/>
          <c:cat>
            <c:multiLvlStrRef>
              <c:f>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food!$F$27:$F$50</c:f>
              <c:numCache>
                <c:formatCode>0.0</c:formatCode>
                <c:ptCount val="24"/>
                <c:pt idx="0">
                  <c:v>1.5379214965580501</c:v>
                </c:pt>
                <c:pt idx="1">
                  <c:v>1.5190733053484731</c:v>
                </c:pt>
                <c:pt idx="2">
                  <c:v>1.2966537246313381</c:v>
                </c:pt>
                <c:pt idx="3">
                  <c:v>1.1672805416395819</c:v>
                </c:pt>
                <c:pt idx="4">
                  <c:v>0.94807548101306405</c:v>
                </c:pt>
                <c:pt idx="5">
                  <c:v>0.82065129882060128</c:v>
                </c:pt>
                <c:pt idx="6">
                  <c:v>0.97320337547545732</c:v>
                </c:pt>
                <c:pt idx="7">
                  <c:v>1.042835938462001</c:v>
                </c:pt>
                <c:pt idx="8">
                  <c:v>1.0805172884038261</c:v>
                </c:pt>
                <c:pt idx="9">
                  <c:v>1.0582477829519721</c:v>
                </c:pt>
                <c:pt idx="10">
                  <c:v>0.92354587213024775</c:v>
                </c:pt>
                <c:pt idx="11">
                  <c:v>0.81679367391267688</c:v>
                </c:pt>
                <c:pt idx="12">
                  <c:v>0.84783467933084322</c:v>
                </c:pt>
                <c:pt idx="13">
                  <c:v>0.81510162632688998</c:v>
                </c:pt>
                <c:pt idx="14">
                  <c:v>0.8125924202718362</c:v>
                </c:pt>
                <c:pt idx="15">
                  <c:v>0.70064344088539399</c:v>
                </c:pt>
                <c:pt idx="16">
                  <c:v>0.68834529487445395</c:v>
                </c:pt>
                <c:pt idx="17">
                  <c:v>0.68417238000226477</c:v>
                </c:pt>
                <c:pt idx="18">
                  <c:v>0.65477508031392762</c:v>
                </c:pt>
                <c:pt idx="19">
                  <c:v>0.59399740650641819</c:v>
                </c:pt>
                <c:pt idx="20">
                  <c:v>0.56657396139036509</c:v>
                </c:pt>
                <c:pt idx="21">
                  <c:v>0.42082872911684821</c:v>
                </c:pt>
                <c:pt idx="22">
                  <c:v>0.40937257688752532</c:v>
                </c:pt>
                <c:pt idx="23">
                  <c:v>0.44022526668954648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49-45FD-824F-91A1861982A8}"/>
            </c:ext>
          </c:extLst>
        </c:ser>
        <c:ser>
          <c:idx val="4"/>
          <c:order val="4"/>
          <c:tx>
            <c:strRef>
              <c:f>food!$G$2</c:f>
              <c:strCache>
                <c:ptCount val="1"/>
                <c:pt idx="0">
                  <c:v>Сут маҳсулотлари</c:v>
                </c:pt>
              </c:strCache>
            </c:strRef>
          </c:tx>
          <c:spPr>
            <a:solidFill>
              <a:srgbClr val="5B81B9"/>
            </a:solidFill>
            <a:ln>
              <a:noFill/>
            </a:ln>
            <a:effectLst/>
          </c:spPr>
          <c:invertIfNegative val="0"/>
          <c:cat>
            <c:multiLvlStrRef>
              <c:f>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food!$G$27:$G$50</c:f>
              <c:numCache>
                <c:formatCode>0.0</c:formatCode>
                <c:ptCount val="24"/>
                <c:pt idx="0">
                  <c:v>1.031048544894954</c:v>
                </c:pt>
                <c:pt idx="1">
                  <c:v>0.97998165622137989</c:v>
                </c:pt>
                <c:pt idx="2">
                  <c:v>0.87072944952601983</c:v>
                </c:pt>
                <c:pt idx="3">
                  <c:v>0.80957104462242047</c:v>
                </c:pt>
                <c:pt idx="4">
                  <c:v>0.61849805927793344</c:v>
                </c:pt>
                <c:pt idx="5">
                  <c:v>0.52102946919219506</c:v>
                </c:pt>
                <c:pt idx="6">
                  <c:v>0.5647630646991455</c:v>
                </c:pt>
                <c:pt idx="7">
                  <c:v>0.57156239585806867</c:v>
                </c:pt>
                <c:pt idx="8">
                  <c:v>0.58088334028802513</c:v>
                </c:pt>
                <c:pt idx="9">
                  <c:v>0.57970455651765518</c:v>
                </c:pt>
                <c:pt idx="10">
                  <c:v>0.57680904006644707</c:v>
                </c:pt>
                <c:pt idx="11">
                  <c:v>0.60157229715927607</c:v>
                </c:pt>
                <c:pt idx="12">
                  <c:v>0.70943125524595918</c:v>
                </c:pt>
                <c:pt idx="13">
                  <c:v>0.7555902869890827</c:v>
                </c:pt>
                <c:pt idx="14">
                  <c:v>0.69795945645821067</c:v>
                </c:pt>
                <c:pt idx="15">
                  <c:v>0.66986183455697101</c:v>
                </c:pt>
                <c:pt idx="16">
                  <c:v>0.74863572733683037</c:v>
                </c:pt>
                <c:pt idx="17">
                  <c:v>0.7352617590479138</c:v>
                </c:pt>
                <c:pt idx="18">
                  <c:v>0.72411854168637235</c:v>
                </c:pt>
                <c:pt idx="19">
                  <c:v>0.7338621537351655</c:v>
                </c:pt>
                <c:pt idx="20">
                  <c:v>0.72031608919932466</c:v>
                </c:pt>
                <c:pt idx="21">
                  <c:v>0.6943376122711763</c:v>
                </c:pt>
                <c:pt idx="22">
                  <c:v>0.65164714218313347</c:v>
                </c:pt>
                <c:pt idx="23">
                  <c:v>0.5907038039384217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49-45FD-824F-91A1861982A8}"/>
            </c:ext>
          </c:extLst>
        </c:ser>
        <c:ser>
          <c:idx val="7"/>
          <c:order val="5"/>
          <c:tx>
            <c:strRef>
              <c:f>food!$H$2</c:f>
              <c:strCache>
                <c:ptCount val="1"/>
                <c:pt idx="0">
                  <c:v>Нон маҳсулотлари</c:v>
                </c:pt>
              </c:strCache>
            </c:strRef>
          </c:tx>
          <c:spPr>
            <a:solidFill>
              <a:srgbClr val="FFC650"/>
            </a:solidFill>
            <a:ln>
              <a:noFill/>
            </a:ln>
            <a:effectLst/>
          </c:spPr>
          <c:invertIfNegative val="0"/>
          <c:cat>
            <c:multiLvlStrRef>
              <c:f>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food!$H$27:$H$50</c:f>
              <c:numCache>
                <c:formatCode>0.0</c:formatCode>
                <c:ptCount val="24"/>
                <c:pt idx="0">
                  <c:v>0.76027928777340137</c:v>
                </c:pt>
                <c:pt idx="1">
                  <c:v>0.72137317791863187</c:v>
                </c:pt>
                <c:pt idx="2">
                  <c:v>0.70587006940694841</c:v>
                </c:pt>
                <c:pt idx="3">
                  <c:v>0.75256484121210365</c:v>
                </c:pt>
                <c:pt idx="4">
                  <c:v>0.74051574823004318</c:v>
                </c:pt>
                <c:pt idx="5">
                  <c:v>0.69960691072246761</c:v>
                </c:pt>
                <c:pt idx="6">
                  <c:v>0.77682837074992206</c:v>
                </c:pt>
                <c:pt idx="7">
                  <c:v>0.78357232004128341</c:v>
                </c:pt>
                <c:pt idx="8">
                  <c:v>0.1478935205833907</c:v>
                </c:pt>
                <c:pt idx="9">
                  <c:v>0.11414482079237311</c:v>
                </c:pt>
                <c:pt idx="10">
                  <c:v>-7.9642274678541399E-3</c:v>
                </c:pt>
                <c:pt idx="11">
                  <c:v>-0.121315830983901</c:v>
                </c:pt>
                <c:pt idx="12">
                  <c:v>-6.6281033189175789E-2</c:v>
                </c:pt>
                <c:pt idx="13">
                  <c:v>-0.36273485589391952</c:v>
                </c:pt>
                <c:pt idx="14">
                  <c:v>-0.51467576293635542</c:v>
                </c:pt>
                <c:pt idx="15">
                  <c:v>-0.49466227577250299</c:v>
                </c:pt>
                <c:pt idx="16">
                  <c:v>-0.47854290767613578</c:v>
                </c:pt>
                <c:pt idx="17">
                  <c:v>-0.42296267307217988</c:v>
                </c:pt>
                <c:pt idx="18">
                  <c:v>-0.43420847722184741</c:v>
                </c:pt>
                <c:pt idx="19">
                  <c:v>-0.39173044024583881</c:v>
                </c:pt>
                <c:pt idx="20">
                  <c:v>-0.40714915571004479</c:v>
                </c:pt>
                <c:pt idx="21">
                  <c:v>-0.40232828482759098</c:v>
                </c:pt>
                <c:pt idx="22">
                  <c:v>-0.29548719663631962</c:v>
                </c:pt>
                <c:pt idx="23">
                  <c:v>-0.1955170183401618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49-45FD-824F-91A1861982A8}"/>
            </c:ext>
          </c:extLst>
        </c:ser>
        <c:ser>
          <c:idx val="8"/>
          <c:order val="6"/>
          <c:tx>
            <c:strRef>
              <c:f>food!$I$2</c:f>
              <c:strCache>
                <c:ptCount val="1"/>
                <c:pt idx="0">
                  <c:v>Тухум</c:v>
                </c:pt>
              </c:strCache>
            </c:strRef>
          </c:tx>
          <c:spPr>
            <a:solidFill>
              <a:srgbClr val="B0C3DE"/>
            </a:solidFill>
            <a:ln>
              <a:noFill/>
            </a:ln>
            <a:effectLst/>
          </c:spPr>
          <c:invertIfNegative val="0"/>
          <c:cat>
            <c:multiLvlStrRef>
              <c:f>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food!$I$27:$I$50</c:f>
              <c:numCache>
                <c:formatCode>0.0</c:formatCode>
                <c:ptCount val="24"/>
                <c:pt idx="0">
                  <c:v>0.41587586954974942</c:v>
                </c:pt>
                <c:pt idx="1">
                  <c:v>0.39267695892919052</c:v>
                </c:pt>
                <c:pt idx="2">
                  <c:v>0.34857669653291168</c:v>
                </c:pt>
                <c:pt idx="3">
                  <c:v>7.5619871500008429E-2</c:v>
                </c:pt>
                <c:pt idx="4">
                  <c:v>-0.373151022919465</c:v>
                </c:pt>
                <c:pt idx="5">
                  <c:v>-0.28987543598208482</c:v>
                </c:pt>
                <c:pt idx="6">
                  <c:v>-0.23934066578161139</c:v>
                </c:pt>
                <c:pt idx="7">
                  <c:v>-0.39951725581275738</c:v>
                </c:pt>
                <c:pt idx="8">
                  <c:v>-0.53060581972347576</c:v>
                </c:pt>
                <c:pt idx="9">
                  <c:v>-0.77890856224142724</c:v>
                </c:pt>
                <c:pt idx="10">
                  <c:v>-0.76872584845041103</c:v>
                </c:pt>
                <c:pt idx="11">
                  <c:v>-0.24716797336815871</c:v>
                </c:pt>
                <c:pt idx="12">
                  <c:v>-0.7791515319713691</c:v>
                </c:pt>
                <c:pt idx="13">
                  <c:v>-1.0562011762547441</c:v>
                </c:pt>
                <c:pt idx="14">
                  <c:v>-0.9957090098762903</c:v>
                </c:pt>
                <c:pt idx="15">
                  <c:v>-0.77296728956367866</c:v>
                </c:pt>
                <c:pt idx="16">
                  <c:v>-0.40373756885993622</c:v>
                </c:pt>
                <c:pt idx="17">
                  <c:v>-0.2048168695357358</c:v>
                </c:pt>
                <c:pt idx="18">
                  <c:v>-0.25502058156320229</c:v>
                </c:pt>
                <c:pt idx="19">
                  <c:v>-0.22851578195425409</c:v>
                </c:pt>
                <c:pt idx="20">
                  <c:v>-0.11908316454708701</c:v>
                </c:pt>
                <c:pt idx="21">
                  <c:v>-1.523622638493316E-2</c:v>
                </c:pt>
                <c:pt idx="22">
                  <c:v>-4.3987460892931853E-2</c:v>
                </c:pt>
                <c:pt idx="23">
                  <c:v>-0.50444225851936897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49-45FD-824F-91A1861982A8}"/>
            </c:ext>
          </c:extLst>
        </c:ser>
        <c:ser>
          <c:idx val="9"/>
          <c:order val="7"/>
          <c:tx>
            <c:strRef>
              <c:f>food!$J$2</c:f>
              <c:strCache>
                <c:ptCount val="1"/>
                <c:pt idx="0">
                  <c:v>Бошқалар</c:v>
                </c:pt>
              </c:strCache>
            </c:strRef>
          </c:tx>
          <c:spPr>
            <a:solidFill>
              <a:srgbClr val="D5C3AA"/>
            </a:solidFill>
            <a:ln>
              <a:noFill/>
            </a:ln>
            <a:effectLst/>
          </c:spPr>
          <c:invertIfNegative val="0"/>
          <c:cat>
            <c:multiLvlStrRef>
              <c:f>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food!$J$27:$J$50</c:f>
              <c:numCache>
                <c:formatCode>0.0</c:formatCode>
                <c:ptCount val="24"/>
                <c:pt idx="0">
                  <c:v>3.8636650802156369</c:v>
                </c:pt>
                <c:pt idx="1">
                  <c:v>3.6719831351996426</c:v>
                </c:pt>
                <c:pt idx="2">
                  <c:v>3.2196006171408689</c:v>
                </c:pt>
                <c:pt idx="3">
                  <c:v>2.5354861150827039</c:v>
                </c:pt>
                <c:pt idx="4">
                  <c:v>2.0140335288299509</c:v>
                </c:pt>
                <c:pt idx="5">
                  <c:v>1.5276770461763287</c:v>
                </c:pt>
                <c:pt idx="6">
                  <c:v>1.5410279898420574</c:v>
                </c:pt>
                <c:pt idx="7">
                  <c:v>1.447389296295909</c:v>
                </c:pt>
                <c:pt idx="8">
                  <c:v>1.7684129641449862</c:v>
                </c:pt>
                <c:pt idx="9">
                  <c:v>1.3592775209670753</c:v>
                </c:pt>
                <c:pt idx="10">
                  <c:v>0.85546292499218879</c:v>
                </c:pt>
                <c:pt idx="11">
                  <c:v>0.9703876903310249</c:v>
                </c:pt>
                <c:pt idx="12">
                  <c:v>0.86556765286289572</c:v>
                </c:pt>
                <c:pt idx="13">
                  <c:v>0.54086078751570543</c:v>
                </c:pt>
                <c:pt idx="14">
                  <c:v>0.26369978553457774</c:v>
                </c:pt>
                <c:pt idx="15">
                  <c:v>0.26141306202443193</c:v>
                </c:pt>
                <c:pt idx="16">
                  <c:v>0.22799452732166614</c:v>
                </c:pt>
                <c:pt idx="17">
                  <c:v>0.23708560797320288</c:v>
                </c:pt>
                <c:pt idx="18">
                  <c:v>8.7292953509564342E-2</c:v>
                </c:pt>
                <c:pt idx="19">
                  <c:v>7.3719378557369986E-2</c:v>
                </c:pt>
                <c:pt idx="20">
                  <c:v>-4.0221583532537686E-2</c:v>
                </c:pt>
                <c:pt idx="21">
                  <c:v>-3.3186992278853467E-2</c:v>
                </c:pt>
                <c:pt idx="22">
                  <c:v>0.12733095544184447</c:v>
                </c:pt>
                <c:pt idx="23">
                  <c:v>6.4525981358638518E-3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49-45FD-824F-91A186198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974025120"/>
        <c:axId val="974025512"/>
      </c:barChart>
      <c:lineChart>
        <c:grouping val="standard"/>
        <c:varyColors val="0"/>
        <c:ser>
          <c:idx val="0"/>
          <c:order val="0"/>
          <c:tx>
            <c:strRef>
              <c:f>food!$C$2</c:f>
              <c:strCache>
                <c:ptCount val="1"/>
                <c:pt idx="0">
                  <c:v>Озиқ-овқатлар базавий инфляцияси</c:v>
                </c:pt>
              </c:strCache>
            </c:strRef>
          </c:tx>
          <c:spPr>
            <a:ln w="28575" cap="rnd">
              <a:solidFill>
                <a:srgbClr val="2F496F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1453040952773764E-2"/>
                  <c:y val="-6.086731125841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CC-4F55-B4EF-949B97260909}"/>
                </c:ext>
              </c:extLst>
            </c:dLbl>
            <c:dLbl>
              <c:idx val="11"/>
              <c:layout>
                <c:manualLayout>
                  <c:x val="-3.8329888296293052E-2"/>
                  <c:y val="-5.072275938201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49-45FD-824F-91A1861982A8}"/>
                </c:ext>
              </c:extLst>
            </c:dLbl>
            <c:dLbl>
              <c:idx val="18"/>
              <c:layout>
                <c:manualLayout>
                  <c:x val="-4.1130899707473384E-2"/>
                  <c:y val="-5.072275938201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CC-4F55-B4EF-949B97260909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49-45FD-824F-91A1861982A8}"/>
                </c:ext>
              </c:extLst>
            </c:dLbl>
            <c:dLbl>
              <c:idx val="22"/>
              <c:layout>
                <c:manualLayout>
                  <c:x val="-3.8528716036873495E-2"/>
                  <c:y val="-5.1010560739835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49-45FD-824F-91A1861982A8}"/>
                </c:ext>
              </c:extLst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49-45FD-824F-91A1861982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food!$C$27:$C$50</c:f>
              <c:numCache>
                <c:formatCode>0.0</c:formatCode>
                <c:ptCount val="24"/>
                <c:pt idx="0">
                  <c:v>9.4056203268733327</c:v>
                </c:pt>
                <c:pt idx="1">
                  <c:v>9.066521013362582</c:v>
                </c:pt>
                <c:pt idx="2">
                  <c:v>7.9295467702226166</c:v>
                </c:pt>
                <c:pt idx="3">
                  <c:v>6.6769589137056773</c:v>
                </c:pt>
                <c:pt idx="4">
                  <c:v>4.8774483492073362</c:v>
                </c:pt>
                <c:pt idx="5">
                  <c:v>4.1659713777363114</c:v>
                </c:pt>
                <c:pt idx="6">
                  <c:v>4.8417779827022223</c:v>
                </c:pt>
                <c:pt idx="7">
                  <c:v>5.6792787119224197</c:v>
                </c:pt>
                <c:pt idx="8">
                  <c:v>5.7292526700378099</c:v>
                </c:pt>
                <c:pt idx="9">
                  <c:v>5.1967329382906158</c:v>
                </c:pt>
                <c:pt idx="10">
                  <c:v>4.78543315360902</c:v>
                </c:pt>
                <c:pt idx="11">
                  <c:v>5.8524401414478122</c:v>
                </c:pt>
                <c:pt idx="12">
                  <c:v>5.7764227121105849</c:v>
                </c:pt>
                <c:pt idx="13">
                  <c:v>5.6784466455361837</c:v>
                </c:pt>
                <c:pt idx="14">
                  <c:v>7.2152918146668243</c:v>
                </c:pt>
                <c:pt idx="15">
                  <c:v>7.7243194285683714</c:v>
                </c:pt>
                <c:pt idx="16">
                  <c:v>8.4907260591342357</c:v>
                </c:pt>
                <c:pt idx="17">
                  <c:v>8.8000000000000007</c:v>
                </c:pt>
                <c:pt idx="18">
                  <c:v>8.6974239519637564</c:v>
                </c:pt>
                <c:pt idx="19">
                  <c:v>7.5515304801690766</c:v>
                </c:pt>
                <c:pt idx="20">
                  <c:v>7.0914040507692011</c:v>
                </c:pt>
                <c:pt idx="21">
                  <c:v>6.9969015733700957</c:v>
                </c:pt>
                <c:pt idx="22">
                  <c:v>6.93570590305288</c:v>
                </c:pt>
                <c:pt idx="23">
                  <c:v>5.9559101963736696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7549-45FD-824F-91A186198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025120"/>
        <c:axId val="974025512"/>
      </c:lineChart>
      <c:catAx>
        <c:axId val="97402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rgbClr val="BFBFB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25512"/>
        <c:crosses val="autoZero"/>
        <c:auto val="1"/>
        <c:lblAlgn val="ctr"/>
        <c:lblOffset val="100"/>
        <c:noMultiLvlLbl val="0"/>
      </c:catAx>
      <c:valAx>
        <c:axId val="974025512"/>
        <c:scaling>
          <c:orientation val="minMax"/>
          <c:max val="11"/>
          <c:min val="-2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25120"/>
        <c:crosses val="autoZero"/>
        <c:crossBetween val="between"/>
        <c:majorUnit val="6"/>
      </c:valAx>
      <c:spPr>
        <a:noFill/>
        <a:ln w="6350">
          <a:solidFill>
            <a:srgbClr val="BFBFBF"/>
          </a:solidFill>
        </a:ln>
        <a:effectLst/>
      </c:spPr>
    </c:plotArea>
    <c:legend>
      <c:legendPos val="b"/>
      <c:layout>
        <c:manualLayout>
          <c:xMode val="edge"/>
          <c:yMode val="edge"/>
          <c:x val="1.7051864906264612E-2"/>
          <c:y val="0.77700758407101223"/>
          <c:w val="0.9669059554165661"/>
          <c:h val="0.22299241592898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469638996469287E-2"/>
          <c:y val="3.4410648148148149E-2"/>
          <c:w val="0.94617843311091432"/>
          <c:h val="0.6049547803617570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core_dec!$D$2</c:f>
              <c:strCache>
                <c:ptCount val="1"/>
                <c:pt idx="0">
                  <c:v>Озиқ-овқатлар базавий инфляцияси</c:v>
                </c:pt>
              </c:strCache>
            </c:strRef>
          </c:tx>
          <c:spPr>
            <a:solidFill>
              <a:srgbClr val="2F496F"/>
            </a:solidFill>
            <a:ln>
              <a:noFill/>
            </a:ln>
            <a:effectLst/>
          </c:spPr>
          <c:invertIfNegative val="0"/>
          <c:cat>
            <c:multiLvlStrRef>
              <c:f>core_dec!$A$27:$B$50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core_dec!$D$27:$D$50</c:f>
              <c:numCache>
                <c:formatCode>0.0</c:formatCode>
                <c:ptCount val="24"/>
                <c:pt idx="0">
                  <c:v>4.0576690803755051</c:v>
                </c:pt>
                <c:pt idx="1">
                  <c:v>3.9176597047776887</c:v>
                </c:pt>
                <c:pt idx="2">
                  <c:v>3.4332049417216828</c:v>
                </c:pt>
                <c:pt idx="3">
                  <c:v>2.8988226998773299</c:v>
                </c:pt>
                <c:pt idx="4">
                  <c:v>2.1266816593253863</c:v>
                </c:pt>
                <c:pt idx="5">
                  <c:v>1.8216938821524935</c:v>
                </c:pt>
                <c:pt idx="6">
                  <c:v>2.1134132611305847</c:v>
                </c:pt>
                <c:pt idx="7">
                  <c:v>2.4934067074446955</c:v>
                </c:pt>
                <c:pt idx="8">
                  <c:v>2.5199391900754629</c:v>
                </c:pt>
                <c:pt idx="9">
                  <c:v>2.2946209585087263</c:v>
                </c:pt>
                <c:pt idx="10">
                  <c:v>2.1140621478943844</c:v>
                </c:pt>
                <c:pt idx="11">
                  <c:v>2.5790251231521455</c:v>
                </c:pt>
                <c:pt idx="12">
                  <c:v>2.652116859361632</c:v>
                </c:pt>
                <c:pt idx="13">
                  <c:v>2.60258593335565</c:v>
                </c:pt>
                <c:pt idx="14">
                  <c:v>3.3071239177327354</c:v>
                </c:pt>
                <c:pt idx="15">
                  <c:v>3.5320198137059728</c:v>
                </c:pt>
                <c:pt idx="16">
                  <c:v>3.8824666627193074</c:v>
                </c:pt>
                <c:pt idx="17">
                  <c:v>4.0249058102606456</c:v>
                </c:pt>
                <c:pt idx="18">
                  <c:v>3.9769812746118469</c:v>
                </c:pt>
                <c:pt idx="19">
                  <c:v>3.4530103948206587</c:v>
                </c:pt>
                <c:pt idx="20">
                  <c:v>3.2426131319317841</c:v>
                </c:pt>
                <c:pt idx="21">
                  <c:v>3.1994009595579387</c:v>
                </c:pt>
                <c:pt idx="22">
                  <c:v>3.1714186470613819</c:v>
                </c:pt>
                <c:pt idx="23">
                  <c:v>2.7233975778425501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3-4C2F-AE24-1D084DC5DD3D}"/>
            </c:ext>
          </c:extLst>
        </c:ser>
        <c:ser>
          <c:idx val="2"/>
          <c:order val="2"/>
          <c:tx>
            <c:strRef>
              <c:f>core_dec!$E$2</c:f>
              <c:strCache>
                <c:ptCount val="1"/>
                <c:pt idx="0">
                  <c:v>Ноозиқ-овқатлар базавий инфляцияси</c:v>
                </c:pt>
              </c:strCache>
            </c:strRef>
          </c:tx>
          <c:spPr>
            <a:solidFill>
              <a:srgbClr val="5B81B9"/>
            </a:solidFill>
            <a:ln>
              <a:noFill/>
            </a:ln>
            <a:effectLst/>
          </c:spPr>
          <c:invertIfNegative val="0"/>
          <c:cat>
            <c:multiLvlStrRef>
              <c:f>core_dec!$A$27:$B$50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core_dec!$E$27:$E$50</c:f>
              <c:numCache>
                <c:formatCode>0.0</c:formatCode>
                <c:ptCount val="24"/>
                <c:pt idx="0">
                  <c:v>2.1816093012626379</c:v>
                </c:pt>
                <c:pt idx="1">
                  <c:v>2.2251532136724888</c:v>
                </c:pt>
                <c:pt idx="2">
                  <c:v>2.1698388403648181</c:v>
                </c:pt>
                <c:pt idx="3">
                  <c:v>2.290212533658714</c:v>
                </c:pt>
                <c:pt idx="4">
                  <c:v>2.2579459943029345</c:v>
                </c:pt>
                <c:pt idx="5">
                  <c:v>2.2326129909600261</c:v>
                </c:pt>
                <c:pt idx="6">
                  <c:v>2.4107285516393699</c:v>
                </c:pt>
                <c:pt idx="7">
                  <c:v>2.5245699641113464</c:v>
                </c:pt>
                <c:pt idx="8">
                  <c:v>2.4782071661412735</c:v>
                </c:pt>
                <c:pt idx="9">
                  <c:v>2.5557887673925888</c:v>
                </c:pt>
                <c:pt idx="10">
                  <c:v>2.667119581176491</c:v>
                </c:pt>
                <c:pt idx="11">
                  <c:v>2.5455666145966163</c:v>
                </c:pt>
                <c:pt idx="12">
                  <c:v>2.5932707101257928</c:v>
                </c:pt>
                <c:pt idx="13">
                  <c:v>2.6235768285529901</c:v>
                </c:pt>
                <c:pt idx="14">
                  <c:v>2.4760114469718699</c:v>
                </c:pt>
                <c:pt idx="15">
                  <c:v>2.1992860187453878</c:v>
                </c:pt>
                <c:pt idx="16">
                  <c:v>2.1635403207384751</c:v>
                </c:pt>
                <c:pt idx="17">
                  <c:v>2.1664943112426087</c:v>
                </c:pt>
                <c:pt idx="18">
                  <c:v>1.9507795035347977</c:v>
                </c:pt>
                <c:pt idx="19">
                  <c:v>1.8646603414312202</c:v>
                </c:pt>
                <c:pt idx="20">
                  <c:v>1.7034475722491282</c:v>
                </c:pt>
                <c:pt idx="21">
                  <c:v>1.5810611012199416</c:v>
                </c:pt>
                <c:pt idx="22">
                  <c:v>1.4476434738857729</c:v>
                </c:pt>
                <c:pt idx="23">
                  <c:v>1.2905322905473335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3-4C2F-AE24-1D084DC5DD3D}"/>
            </c:ext>
          </c:extLst>
        </c:ser>
        <c:ser>
          <c:idx val="3"/>
          <c:order val="3"/>
          <c:tx>
            <c:strRef>
              <c:f>core_dec!$F$2</c:f>
              <c:strCache>
                <c:ptCount val="1"/>
                <c:pt idx="0">
                  <c:v>Хизматлар базавий инфляцияси</c:v>
                </c:pt>
              </c:strCache>
            </c:strRef>
          </c:tx>
          <c:spPr>
            <a:solidFill>
              <a:srgbClr val="B0C3DE"/>
            </a:solidFill>
            <a:ln>
              <a:noFill/>
            </a:ln>
            <a:effectLst/>
          </c:spPr>
          <c:invertIfNegative val="0"/>
          <c:cat>
            <c:multiLvlStrRef>
              <c:f>core_dec!$A$27:$B$50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core_dec!$F$27:$F$50</c:f>
              <c:numCache>
                <c:formatCode>0.0</c:formatCode>
                <c:ptCount val="24"/>
                <c:pt idx="0">
                  <c:v>1.80055336294735</c:v>
                </c:pt>
                <c:pt idx="1">
                  <c:v>1.7207297547184222</c:v>
                </c:pt>
                <c:pt idx="2">
                  <c:v>1.780291244937606</c:v>
                </c:pt>
                <c:pt idx="3">
                  <c:v>1.7175720744088796</c:v>
                </c:pt>
                <c:pt idx="4">
                  <c:v>1.7570036219148926</c:v>
                </c:pt>
                <c:pt idx="5">
                  <c:v>1.8588799846246873</c:v>
                </c:pt>
                <c:pt idx="6">
                  <c:v>1.8953483933107247</c:v>
                </c:pt>
                <c:pt idx="7">
                  <c:v>1.9518467121013068</c:v>
                </c:pt>
                <c:pt idx="8">
                  <c:v>2.0636005543190237</c:v>
                </c:pt>
                <c:pt idx="9">
                  <c:v>2.2093006367646124</c:v>
                </c:pt>
                <c:pt idx="10">
                  <c:v>2.1576691110297439</c:v>
                </c:pt>
                <c:pt idx="11">
                  <c:v>2.089934179495291</c:v>
                </c:pt>
                <c:pt idx="12">
                  <c:v>2.0659810000555514</c:v>
                </c:pt>
                <c:pt idx="13">
                  <c:v>2.2370801728531502</c:v>
                </c:pt>
                <c:pt idx="14">
                  <c:v>2.2687550886385077</c:v>
                </c:pt>
                <c:pt idx="15">
                  <c:v>2.4657244251094119</c:v>
                </c:pt>
                <c:pt idx="16">
                  <c:v>2.4950176063617575</c:v>
                </c:pt>
                <c:pt idx="17">
                  <c:v>2.4229927463985672</c:v>
                </c:pt>
                <c:pt idx="18">
                  <c:v>2.3590952162480803</c:v>
                </c:pt>
                <c:pt idx="19">
                  <c:v>2.2609522495902836</c:v>
                </c:pt>
                <c:pt idx="20">
                  <c:v>2.0619234756273155</c:v>
                </c:pt>
                <c:pt idx="21">
                  <c:v>1.825513912299485</c:v>
                </c:pt>
                <c:pt idx="22">
                  <c:v>1.7307416741158372</c:v>
                </c:pt>
                <c:pt idx="23">
                  <c:v>1.6636271259826532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33-4C2F-AE24-1D084DC5D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974028256"/>
        <c:axId val="974028648"/>
      </c:barChart>
      <c:lineChart>
        <c:grouping val="standard"/>
        <c:varyColors val="0"/>
        <c:ser>
          <c:idx val="0"/>
          <c:order val="0"/>
          <c:tx>
            <c:strRef>
              <c:f>core_dec!$C$2</c:f>
              <c:strCache>
                <c:ptCount val="1"/>
                <c:pt idx="0">
                  <c:v>Базавий инфляция</c:v>
                </c:pt>
              </c:strCache>
            </c:strRef>
          </c:tx>
          <c:spPr>
            <a:ln w="28575" cap="rnd">
              <a:solidFill>
                <a:srgbClr val="2F496F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9405236901685681E-2"/>
                  <c:y val="-4.1212574540607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42-497A-8737-F22E671FCC2A}"/>
                </c:ext>
              </c:extLst>
            </c:dLbl>
            <c:dLbl>
              <c:idx val="11"/>
              <c:layout>
                <c:manualLayout>
                  <c:x val="-3.7152311410089164E-2"/>
                  <c:y val="-5.7770481227695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33-4C2F-AE24-1D084DC5DD3D}"/>
                </c:ext>
              </c:extLst>
            </c:dLbl>
            <c:dLbl>
              <c:idx val="17"/>
              <c:layout>
                <c:manualLayout>
                  <c:x val="-3.9405236901685771E-2"/>
                  <c:y val="-4.636414635818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42-497A-8737-F22E671FCC2A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33-4C2F-AE24-1D084DC5DD3D}"/>
                </c:ext>
              </c:extLst>
            </c:dLbl>
            <c:dLbl>
              <c:idx val="22"/>
              <c:layout>
                <c:manualLayout>
                  <c:x val="-3.4498033243453477E-2"/>
                  <c:y val="-5.332071161031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33-4C2F-AE24-1D084DC5DD3D}"/>
                </c:ext>
              </c:extLst>
            </c:dLbl>
            <c:dLbl>
              <c:idx val="23"/>
              <c:layout>
                <c:manualLayout>
                  <c:x val="-1.8070189617246038E-16"/>
                  <c:y val="-6.1739836665084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33-4C2F-AE24-1D084DC5D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core_dec!$A$27:$B$50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core_dec!$C$27:$C$50</c:f>
              <c:numCache>
                <c:formatCode>0.0</c:formatCode>
                <c:ptCount val="24"/>
                <c:pt idx="0">
                  <c:v>8.0398317445854914</c:v>
                </c:pt>
                <c:pt idx="1">
                  <c:v>7.8635426731685998</c:v>
                </c:pt>
                <c:pt idx="2">
                  <c:v>7.3833350270241072</c:v>
                </c:pt>
                <c:pt idx="3">
                  <c:v>6.9066073079449231</c:v>
                </c:pt>
                <c:pt idx="4">
                  <c:v>6.1416312755432134</c:v>
                </c:pt>
                <c:pt idx="5">
                  <c:v>5.9131868577372071</c:v>
                </c:pt>
                <c:pt idx="6">
                  <c:v>6.4194902060806802</c:v>
                </c:pt>
                <c:pt idx="7">
                  <c:v>6.9698233836573484</c:v>
                </c:pt>
                <c:pt idx="8">
                  <c:v>7.06174691053576</c:v>
                </c:pt>
                <c:pt idx="9">
                  <c:v>7.0597103626659274</c:v>
                </c:pt>
                <c:pt idx="10">
                  <c:v>6.9388508401006188</c:v>
                </c:pt>
                <c:pt idx="11">
                  <c:v>7.2145259172440523</c:v>
                </c:pt>
                <c:pt idx="12">
                  <c:v>7.3113685695429753</c:v>
                </c:pt>
                <c:pt idx="13">
                  <c:v>7.4632429347617926</c:v>
                </c:pt>
                <c:pt idx="14">
                  <c:v>8.0518904533431126</c:v>
                </c:pt>
                <c:pt idx="15">
                  <c:v>8.1976267969661176</c:v>
                </c:pt>
                <c:pt idx="16">
                  <c:v>8.524668234711541</c:v>
                </c:pt>
                <c:pt idx="17">
                  <c:v>8.5960155154428008</c:v>
                </c:pt>
                <c:pt idx="18">
                  <c:v>8.2603445765825345</c:v>
                </c:pt>
                <c:pt idx="19">
                  <c:v>7.5690598390602881</c:v>
                </c:pt>
                <c:pt idx="20">
                  <c:v>7.0057396953647544</c:v>
                </c:pt>
                <c:pt idx="21">
                  <c:v>6.6035131856691853</c:v>
                </c:pt>
                <c:pt idx="22">
                  <c:v>6.3350147316723504</c:v>
                </c:pt>
                <c:pt idx="23">
                  <c:v>5.6698501434635507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D633-4C2F-AE24-1D084DC5D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028256"/>
        <c:axId val="974028648"/>
      </c:lineChart>
      <c:catAx>
        <c:axId val="9740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BFBFB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28648"/>
        <c:crosses val="autoZero"/>
        <c:auto val="1"/>
        <c:lblAlgn val="ctr"/>
        <c:lblOffset val="100"/>
        <c:noMultiLvlLbl val="0"/>
      </c:catAx>
      <c:valAx>
        <c:axId val="974028648"/>
        <c:scaling>
          <c:orientation val="minMax"/>
          <c:max val="1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28256"/>
        <c:crosses val="autoZero"/>
        <c:crossBetween val="between"/>
        <c:majorUnit val="4"/>
      </c:valAx>
      <c:spPr>
        <a:noFill/>
        <a:ln w="6350">
          <a:solidFill>
            <a:srgbClr val="BFBFBF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4614900947459093"/>
          <c:w val="1"/>
          <c:h val="0.150028854435831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690060529854894E-2"/>
          <c:y val="6.0290464525729399E-2"/>
          <c:w val="0.94100693959050208"/>
          <c:h val="0.5298497158483068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service!$D$6</c:f>
              <c:strCache>
                <c:ptCount val="1"/>
                <c:pt idx="0">
                  <c:v>Маиший хизматлар</c:v>
                </c:pt>
              </c:strCache>
            </c:strRef>
          </c:tx>
          <c:spPr>
            <a:solidFill>
              <a:srgbClr val="2F496F"/>
            </a:solidFill>
            <a:ln>
              <a:noFill/>
            </a:ln>
            <a:effectLst/>
          </c:spPr>
          <c:invertIfNegative val="0"/>
          <c:cat>
            <c:multiLvlStrRef>
              <c:f>service!$A$31:$B$54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service!$D$31:$D$54</c:f>
              <c:numCache>
                <c:formatCode>0.0</c:formatCode>
                <c:ptCount val="24"/>
                <c:pt idx="0">
                  <c:v>3.967345647279219</c:v>
                </c:pt>
                <c:pt idx="1">
                  <c:v>3.836398912566894</c:v>
                </c:pt>
                <c:pt idx="2">
                  <c:v>3.6664203099174251</c:v>
                </c:pt>
                <c:pt idx="3">
                  <c:v>3.5825422146483361</c:v>
                </c:pt>
                <c:pt idx="4">
                  <c:v>3.6734563516781602</c:v>
                </c:pt>
                <c:pt idx="5">
                  <c:v>3.6562962582515008</c:v>
                </c:pt>
                <c:pt idx="6">
                  <c:v>3.821222293127795</c:v>
                </c:pt>
                <c:pt idx="7">
                  <c:v>3.6581467563687911</c:v>
                </c:pt>
                <c:pt idx="8">
                  <c:v>3.6171517203552308</c:v>
                </c:pt>
                <c:pt idx="9">
                  <c:v>3.6296556117349912</c:v>
                </c:pt>
                <c:pt idx="10">
                  <c:v>3.7014200053271371</c:v>
                </c:pt>
                <c:pt idx="11">
                  <c:v>3.5077166042465282</c:v>
                </c:pt>
                <c:pt idx="12">
                  <c:v>3.5068903202575381</c:v>
                </c:pt>
                <c:pt idx="13">
                  <c:v>3.5572496414005621</c:v>
                </c:pt>
                <c:pt idx="14">
                  <c:v>3.478818645861228</c:v>
                </c:pt>
                <c:pt idx="15">
                  <c:v>3.5324271039107091</c:v>
                </c:pt>
                <c:pt idx="16">
                  <c:v>3.5079323424770501</c:v>
                </c:pt>
                <c:pt idx="17">
                  <c:v>3.34159770635836</c:v>
                </c:pt>
                <c:pt idx="18">
                  <c:v>3.02683321072689</c:v>
                </c:pt>
                <c:pt idx="19">
                  <c:v>2.9857889821663099</c:v>
                </c:pt>
                <c:pt idx="20">
                  <c:v>2.7043543313174738</c:v>
                </c:pt>
                <c:pt idx="21">
                  <c:v>2.4064974565378998</c:v>
                </c:pt>
                <c:pt idx="22">
                  <c:v>2.2014050383422759</c:v>
                </c:pt>
                <c:pt idx="23">
                  <c:v>1.9775969192798051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1-47B1-A2D6-72295BD108D9}"/>
            </c:ext>
          </c:extLst>
        </c:ser>
        <c:ser>
          <c:idx val="2"/>
          <c:order val="2"/>
          <c:tx>
            <c:strRef>
              <c:f>service!$E$6</c:f>
              <c:strCache>
                <c:ptCount val="1"/>
                <c:pt idx="0">
                  <c:v>Тиббий хизматлар</c:v>
                </c:pt>
              </c:strCache>
            </c:strRef>
          </c:tx>
          <c:spPr>
            <a:solidFill>
              <a:srgbClr val="B0C3DE"/>
            </a:solidFill>
            <a:ln>
              <a:noFill/>
            </a:ln>
            <a:effectLst/>
          </c:spPr>
          <c:invertIfNegative val="0"/>
          <c:cat>
            <c:multiLvlStrRef>
              <c:f>service!$A$31:$B$54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service!$E$31:$E$54</c:f>
              <c:numCache>
                <c:formatCode>0.0</c:formatCode>
                <c:ptCount val="24"/>
                <c:pt idx="0">
                  <c:v>1.4249750306930831</c:v>
                </c:pt>
                <c:pt idx="1">
                  <c:v>1.45323445701799</c:v>
                </c:pt>
                <c:pt idx="2">
                  <c:v>1.5446742992737199</c:v>
                </c:pt>
                <c:pt idx="3">
                  <c:v>1.937064978404101</c:v>
                </c:pt>
                <c:pt idx="4">
                  <c:v>1.935197915348881</c:v>
                </c:pt>
                <c:pt idx="5">
                  <c:v>2.2225664565716472</c:v>
                </c:pt>
                <c:pt idx="6">
                  <c:v>2.224250785282595</c:v>
                </c:pt>
                <c:pt idx="7">
                  <c:v>2.1704935937139229</c:v>
                </c:pt>
                <c:pt idx="8">
                  <c:v>2.2182969842369018</c:v>
                </c:pt>
                <c:pt idx="9">
                  <c:v>2.280510086833246</c:v>
                </c:pt>
                <c:pt idx="10">
                  <c:v>2.390155993586867</c:v>
                </c:pt>
                <c:pt idx="11">
                  <c:v>2.1634387317202002</c:v>
                </c:pt>
                <c:pt idx="12">
                  <c:v>2.3140000162248491</c:v>
                </c:pt>
                <c:pt idx="13">
                  <c:v>2.2411792377807722</c:v>
                </c:pt>
                <c:pt idx="14">
                  <c:v>2.0539033341909469</c:v>
                </c:pt>
                <c:pt idx="15">
                  <c:v>1.9083503997918401</c:v>
                </c:pt>
                <c:pt idx="16">
                  <c:v>1.8573765719873501</c:v>
                </c:pt>
                <c:pt idx="17">
                  <c:v>1.62809941401278</c:v>
                </c:pt>
                <c:pt idx="18">
                  <c:v>1.5467123359348189</c:v>
                </c:pt>
                <c:pt idx="19">
                  <c:v>1.535088024044482</c:v>
                </c:pt>
                <c:pt idx="20">
                  <c:v>1.415441140529291</c:v>
                </c:pt>
                <c:pt idx="21">
                  <c:v>1.2549300020183289</c:v>
                </c:pt>
                <c:pt idx="22">
                  <c:v>1.1739413510201611</c:v>
                </c:pt>
                <c:pt idx="23">
                  <c:v>1.1372589059738309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1-47B1-A2D6-72295BD108D9}"/>
            </c:ext>
          </c:extLst>
        </c:ser>
        <c:ser>
          <c:idx val="3"/>
          <c:order val="3"/>
          <c:tx>
            <c:strRef>
              <c:f>service!$F$6</c:f>
              <c:strCache>
                <c:ptCount val="1"/>
                <c:pt idx="0">
                  <c:v>Автомобиль транспорти</c:v>
                </c:pt>
              </c:strCache>
            </c:strRef>
          </c:tx>
          <c:spPr>
            <a:solidFill>
              <a:srgbClr val="BE3455"/>
            </a:solidFill>
            <a:ln>
              <a:noFill/>
            </a:ln>
            <a:effectLst/>
          </c:spPr>
          <c:invertIfNegative val="0"/>
          <c:cat>
            <c:multiLvlStrRef>
              <c:f>service!$A$31:$B$54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service!$F$31:$F$54</c:f>
              <c:numCache>
                <c:formatCode>0.0</c:formatCode>
                <c:ptCount val="24"/>
                <c:pt idx="0">
                  <c:v>1.5152956364370751</c:v>
                </c:pt>
                <c:pt idx="1">
                  <c:v>1.282617828919361</c:v>
                </c:pt>
                <c:pt idx="2">
                  <c:v>1.623774640750631</c:v>
                </c:pt>
                <c:pt idx="3">
                  <c:v>1.5865996167999921</c:v>
                </c:pt>
                <c:pt idx="4">
                  <c:v>1.5497529629711611</c:v>
                </c:pt>
                <c:pt idx="5">
                  <c:v>1.528912425354626</c:v>
                </c:pt>
                <c:pt idx="6">
                  <c:v>1.551857833638181</c:v>
                </c:pt>
                <c:pt idx="7">
                  <c:v>1.6100307706341721</c:v>
                </c:pt>
                <c:pt idx="8">
                  <c:v>1.6060629127190209</c:v>
                </c:pt>
                <c:pt idx="9">
                  <c:v>1.240781599895723</c:v>
                </c:pt>
                <c:pt idx="10">
                  <c:v>1.2256536284438999</c:v>
                </c:pt>
                <c:pt idx="11">
                  <c:v>1.736390960590527</c:v>
                </c:pt>
                <c:pt idx="12">
                  <c:v>1.906167302010872</c:v>
                </c:pt>
                <c:pt idx="13">
                  <c:v>2.0145830347969489</c:v>
                </c:pt>
                <c:pt idx="14">
                  <c:v>1.8504721889306199</c:v>
                </c:pt>
                <c:pt idx="15">
                  <c:v>1.8632327640265069</c:v>
                </c:pt>
                <c:pt idx="16">
                  <c:v>2.2134241495433549</c:v>
                </c:pt>
                <c:pt idx="17">
                  <c:v>2.2565770709756801</c:v>
                </c:pt>
                <c:pt idx="18">
                  <c:v>2.2911370354716118</c:v>
                </c:pt>
                <c:pt idx="19">
                  <c:v>2.1960731538557661</c:v>
                </c:pt>
                <c:pt idx="20">
                  <c:v>2.2456133184392759</c:v>
                </c:pt>
                <c:pt idx="21">
                  <c:v>2.1855082551862748</c:v>
                </c:pt>
                <c:pt idx="22">
                  <c:v>2.0267348397284901</c:v>
                </c:pt>
                <c:pt idx="23">
                  <c:v>1.31497180839016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21-47B1-A2D6-72295BD108D9}"/>
            </c:ext>
          </c:extLst>
        </c:ser>
        <c:ser>
          <c:idx val="4"/>
          <c:order val="4"/>
          <c:tx>
            <c:strRef>
              <c:f>service!$G$6</c:f>
              <c:strCache>
                <c:ptCount val="1"/>
                <c:pt idx="0">
                  <c:v>Таълим хизматлари</c:v>
                </c:pt>
              </c:strCache>
            </c:strRef>
          </c:tx>
          <c:spPr>
            <a:solidFill>
              <a:srgbClr val="FFC650"/>
            </a:solidFill>
            <a:ln>
              <a:noFill/>
            </a:ln>
            <a:effectLst/>
          </c:spPr>
          <c:invertIfNegative val="0"/>
          <c:cat>
            <c:multiLvlStrRef>
              <c:f>service!$A$31:$B$54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service!$G$31:$G$54</c:f>
              <c:numCache>
                <c:formatCode>0.0</c:formatCode>
                <c:ptCount val="24"/>
                <c:pt idx="0">
                  <c:v>1.130936934261163</c:v>
                </c:pt>
                <c:pt idx="1">
                  <c:v>1.1080144580189371</c:v>
                </c:pt>
                <c:pt idx="2">
                  <c:v>1.1448451381797049</c:v>
                </c:pt>
                <c:pt idx="3">
                  <c:v>1.0878237879093711</c:v>
                </c:pt>
                <c:pt idx="4">
                  <c:v>1.053855983216325</c:v>
                </c:pt>
                <c:pt idx="5">
                  <c:v>1.104250947319227</c:v>
                </c:pt>
                <c:pt idx="6">
                  <c:v>1.138454007777272</c:v>
                </c:pt>
                <c:pt idx="7">
                  <c:v>1.30657476057522</c:v>
                </c:pt>
                <c:pt idx="8">
                  <c:v>1.5461219654019669</c:v>
                </c:pt>
                <c:pt idx="9">
                  <c:v>1.5895891806975271</c:v>
                </c:pt>
                <c:pt idx="10">
                  <c:v>1.6743801860639791</c:v>
                </c:pt>
                <c:pt idx="11">
                  <c:v>1.431753780278042</c:v>
                </c:pt>
                <c:pt idx="12">
                  <c:v>1.4903053046520109</c:v>
                </c:pt>
                <c:pt idx="13">
                  <c:v>1.4659468775885831</c:v>
                </c:pt>
                <c:pt idx="14">
                  <c:v>1.4438776849030051</c:v>
                </c:pt>
                <c:pt idx="15">
                  <c:v>1.436608070823711</c:v>
                </c:pt>
                <c:pt idx="16">
                  <c:v>1.415919903676681</c:v>
                </c:pt>
                <c:pt idx="17">
                  <c:v>1.4007382529082399</c:v>
                </c:pt>
                <c:pt idx="18">
                  <c:v>1.4277398573255731</c:v>
                </c:pt>
                <c:pt idx="19">
                  <c:v>1.315703433083619</c:v>
                </c:pt>
                <c:pt idx="20">
                  <c:v>1.051335239833268</c:v>
                </c:pt>
                <c:pt idx="21">
                  <c:v>0.92881295393894769</c:v>
                </c:pt>
                <c:pt idx="22">
                  <c:v>0.85479220098846809</c:v>
                </c:pt>
                <c:pt idx="23">
                  <c:v>0.79963818699874822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21-47B1-A2D6-72295BD108D9}"/>
            </c:ext>
          </c:extLst>
        </c:ser>
        <c:ser>
          <c:idx val="5"/>
          <c:order val="5"/>
          <c:tx>
            <c:strRef>
              <c:f>service!$H$6</c:f>
              <c:strCache>
                <c:ptCount val="1"/>
                <c:pt idx="0">
                  <c:v>Алоқа хизматлари</c:v>
                </c:pt>
              </c:strCache>
            </c:strRef>
          </c:tx>
          <c:spPr>
            <a:solidFill>
              <a:srgbClr val="98B69D"/>
            </a:solidFill>
            <a:ln>
              <a:noFill/>
            </a:ln>
            <a:effectLst/>
          </c:spPr>
          <c:invertIfNegative val="0"/>
          <c:cat>
            <c:multiLvlStrRef>
              <c:f>service!$A$31:$B$54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service!$H$31:$H$54</c:f>
              <c:numCache>
                <c:formatCode>0.0</c:formatCode>
                <c:ptCount val="24"/>
                <c:pt idx="0">
                  <c:v>-0.33099957972433341</c:v>
                </c:pt>
                <c:pt idx="1">
                  <c:v>-0.3336908855064929</c:v>
                </c:pt>
                <c:pt idx="2">
                  <c:v>-0.33302454907856488</c:v>
                </c:pt>
                <c:pt idx="3">
                  <c:v>-0.80109165325667575</c:v>
                </c:pt>
                <c:pt idx="4">
                  <c:v>-0.79750503526556704</c:v>
                </c:pt>
                <c:pt idx="5">
                  <c:v>-0.5689232271006549</c:v>
                </c:pt>
                <c:pt idx="6">
                  <c:v>-0.56699650726775008</c:v>
                </c:pt>
                <c:pt idx="7">
                  <c:v>-0.46562067599298029</c:v>
                </c:pt>
                <c:pt idx="8">
                  <c:v>-0.46438226518815362</c:v>
                </c:pt>
                <c:pt idx="9">
                  <c:v>0.42638561857959528</c:v>
                </c:pt>
                <c:pt idx="10">
                  <c:v>2.7634438751345119E-2</c:v>
                </c:pt>
                <c:pt idx="11">
                  <c:v>1.3928882157429301E-2</c:v>
                </c:pt>
                <c:pt idx="12">
                  <c:v>1.167428376444591E-2</c:v>
                </c:pt>
                <c:pt idx="13">
                  <c:v>6.656828640138171E-2</c:v>
                </c:pt>
                <c:pt idx="14">
                  <c:v>0.4629084594234707</c:v>
                </c:pt>
                <c:pt idx="15">
                  <c:v>1.2974229758340139</c:v>
                </c:pt>
                <c:pt idx="16">
                  <c:v>1.6471397202389719</c:v>
                </c:pt>
                <c:pt idx="17">
                  <c:v>1.64091908587052</c:v>
                </c:pt>
                <c:pt idx="18">
                  <c:v>1.6386529484005541</c:v>
                </c:pt>
                <c:pt idx="19">
                  <c:v>1.5221686820368201</c:v>
                </c:pt>
                <c:pt idx="20">
                  <c:v>1.5901819061626601</c:v>
                </c:pt>
                <c:pt idx="21">
                  <c:v>1.1912520124182631</c:v>
                </c:pt>
                <c:pt idx="22">
                  <c:v>1.225674483999089</c:v>
                </c:pt>
                <c:pt idx="23">
                  <c:v>1.8162532889342049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21-47B1-A2D6-72295BD108D9}"/>
            </c:ext>
          </c:extLst>
        </c:ser>
        <c:ser>
          <c:idx val="7"/>
          <c:order val="6"/>
          <c:tx>
            <c:strRef>
              <c:f>service!$I$6</c:f>
              <c:strCache>
                <c:ptCount val="1"/>
                <c:pt idx="0">
                  <c:v>Уй-жой коммунал хизматлар</c:v>
                </c:pt>
              </c:strCache>
            </c:strRef>
          </c:tx>
          <c:spPr>
            <a:solidFill>
              <a:srgbClr val="5E8464"/>
            </a:solidFill>
            <a:ln>
              <a:noFill/>
            </a:ln>
            <a:effectLst/>
          </c:spPr>
          <c:invertIfNegative val="0"/>
          <c:cat>
            <c:multiLvlStrRef>
              <c:f>service!$A$31:$B$54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service!$I$31:$I$54</c:f>
              <c:numCache>
                <c:formatCode>0.0</c:formatCode>
                <c:ptCount val="24"/>
                <c:pt idx="0">
                  <c:v>0.28617417786917337</c:v>
                </c:pt>
                <c:pt idx="1">
                  <c:v>0.29278442010376171</c:v>
                </c:pt>
                <c:pt idx="2">
                  <c:v>0.28076634229017189</c:v>
                </c:pt>
                <c:pt idx="3">
                  <c:v>0.28026520754698347</c:v>
                </c:pt>
                <c:pt idx="4">
                  <c:v>0.56295092436709004</c:v>
                </c:pt>
                <c:pt idx="5">
                  <c:v>0.60998943516855675</c:v>
                </c:pt>
                <c:pt idx="6">
                  <c:v>0.56546032042977934</c:v>
                </c:pt>
                <c:pt idx="7">
                  <c:v>0.59067563660255884</c:v>
                </c:pt>
                <c:pt idx="8">
                  <c:v>0.70157446083663022</c:v>
                </c:pt>
                <c:pt idx="9">
                  <c:v>0.75149010659200777</c:v>
                </c:pt>
                <c:pt idx="10">
                  <c:v>0.76425384880715963</c:v>
                </c:pt>
                <c:pt idx="11">
                  <c:v>0.71632557907830874</c:v>
                </c:pt>
                <c:pt idx="12">
                  <c:v>0.75262819886385146</c:v>
                </c:pt>
                <c:pt idx="13">
                  <c:v>0.768761986560896</c:v>
                </c:pt>
                <c:pt idx="14">
                  <c:v>0.82656966157073797</c:v>
                </c:pt>
                <c:pt idx="15">
                  <c:v>0.92577713859109079</c:v>
                </c:pt>
                <c:pt idx="16">
                  <c:v>0.62363483032649858</c:v>
                </c:pt>
                <c:pt idx="17">
                  <c:v>0.57479213460429002</c:v>
                </c:pt>
                <c:pt idx="18">
                  <c:v>0.61382166814059025</c:v>
                </c:pt>
                <c:pt idx="19">
                  <c:v>0.58502420709921399</c:v>
                </c:pt>
                <c:pt idx="20">
                  <c:v>0.39553572539430731</c:v>
                </c:pt>
                <c:pt idx="21">
                  <c:v>0.33909116246750137</c:v>
                </c:pt>
                <c:pt idx="22">
                  <c:v>0.32982911284640959</c:v>
                </c:pt>
                <c:pt idx="23">
                  <c:v>0.2945308608882074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21-47B1-A2D6-72295BD108D9}"/>
            </c:ext>
          </c:extLst>
        </c:ser>
        <c:ser>
          <c:idx val="6"/>
          <c:order val="7"/>
          <c:tx>
            <c:strRef>
              <c:f>service!$J$6</c:f>
              <c:strCache>
                <c:ptCount val="1"/>
                <c:pt idx="0">
                  <c:v>Бошқалар</c:v>
                </c:pt>
              </c:strCache>
            </c:strRef>
          </c:tx>
          <c:spPr>
            <a:solidFill>
              <a:srgbClr val="D5C3AA"/>
            </a:solidFill>
            <a:ln>
              <a:noFill/>
            </a:ln>
            <a:effectLst/>
          </c:spPr>
          <c:invertIfNegative val="0"/>
          <c:cat>
            <c:multiLvlStrRef>
              <c:f>service!$A$31:$B$54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service!$J$31:$J$54</c:f>
              <c:numCache>
                <c:formatCode>0.0</c:formatCode>
                <c:ptCount val="24"/>
                <c:pt idx="0">
                  <c:v>1.096384318308429</c:v>
                </c:pt>
                <c:pt idx="1">
                  <c:v>1.0338347601718185</c:v>
                </c:pt>
                <c:pt idx="2">
                  <c:v>1.0280908514625757</c:v>
                </c:pt>
                <c:pt idx="3">
                  <c:v>0.94316798477027319</c:v>
                </c:pt>
                <c:pt idx="4">
                  <c:v>0.79866802710795604</c:v>
                </c:pt>
                <c:pt idx="5">
                  <c:v>0.7054936013655233</c:v>
                </c:pt>
                <c:pt idx="6">
                  <c:v>0.72293706564372329</c:v>
                </c:pt>
                <c:pt idx="7">
                  <c:v>0.81243743845548799</c:v>
                </c:pt>
                <c:pt idx="8">
                  <c:v>0.9936466599584417</c:v>
                </c:pt>
                <c:pt idx="9">
                  <c:v>0.97908302377752143</c:v>
                </c:pt>
                <c:pt idx="10">
                  <c:v>0.85403133859118086</c:v>
                </c:pt>
                <c:pt idx="11">
                  <c:v>0.75963967445328251</c:v>
                </c:pt>
                <c:pt idx="12">
                  <c:v>0.54994665655769204</c:v>
                </c:pt>
                <c:pt idx="13">
                  <c:v>1.309449100115275</c:v>
                </c:pt>
                <c:pt idx="14">
                  <c:v>1.4683761561101889</c:v>
                </c:pt>
                <c:pt idx="15">
                  <c:v>1.6568934045507273</c:v>
                </c:pt>
                <c:pt idx="16">
                  <c:v>1.5052203159885842</c:v>
                </c:pt>
                <c:pt idx="17">
                  <c:v>1.5572763352701298</c:v>
                </c:pt>
                <c:pt idx="18">
                  <c:v>1.5300374604230633</c:v>
                </c:pt>
                <c:pt idx="19">
                  <c:v>1.4327471843575665</c:v>
                </c:pt>
                <c:pt idx="20">
                  <c:v>1.1514111852504527</c:v>
                </c:pt>
                <c:pt idx="21">
                  <c:v>1.0377281092585875</c:v>
                </c:pt>
                <c:pt idx="22">
                  <c:v>1.0463550140100519</c:v>
                </c:pt>
                <c:pt idx="23">
                  <c:v>1.1749589399808356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21-47B1-A2D6-72295BD10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974024336"/>
        <c:axId val="974032176"/>
      </c:barChart>
      <c:lineChart>
        <c:grouping val="standard"/>
        <c:varyColors val="0"/>
        <c:ser>
          <c:idx val="0"/>
          <c:order val="0"/>
          <c:tx>
            <c:strRef>
              <c:f>service!$C$6</c:f>
              <c:strCache>
                <c:ptCount val="1"/>
                <c:pt idx="0">
                  <c:v>Хизматлар базавий инфляцияси</c:v>
                </c:pt>
              </c:strCache>
            </c:strRef>
          </c:tx>
          <c:spPr>
            <a:ln w="28575" cap="rnd">
              <a:solidFill>
                <a:srgbClr val="2F496F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0413569899658754E-2"/>
                  <c:y val="-4.47085670297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21-47B1-A2D6-72295BD108D9}"/>
                </c:ext>
              </c:extLst>
            </c:dLbl>
            <c:dLbl>
              <c:idx val="16"/>
              <c:layout>
                <c:manualLayout>
                  <c:x val="-4.0357742695557093E-2"/>
                  <c:y val="-4.03579463843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26-4826-BF9C-9D045B96D027}"/>
                </c:ext>
              </c:extLst>
            </c:dLbl>
            <c:dLbl>
              <c:idx val="21"/>
              <c:layout>
                <c:manualLayout>
                  <c:x val="-3.2319093474252075E-2"/>
                  <c:y val="-4.3466620482770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21-47B1-A2D6-72295BD108D9}"/>
                </c:ext>
              </c:extLst>
            </c:dLbl>
            <c:dLbl>
              <c:idx val="22"/>
              <c:layout>
                <c:manualLayout>
                  <c:x val="-3.0861803237778884E-2"/>
                  <c:y val="-4.03579463843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21-47B1-A2D6-72295BD108D9}"/>
                </c:ext>
              </c:extLst>
            </c:dLbl>
            <c:dLbl>
              <c:idx val="23"/>
              <c:layout>
                <c:manualLayout>
                  <c:x val="-4.5288901807686664E-3"/>
                  <c:y val="-3.4052017261761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21-47B1-A2D6-72295BD10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service!$A$31:$B$54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service!$C$31:$C$54</c:f>
              <c:numCache>
                <c:formatCode>0.0</c:formatCode>
                <c:ptCount val="24"/>
                <c:pt idx="0">
                  <c:v>9.0901121651238093</c:v>
                </c:pt>
                <c:pt idx="1">
                  <c:v>8.6731939512922693</c:v>
                </c:pt>
                <c:pt idx="2">
                  <c:v>8.9555470327956641</c:v>
                </c:pt>
                <c:pt idx="3">
                  <c:v>8.6163721368223811</c:v>
                </c:pt>
                <c:pt idx="4">
                  <c:v>8.7763771294240058</c:v>
                </c:pt>
                <c:pt idx="5">
                  <c:v>9.2585858969304269</c:v>
                </c:pt>
                <c:pt idx="6">
                  <c:v>9.4571857986315955</c:v>
                </c:pt>
                <c:pt idx="7">
                  <c:v>9.6827382803571727</c:v>
                </c:pt>
                <c:pt idx="8">
                  <c:v>10.21847243832004</c:v>
                </c:pt>
                <c:pt idx="9">
                  <c:v>10.897495228110611</c:v>
                </c:pt>
                <c:pt idx="10">
                  <c:v>10.637529439571569</c:v>
                </c:pt>
                <c:pt idx="11">
                  <c:v>10.329194212524319</c:v>
                </c:pt>
                <c:pt idx="12">
                  <c:v>10.531612082331259</c:v>
                </c:pt>
                <c:pt idx="13">
                  <c:v>11.423738164644419</c:v>
                </c:pt>
                <c:pt idx="14">
                  <c:v>11.584926130990199</c:v>
                </c:pt>
                <c:pt idx="15">
                  <c:v>12.620711857528599</c:v>
                </c:pt>
                <c:pt idx="16">
                  <c:v>12.77064783423849</c:v>
                </c:pt>
                <c:pt idx="17">
                  <c:v>12.4</c:v>
                </c:pt>
                <c:pt idx="18">
                  <c:v>12.074934516423101</c:v>
                </c:pt>
                <c:pt idx="19">
                  <c:v>11.57259366664378</c:v>
                </c:pt>
                <c:pt idx="20">
                  <c:v>10.55387284692673</c:v>
                </c:pt>
                <c:pt idx="21">
                  <c:v>9.3438199518258038</c:v>
                </c:pt>
                <c:pt idx="22">
                  <c:v>8.8587320409349459</c:v>
                </c:pt>
                <c:pt idx="23">
                  <c:v>8.5152089104457929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DE21-47B1-A2D6-72295BD10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024336"/>
        <c:axId val="974032176"/>
      </c:lineChart>
      <c:catAx>
        <c:axId val="97402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rgbClr val="BFBFB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32176"/>
        <c:crosses val="autoZero"/>
        <c:auto val="1"/>
        <c:lblAlgn val="ctr"/>
        <c:lblOffset val="100"/>
        <c:noMultiLvlLbl val="0"/>
      </c:catAx>
      <c:valAx>
        <c:axId val="974032176"/>
        <c:scaling>
          <c:orientation val="minMax"/>
          <c:max val="16.5"/>
          <c:min val="-1.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24336"/>
        <c:crosses val="autoZero"/>
        <c:crossBetween val="between"/>
        <c:majorUnit val="5"/>
      </c:valAx>
      <c:spPr>
        <a:noFill/>
        <a:ln w="6350">
          <a:solidFill>
            <a:srgbClr val="BFBFBF"/>
          </a:solidFill>
        </a:ln>
        <a:effectLst/>
      </c:spPr>
    </c:plotArea>
    <c:legend>
      <c:legendPos val="b"/>
      <c:layout>
        <c:manualLayout>
          <c:xMode val="edge"/>
          <c:yMode val="edge"/>
          <c:x val="4.7235100812536714E-2"/>
          <c:y val="0.7845685589203234"/>
          <c:w val="0.9449854268556096"/>
          <c:h val="0.21543144107967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34581452183138E-2"/>
          <c:y val="3.4287218893925761E-2"/>
          <c:w val="0.94858590698179635"/>
          <c:h val="0.5283931709563353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nfood!$D$2</c:f>
              <c:strCache>
                <c:ptCount val="1"/>
                <c:pt idx="0">
                  <c:v>Кийим-кечак</c:v>
                </c:pt>
              </c:strCache>
            </c:strRef>
          </c:tx>
          <c:spPr>
            <a:solidFill>
              <a:srgbClr val="2F496F"/>
            </a:solidFill>
            <a:ln>
              <a:noFill/>
            </a:ln>
            <a:effectLst/>
          </c:spPr>
          <c:invertIfNegative val="0"/>
          <c:cat>
            <c:multiLvlStrRef>
              <c:f>nfood!$A$27:$B$50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nfood!$D$27:$D$50</c:f>
              <c:numCache>
                <c:formatCode>0.0</c:formatCode>
                <c:ptCount val="24"/>
                <c:pt idx="0">
                  <c:v>1.204917462447171</c:v>
                </c:pt>
                <c:pt idx="1">
                  <c:v>1.312565192334908</c:v>
                </c:pt>
                <c:pt idx="2">
                  <c:v>1.391676949747513</c:v>
                </c:pt>
                <c:pt idx="3">
                  <c:v>1.2961704209120111</c:v>
                </c:pt>
                <c:pt idx="4">
                  <c:v>1.2556940865683861</c:v>
                </c:pt>
                <c:pt idx="5">
                  <c:v>1.2352700165029531</c:v>
                </c:pt>
                <c:pt idx="6">
                  <c:v>1.305889320245758</c:v>
                </c:pt>
                <c:pt idx="7">
                  <c:v>1.323271773503407</c:v>
                </c:pt>
                <c:pt idx="8">
                  <c:v>1.2199472580382329</c:v>
                </c:pt>
                <c:pt idx="9">
                  <c:v>1.184565385233241</c:v>
                </c:pt>
                <c:pt idx="10">
                  <c:v>1.2712803984022241</c:v>
                </c:pt>
                <c:pt idx="11">
                  <c:v>1.116123061433224</c:v>
                </c:pt>
                <c:pt idx="12">
                  <c:v>1.3224025228761389</c:v>
                </c:pt>
                <c:pt idx="13">
                  <c:v>1.302523726718358</c:v>
                </c:pt>
                <c:pt idx="14">
                  <c:v>1.2282885158544801</c:v>
                </c:pt>
                <c:pt idx="15">
                  <c:v>1.2720492975886231</c:v>
                </c:pt>
                <c:pt idx="16">
                  <c:v>1.210432405262245</c:v>
                </c:pt>
                <c:pt idx="17">
                  <c:v>1.1943514499438079</c:v>
                </c:pt>
                <c:pt idx="18">
                  <c:v>1.070966695501387</c:v>
                </c:pt>
                <c:pt idx="19">
                  <c:v>1.052437136842147</c:v>
                </c:pt>
                <c:pt idx="20">
                  <c:v>1.006569148228194</c:v>
                </c:pt>
                <c:pt idx="21">
                  <c:v>0.93540321651605696</c:v>
                </c:pt>
                <c:pt idx="22">
                  <c:v>0.87484864167862431</c:v>
                </c:pt>
                <c:pt idx="23">
                  <c:v>0.72103843491102693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D-4E15-8D94-17CC65A88565}"/>
            </c:ext>
          </c:extLst>
        </c:ser>
        <c:ser>
          <c:idx val="4"/>
          <c:order val="2"/>
          <c:tx>
            <c:strRef>
              <c:f>nfood!$E$2</c:f>
              <c:strCache>
                <c:ptCount val="1"/>
                <c:pt idx="0">
                  <c:v>Пойабзал</c:v>
                </c:pt>
              </c:strCache>
            </c:strRef>
          </c:tx>
          <c:spPr>
            <a:solidFill>
              <a:srgbClr val="5E8464"/>
            </a:solidFill>
            <a:ln>
              <a:noFill/>
            </a:ln>
            <a:effectLst/>
          </c:spPr>
          <c:invertIfNegative val="0"/>
          <c:cat>
            <c:multiLvlStrRef>
              <c:f>nfood!$A$27:$B$50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nfood!$E$27:$E$50</c:f>
              <c:numCache>
                <c:formatCode>0.0</c:formatCode>
                <c:ptCount val="24"/>
                <c:pt idx="0">
                  <c:v>0.40043851880639891</c:v>
                </c:pt>
                <c:pt idx="1">
                  <c:v>0.4536698380670327</c:v>
                </c:pt>
                <c:pt idx="2">
                  <c:v>0.46942380682815432</c:v>
                </c:pt>
                <c:pt idx="3">
                  <c:v>0.43594028091129422</c:v>
                </c:pt>
                <c:pt idx="4">
                  <c:v>0.41577449075909839</c:v>
                </c:pt>
                <c:pt idx="5">
                  <c:v>0.42005365047138671</c:v>
                </c:pt>
                <c:pt idx="6">
                  <c:v>0.43731119773910232</c:v>
                </c:pt>
                <c:pt idx="7">
                  <c:v>0.45096628941885331</c:v>
                </c:pt>
                <c:pt idx="8">
                  <c:v>0.40791008901155212</c:v>
                </c:pt>
                <c:pt idx="9">
                  <c:v>0.39655317322551131</c:v>
                </c:pt>
                <c:pt idx="10">
                  <c:v>0.45993464138260282</c:v>
                </c:pt>
                <c:pt idx="11">
                  <c:v>0.3819830696695326</c:v>
                </c:pt>
                <c:pt idx="12">
                  <c:v>0.38496454115222839</c:v>
                </c:pt>
                <c:pt idx="13">
                  <c:v>0.36002093923684592</c:v>
                </c:pt>
                <c:pt idx="14">
                  <c:v>0.35807037380573081</c:v>
                </c:pt>
                <c:pt idx="15">
                  <c:v>0.38100117054441301</c:v>
                </c:pt>
                <c:pt idx="16">
                  <c:v>0.36146678785449721</c:v>
                </c:pt>
                <c:pt idx="17">
                  <c:v>0.35780974751964367</c:v>
                </c:pt>
                <c:pt idx="18">
                  <c:v>0.34387508943380579</c:v>
                </c:pt>
                <c:pt idx="19">
                  <c:v>0.33447058810084368</c:v>
                </c:pt>
                <c:pt idx="20">
                  <c:v>0.31013955631494722</c:v>
                </c:pt>
                <c:pt idx="21">
                  <c:v>0.28528503792836069</c:v>
                </c:pt>
                <c:pt idx="22">
                  <c:v>0.20887910159992359</c:v>
                </c:pt>
                <c:pt idx="23">
                  <c:v>0.16894495644743071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CD-4E15-8D94-17CC65A88565}"/>
            </c:ext>
          </c:extLst>
        </c:ser>
        <c:ser>
          <c:idx val="2"/>
          <c:order val="3"/>
          <c:tx>
            <c:strRef>
              <c:f>nfood!$F$2</c:f>
              <c:strCache>
                <c:ptCount val="1"/>
                <c:pt idx="0">
                  <c:v>Дори воситалари</c:v>
                </c:pt>
              </c:strCache>
            </c:strRef>
          </c:tx>
          <c:spPr>
            <a:solidFill>
              <a:srgbClr val="98B69D"/>
            </a:solidFill>
            <a:ln>
              <a:noFill/>
            </a:ln>
            <a:effectLst/>
          </c:spPr>
          <c:invertIfNegative val="0"/>
          <c:cat>
            <c:multiLvlStrRef>
              <c:f>nfood!$A$27:$B$50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nfood!$F$27:$F$50</c:f>
              <c:numCache>
                <c:formatCode>0.0</c:formatCode>
                <c:ptCount val="24"/>
                <c:pt idx="0">
                  <c:v>1.1737129657377681</c:v>
                </c:pt>
                <c:pt idx="1">
                  <c:v>1.242531677487779</c:v>
                </c:pt>
                <c:pt idx="2">
                  <c:v>1.3063673048689191</c:v>
                </c:pt>
                <c:pt idx="3">
                  <c:v>2.342430821970491</c:v>
                </c:pt>
                <c:pt idx="4">
                  <c:v>2.335655548347995</c:v>
                </c:pt>
                <c:pt idx="5">
                  <c:v>2.4666392047483439</c:v>
                </c:pt>
                <c:pt idx="6">
                  <c:v>2.7493006918902569</c:v>
                </c:pt>
                <c:pt idx="7">
                  <c:v>2.876813507176839</c:v>
                </c:pt>
                <c:pt idx="8">
                  <c:v>2.922226620977348</c:v>
                </c:pt>
                <c:pt idx="9">
                  <c:v>3.0033807598683171</c:v>
                </c:pt>
                <c:pt idx="10">
                  <c:v>2.9983707418681398</c:v>
                </c:pt>
                <c:pt idx="11">
                  <c:v>3.1366880060247002</c:v>
                </c:pt>
                <c:pt idx="12">
                  <c:v>3.0474472359400022</c:v>
                </c:pt>
                <c:pt idx="13">
                  <c:v>3.048329857572587</c:v>
                </c:pt>
                <c:pt idx="14">
                  <c:v>2.739803604399532</c:v>
                </c:pt>
                <c:pt idx="15">
                  <c:v>1.573704395882453</c:v>
                </c:pt>
                <c:pt idx="16">
                  <c:v>1.406706820960177</c:v>
                </c:pt>
                <c:pt idx="17">
                  <c:v>1.307988543615028</c:v>
                </c:pt>
                <c:pt idx="18">
                  <c:v>1.0387714364167751</c:v>
                </c:pt>
                <c:pt idx="19">
                  <c:v>0.96178648645463805</c:v>
                </c:pt>
                <c:pt idx="20">
                  <c:v>0.79122447218758107</c:v>
                </c:pt>
                <c:pt idx="21">
                  <c:v>0.69802286278450709</c:v>
                </c:pt>
                <c:pt idx="22">
                  <c:v>0.62841924821163875</c:v>
                </c:pt>
                <c:pt idx="23">
                  <c:v>0.54439603216104449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CD-4E15-8D94-17CC65A88565}"/>
            </c:ext>
          </c:extLst>
        </c:ser>
        <c:ser>
          <c:idx val="3"/>
          <c:order val="4"/>
          <c:tx>
            <c:strRef>
              <c:f>nfood!$G$2</c:f>
              <c:strCache>
                <c:ptCount val="1"/>
                <c:pt idx="0">
                  <c:v>Қурилиш моллари</c:v>
                </c:pt>
              </c:strCache>
            </c:strRef>
          </c:tx>
          <c:spPr>
            <a:solidFill>
              <a:srgbClr val="B48C50"/>
            </a:solidFill>
            <a:ln>
              <a:noFill/>
            </a:ln>
            <a:effectLst/>
          </c:spPr>
          <c:invertIfNegative val="0"/>
          <c:cat>
            <c:multiLvlStrRef>
              <c:f>nfood!$A$27:$B$50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nfood!$G$27:$G$50</c:f>
              <c:numCache>
                <c:formatCode>0.0</c:formatCode>
                <c:ptCount val="24"/>
                <c:pt idx="0">
                  <c:v>0.69191423381698469</c:v>
                </c:pt>
                <c:pt idx="1">
                  <c:v>0.69169969446722268</c:v>
                </c:pt>
                <c:pt idx="2">
                  <c:v>0.49053129127444789</c:v>
                </c:pt>
                <c:pt idx="3">
                  <c:v>9.6426881398058523E-2</c:v>
                </c:pt>
                <c:pt idx="4">
                  <c:v>-6.7216138502311481E-3</c:v>
                </c:pt>
                <c:pt idx="5">
                  <c:v>-8.8558597961640145E-2</c:v>
                </c:pt>
                <c:pt idx="6">
                  <c:v>-8.7844972603379812E-2</c:v>
                </c:pt>
                <c:pt idx="7">
                  <c:v>-3.6869151225222753E-2</c:v>
                </c:pt>
                <c:pt idx="8">
                  <c:v>-1.5650695239386499E-2</c:v>
                </c:pt>
                <c:pt idx="9">
                  <c:v>5.3001295242731138E-2</c:v>
                </c:pt>
                <c:pt idx="10">
                  <c:v>3.4409860016354377E-2</c:v>
                </c:pt>
                <c:pt idx="11">
                  <c:v>5.9696415470616099E-3</c:v>
                </c:pt>
                <c:pt idx="12">
                  <c:v>5.3807611043804521E-2</c:v>
                </c:pt>
                <c:pt idx="13">
                  <c:v>7.8991906145379778E-2</c:v>
                </c:pt>
                <c:pt idx="14">
                  <c:v>4.8638421312076907E-2</c:v>
                </c:pt>
                <c:pt idx="15">
                  <c:v>0.27509914413537662</c:v>
                </c:pt>
                <c:pt idx="16">
                  <c:v>0.44718216285460261</c:v>
                </c:pt>
                <c:pt idx="17">
                  <c:v>0.55685901767569179</c:v>
                </c:pt>
                <c:pt idx="18">
                  <c:v>0.49927604520801461</c:v>
                </c:pt>
                <c:pt idx="19">
                  <c:v>0.4995747779679125</c:v>
                </c:pt>
                <c:pt idx="20">
                  <c:v>0.5175745113266863</c:v>
                </c:pt>
                <c:pt idx="21">
                  <c:v>0.48110763254567279</c:v>
                </c:pt>
                <c:pt idx="22">
                  <c:v>0.59193365190422542</c:v>
                </c:pt>
                <c:pt idx="23">
                  <c:v>0.65110649189557945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CD-4E15-8D94-17CC65A88565}"/>
            </c:ext>
          </c:extLst>
        </c:ser>
        <c:ser>
          <c:idx val="6"/>
          <c:order val="5"/>
          <c:tx>
            <c:strRef>
              <c:f>nfood!$H$2</c:f>
              <c:strCache>
                <c:ptCount val="1"/>
                <c:pt idx="0">
                  <c:v>Шахсий гигиена воситалари</c:v>
                </c:pt>
              </c:strCache>
            </c:strRef>
          </c:tx>
          <c:spPr>
            <a:solidFill>
              <a:srgbClr val="BE3455"/>
            </a:solidFill>
            <a:ln>
              <a:noFill/>
            </a:ln>
            <a:effectLst/>
          </c:spPr>
          <c:invertIfNegative val="0"/>
          <c:cat>
            <c:multiLvlStrRef>
              <c:f>nfood!$A$27:$B$50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nfood!$H$27:$H$50</c:f>
              <c:numCache>
                <c:formatCode>0.0</c:formatCode>
                <c:ptCount val="24"/>
                <c:pt idx="0">
                  <c:v>0.61219395239203722</c:v>
                </c:pt>
                <c:pt idx="1">
                  <c:v>0.56092740814444253</c:v>
                </c:pt>
                <c:pt idx="2">
                  <c:v>0.49276904993454917</c:v>
                </c:pt>
                <c:pt idx="3">
                  <c:v>0.45576542602140357</c:v>
                </c:pt>
                <c:pt idx="4">
                  <c:v>0.47510537687916149</c:v>
                </c:pt>
                <c:pt idx="5">
                  <c:v>0.42829050546146102</c:v>
                </c:pt>
                <c:pt idx="6">
                  <c:v>0.44639267915062419</c:v>
                </c:pt>
                <c:pt idx="7">
                  <c:v>0.44125352804900658</c:v>
                </c:pt>
                <c:pt idx="8">
                  <c:v>0.41513796694715288</c:v>
                </c:pt>
                <c:pt idx="9">
                  <c:v>0.42978143891679232</c:v>
                </c:pt>
                <c:pt idx="10">
                  <c:v>0.43905986149162068</c:v>
                </c:pt>
                <c:pt idx="11">
                  <c:v>0.43078606274183862</c:v>
                </c:pt>
                <c:pt idx="12">
                  <c:v>0.46547182447820901</c:v>
                </c:pt>
                <c:pt idx="13">
                  <c:v>0.53097548099517444</c:v>
                </c:pt>
                <c:pt idx="14">
                  <c:v>0.51622893168600814</c:v>
                </c:pt>
                <c:pt idx="15">
                  <c:v>0.52512041757343353</c:v>
                </c:pt>
                <c:pt idx="16">
                  <c:v>0.5207672797734324</c:v>
                </c:pt>
                <c:pt idx="17">
                  <c:v>0.52985411851235131</c:v>
                </c:pt>
                <c:pt idx="18">
                  <c:v>0.53616955669350608</c:v>
                </c:pt>
                <c:pt idx="19">
                  <c:v>0.52801478974947724</c:v>
                </c:pt>
                <c:pt idx="20">
                  <c:v>0.46392015467826309</c:v>
                </c:pt>
                <c:pt idx="21">
                  <c:v>0.45406160099167542</c:v>
                </c:pt>
                <c:pt idx="22">
                  <c:v>0.38975567197075311</c:v>
                </c:pt>
                <c:pt idx="23">
                  <c:v>0.32994873903792787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CD-4E15-8D94-17CC65A88565}"/>
            </c:ext>
          </c:extLst>
        </c:ser>
        <c:ser>
          <c:idx val="5"/>
          <c:order val="6"/>
          <c:tx>
            <c:strRef>
              <c:f>nfood!$I$2</c:f>
              <c:strCache>
                <c:ptCount val="1"/>
                <c:pt idx="0">
                  <c:v>Тозалаш воситалари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nfood!$A$27:$B$50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nfood!$I$27:$I$50</c:f>
              <c:numCache>
                <c:formatCode>0.0</c:formatCode>
                <c:ptCount val="24"/>
                <c:pt idx="0">
                  <c:v>0.40763468528326552</c:v>
                </c:pt>
                <c:pt idx="1">
                  <c:v>0.38350565325736857</c:v>
                </c:pt>
                <c:pt idx="2">
                  <c:v>0.30932557237782909</c:v>
                </c:pt>
                <c:pt idx="3">
                  <c:v>0.29573940759478162</c:v>
                </c:pt>
                <c:pt idx="4">
                  <c:v>0.28762733855987888</c:v>
                </c:pt>
                <c:pt idx="5">
                  <c:v>0.23040594436204309</c:v>
                </c:pt>
                <c:pt idx="6">
                  <c:v>0.23606597096956269</c:v>
                </c:pt>
                <c:pt idx="7">
                  <c:v>0.2408308500970579</c:v>
                </c:pt>
                <c:pt idx="8">
                  <c:v>0.25390205286100842</c:v>
                </c:pt>
                <c:pt idx="9">
                  <c:v>0.25037824892474769</c:v>
                </c:pt>
                <c:pt idx="10">
                  <c:v>0.29783743046733879</c:v>
                </c:pt>
                <c:pt idx="11">
                  <c:v>0.23956991044586751</c:v>
                </c:pt>
                <c:pt idx="12">
                  <c:v>0.23420644498441859</c:v>
                </c:pt>
                <c:pt idx="13">
                  <c:v>0.25800765922057639</c:v>
                </c:pt>
                <c:pt idx="14">
                  <c:v>0.25235410346855258</c:v>
                </c:pt>
                <c:pt idx="15">
                  <c:v>0.2291706798406925</c:v>
                </c:pt>
                <c:pt idx="16">
                  <c:v>0.18923522901051881</c:v>
                </c:pt>
                <c:pt idx="17">
                  <c:v>0.2108289233661271</c:v>
                </c:pt>
                <c:pt idx="18">
                  <c:v>0.20740713997010821</c:v>
                </c:pt>
                <c:pt idx="19">
                  <c:v>0.20817706405255321</c:v>
                </c:pt>
                <c:pt idx="20">
                  <c:v>0.16883402693896951</c:v>
                </c:pt>
                <c:pt idx="21">
                  <c:v>0.15108499179502019</c:v>
                </c:pt>
                <c:pt idx="22">
                  <c:v>0.1249898385491023</c:v>
                </c:pt>
                <c:pt idx="23">
                  <c:v>0.1091604626786704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CD-4E15-8D94-17CC65A88565}"/>
            </c:ext>
          </c:extLst>
        </c:ser>
        <c:ser>
          <c:idx val="7"/>
          <c:order val="7"/>
          <c:tx>
            <c:strRef>
              <c:f>nfood!$J$2</c:f>
              <c:strCache>
                <c:ptCount val="1"/>
                <c:pt idx="0">
                  <c:v>Бошқалар</c:v>
                </c:pt>
              </c:strCache>
            </c:strRef>
          </c:tx>
          <c:spPr>
            <a:solidFill>
              <a:srgbClr val="B0C3DE"/>
            </a:solidFill>
            <a:ln>
              <a:noFill/>
            </a:ln>
            <a:effectLst/>
          </c:spPr>
          <c:invertIfNegative val="0"/>
          <c:cat>
            <c:multiLvlStrRef>
              <c:f>nfood!$A$27:$B$50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nfood!$J$27:$J$50</c:f>
              <c:numCache>
                <c:formatCode>0.0</c:formatCode>
                <c:ptCount val="24"/>
                <c:pt idx="0">
                  <c:v>1.7680769075583411</c:v>
                </c:pt>
                <c:pt idx="1">
                  <c:v>1.7286787322842523</c:v>
                </c:pt>
                <c:pt idx="2">
                  <c:v>1.7426742110013018</c:v>
                </c:pt>
                <c:pt idx="3">
                  <c:v>1.6064606838634479</c:v>
                </c:pt>
                <c:pt idx="4">
                  <c:v>1.6462028383388869</c:v>
                </c:pt>
                <c:pt idx="5">
                  <c:v>1.6271234948950442</c:v>
                </c:pt>
                <c:pt idx="6">
                  <c:v>1.7485094972457267</c:v>
                </c:pt>
                <c:pt idx="7">
                  <c:v>1.8207322165071291</c:v>
                </c:pt>
                <c:pt idx="8">
                  <c:v>1.7700934112556341</c:v>
                </c:pt>
                <c:pt idx="9">
                  <c:v>1.8463109731281762</c:v>
                </c:pt>
                <c:pt idx="10">
                  <c:v>1.9714264696085912</c:v>
                </c:pt>
                <c:pt idx="11">
                  <c:v>1.8383743138352671</c:v>
                </c:pt>
                <c:pt idx="12">
                  <c:v>1.9267848586883449</c:v>
                </c:pt>
                <c:pt idx="13">
                  <c:v>1.9562679936953504</c:v>
                </c:pt>
                <c:pt idx="14">
                  <c:v>1.9675698159797648</c:v>
                </c:pt>
                <c:pt idx="15">
                  <c:v>2.0751212112152349</c:v>
                </c:pt>
                <c:pt idx="16">
                  <c:v>2.0925715377217387</c:v>
                </c:pt>
                <c:pt idx="17">
                  <c:v>2.0823081993673505</c:v>
                </c:pt>
                <c:pt idx="18">
                  <c:v>1.9194041223057319</c:v>
                </c:pt>
                <c:pt idx="19">
                  <c:v>1.7834908972222929</c:v>
                </c:pt>
                <c:pt idx="20">
                  <c:v>1.6455933563656693</c:v>
                </c:pt>
                <c:pt idx="21">
                  <c:v>1.5465658405613438</c:v>
                </c:pt>
                <c:pt idx="22">
                  <c:v>1.3486246854941708</c:v>
                </c:pt>
                <c:pt idx="23">
                  <c:v>1.1905667818743684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CD-4E15-8D94-17CC65A88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974023944"/>
        <c:axId val="974027472"/>
      </c:barChart>
      <c:lineChart>
        <c:grouping val="standard"/>
        <c:varyColors val="0"/>
        <c:ser>
          <c:idx val="0"/>
          <c:order val="0"/>
          <c:tx>
            <c:strRef>
              <c:f>nfood!$C$2</c:f>
              <c:strCache>
                <c:ptCount val="1"/>
                <c:pt idx="0">
                  <c:v>Ноозиқ-овқатлар базавий инфляцияси</c:v>
                </c:pt>
              </c:strCache>
            </c:strRef>
          </c:tx>
          <c:spPr>
            <a:ln w="28575" cap="rnd">
              <a:solidFill>
                <a:srgbClr val="2F496F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3.6068642887490829E-2"/>
                  <c:y val="-5.5033388366721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CD-4E15-8D94-17CC65A88565}"/>
                </c:ext>
              </c:extLst>
            </c:dLbl>
            <c:dLbl>
              <c:idx val="21"/>
              <c:layout>
                <c:manualLayout>
                  <c:x val="-3.825533932492603E-2"/>
                  <c:y val="-5.373063109106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CD-4E15-8D94-17CC65A88565}"/>
                </c:ext>
              </c:extLst>
            </c:dLbl>
            <c:dLbl>
              <c:idx val="22"/>
              <c:layout>
                <c:manualLayout>
                  <c:x val="-3.8423670469489649E-2"/>
                  <c:y val="-4.9467303140994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CD-4E15-8D94-17CC65A88565}"/>
                </c:ext>
              </c:extLst>
            </c:dLbl>
            <c:dLbl>
              <c:idx val="23"/>
              <c:layout>
                <c:manualLayout>
                  <c:x val="-4.4794336513452604E-4"/>
                  <c:y val="-3.8037353705458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CD-4E15-8D94-17CC65A885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nfood!$A$27:$B$50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nfood!$C$27:$C$50</c:f>
              <c:numCache>
                <c:formatCode>0.0</c:formatCode>
                <c:ptCount val="24"/>
                <c:pt idx="0">
                  <c:v>6.2588887260419668</c:v>
                </c:pt>
                <c:pt idx="1">
                  <c:v>6.373578196043006</c:v>
                </c:pt>
                <c:pt idx="2">
                  <c:v>6.2027681860327144</c:v>
                </c:pt>
                <c:pt idx="3">
                  <c:v>6.5289339226714871</c:v>
                </c:pt>
                <c:pt idx="4">
                  <c:v>6.4093380656031762</c:v>
                </c:pt>
                <c:pt idx="5">
                  <c:v>6.319224218479591</c:v>
                </c:pt>
                <c:pt idx="6">
                  <c:v>6.8356243846376508</c:v>
                </c:pt>
                <c:pt idx="7">
                  <c:v>7.11699901352707</c:v>
                </c:pt>
                <c:pt idx="8">
                  <c:v>6.9735667038515414</c:v>
                </c:pt>
                <c:pt idx="9">
                  <c:v>7.1639712745395157</c:v>
                </c:pt>
                <c:pt idx="10">
                  <c:v>7.4723194032368712</c:v>
                </c:pt>
                <c:pt idx="11">
                  <c:v>7.1494940656974926</c:v>
                </c:pt>
                <c:pt idx="12">
                  <c:v>7.4350850391631473</c:v>
                </c:pt>
                <c:pt idx="13">
                  <c:v>7.5351175635842704</c:v>
                </c:pt>
                <c:pt idx="14">
                  <c:v>7.1109537665061451</c:v>
                </c:pt>
                <c:pt idx="15">
                  <c:v>6.3312663167802263</c:v>
                </c:pt>
                <c:pt idx="16">
                  <c:v>6.2283622234372116</c:v>
                </c:pt>
                <c:pt idx="17">
                  <c:v>6.24</c:v>
                </c:pt>
                <c:pt idx="18">
                  <c:v>5.6158700855293286</c:v>
                </c:pt>
                <c:pt idx="19">
                  <c:v>5.3679517403898647</c:v>
                </c:pt>
                <c:pt idx="20">
                  <c:v>4.9038552260403101</c:v>
                </c:pt>
                <c:pt idx="21">
                  <c:v>4.5515311831226368</c:v>
                </c:pt>
                <c:pt idx="22">
                  <c:v>4.1674508394084384</c:v>
                </c:pt>
                <c:pt idx="23">
                  <c:v>3.715161899006048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38CD-4E15-8D94-17CC65A88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023944"/>
        <c:axId val="974027472"/>
      </c:lineChart>
      <c:catAx>
        <c:axId val="97402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rgbClr val="BFBFB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27472"/>
        <c:crosses val="autoZero"/>
        <c:auto val="1"/>
        <c:lblAlgn val="ctr"/>
        <c:lblOffset val="100"/>
        <c:noMultiLvlLbl val="0"/>
      </c:catAx>
      <c:valAx>
        <c:axId val="974027472"/>
        <c:scaling>
          <c:orientation val="minMax"/>
          <c:max val="9"/>
          <c:min val="-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23944"/>
        <c:crosses val="autoZero"/>
        <c:crossBetween val="between"/>
        <c:majorUnit val="4"/>
      </c:valAx>
      <c:spPr>
        <a:noFill/>
        <a:ln w="6350">
          <a:solidFill>
            <a:srgbClr val="BFBFBF"/>
          </a:solidFill>
        </a:ln>
        <a:effectLst/>
      </c:spPr>
    </c:plotArea>
    <c:legend>
      <c:legendPos val="b"/>
      <c:layout>
        <c:manualLayout>
          <c:xMode val="edge"/>
          <c:yMode val="edge"/>
          <c:x val="8.9086139871357065E-2"/>
          <c:y val="0.75137110130695028"/>
          <c:w val="0.90197413812037119"/>
          <c:h val="0.23461580908914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/>
              <a:t>Хизматлар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333810553241042E-2"/>
          <c:y val="0.12736580152144339"/>
          <c:w val="0.93333237889351794"/>
          <c:h val="0.63400805588989539"/>
        </c:manualLayout>
      </c:layout>
      <c:areaChart>
        <c:grouping val="stacked"/>
        <c:varyColors val="0"/>
        <c:ser>
          <c:idx val="0"/>
          <c:order val="0"/>
          <c:tx>
            <c:strRef>
              <c:f>dist!$U$1</c:f>
              <c:strCache>
                <c:ptCount val="1"/>
                <c:pt idx="0">
                  <c:v>&lt;0%</c:v>
                </c:pt>
              </c:strCache>
            </c:strRef>
          </c:tx>
          <c:spPr>
            <a:solidFill>
              <a:srgbClr val="5E8464"/>
            </a:solidFill>
            <a:ln w="25400">
              <a:noFill/>
            </a:ln>
            <a:effectLst/>
          </c:spPr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dist!$U$14:$U$37</c:f>
              <c:numCache>
                <c:formatCode>0.0</c:formatCode>
                <c:ptCount val="24"/>
                <c:pt idx="0">
                  <c:v>3.3333333333333335</c:v>
                </c:pt>
                <c:pt idx="1">
                  <c:v>2.2222222222222223</c:v>
                </c:pt>
                <c:pt idx="2">
                  <c:v>1.1111111111111112</c:v>
                </c:pt>
                <c:pt idx="3">
                  <c:v>1.1111111111111112</c:v>
                </c:pt>
                <c:pt idx="4">
                  <c:v>1.1111111111111112</c:v>
                </c:pt>
                <c:pt idx="5">
                  <c:v>1.1111111111111112</c:v>
                </c:pt>
                <c:pt idx="6">
                  <c:v>1.1111111111111112</c:v>
                </c:pt>
                <c:pt idx="7">
                  <c:v>1.1111111111111112</c:v>
                </c:pt>
                <c:pt idx="8">
                  <c:v>1.1111111111111112</c:v>
                </c:pt>
                <c:pt idx="9">
                  <c:v>1.1111111111111112</c:v>
                </c:pt>
                <c:pt idx="10">
                  <c:v>1.1111111111111112</c:v>
                </c:pt>
                <c:pt idx="11">
                  <c:v>1.1111111111111112</c:v>
                </c:pt>
                <c:pt idx="12">
                  <c:v>2.2222222222222223</c:v>
                </c:pt>
                <c:pt idx="13">
                  <c:v>1.1111111111111109</c:v>
                </c:pt>
                <c:pt idx="14">
                  <c:v>0</c:v>
                </c:pt>
                <c:pt idx="15">
                  <c:v>0</c:v>
                </c:pt>
                <c:pt idx="16">
                  <c:v>1.1111111111111109</c:v>
                </c:pt>
                <c:pt idx="17">
                  <c:v>1.1111111111111109</c:v>
                </c:pt>
                <c:pt idx="18">
                  <c:v>1.1111111111111109</c:v>
                </c:pt>
                <c:pt idx="19">
                  <c:v>1.1111111111111109</c:v>
                </c:pt>
                <c:pt idx="20">
                  <c:v>1.1111111111111109</c:v>
                </c:pt>
                <c:pt idx="21">
                  <c:v>2.2222222222222219</c:v>
                </c:pt>
                <c:pt idx="22">
                  <c:v>2.2222222222222219</c:v>
                </c:pt>
                <c:pt idx="23">
                  <c:v>2.2222222222222219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4-44AB-93C1-98615BEF9BBA}"/>
            </c:ext>
          </c:extLst>
        </c:ser>
        <c:ser>
          <c:idx val="1"/>
          <c:order val="1"/>
          <c:tx>
            <c:strRef>
              <c:f>dist!$V$1</c:f>
              <c:strCache>
                <c:ptCount val="1"/>
                <c:pt idx="0">
                  <c:v>0%-5%</c:v>
                </c:pt>
              </c:strCache>
            </c:strRef>
          </c:tx>
          <c:spPr>
            <a:solidFill>
              <a:srgbClr val="98B69D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0550-4B72-BB12-7D89E216D2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0550-4B72-BB12-7D89E216D2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0550-4B72-BB12-7D89E216D2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0550-4B72-BB12-7D89E216D2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0550-4B72-BB12-7D89E216D2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0550-4B72-BB12-7D89E216D2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0550-4B72-BB12-7D89E216D2B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0550-4B72-BB12-7D89E216D2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0550-4B72-BB12-7D89E216D2B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0550-4B72-BB12-7D89E216D2B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0550-4B72-BB12-7D89E216D2B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0550-4B72-BB12-7D89E216D2B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0550-4B72-BB12-7D89E216D2B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0550-4B72-BB12-7D89E216D2B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0550-4B72-BB12-7D89E216D2B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0550-4B72-BB12-7D89E216D2B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0550-4B72-BB12-7D89E216D2B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0550-4B72-BB12-7D89E216D2B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0550-4B72-BB12-7D89E216D2B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0550-4B72-BB12-7D89E216D2B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0550-4B72-BB12-7D89E216D2B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0550-4B72-BB12-7D89E216D2BE}"/>
                </c:ext>
              </c:extLst>
            </c:dLbl>
            <c:dLbl>
              <c:idx val="23"/>
              <c:layout>
                <c:manualLayout>
                  <c:x val="-2.7089801625862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0550-4B72-BB12-7D89E216D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dist!$V$14:$V$37</c:f>
              <c:numCache>
                <c:formatCode>0.0</c:formatCode>
                <c:ptCount val="24"/>
                <c:pt idx="0">
                  <c:v>18.888888888888889</c:v>
                </c:pt>
                <c:pt idx="1">
                  <c:v>18.888888888888889</c:v>
                </c:pt>
                <c:pt idx="2">
                  <c:v>21.111111111111111</c:v>
                </c:pt>
                <c:pt idx="3">
                  <c:v>16.666666666666664</c:v>
                </c:pt>
                <c:pt idx="4">
                  <c:v>12.222222222222221</c:v>
                </c:pt>
                <c:pt idx="5">
                  <c:v>12.222222222222221</c:v>
                </c:pt>
                <c:pt idx="6">
                  <c:v>12.222222222222221</c:v>
                </c:pt>
                <c:pt idx="7">
                  <c:v>11.111111111111111</c:v>
                </c:pt>
                <c:pt idx="8">
                  <c:v>11.111111111111111</c:v>
                </c:pt>
                <c:pt idx="9">
                  <c:v>8.8888888888888893</c:v>
                </c:pt>
                <c:pt idx="10">
                  <c:v>15.555555555555555</c:v>
                </c:pt>
                <c:pt idx="11">
                  <c:v>16.666666666666664</c:v>
                </c:pt>
                <c:pt idx="12">
                  <c:v>14.444444444444443</c:v>
                </c:pt>
                <c:pt idx="13">
                  <c:v>13.33333333333333</c:v>
                </c:pt>
                <c:pt idx="14">
                  <c:v>14.444444444444439</c:v>
                </c:pt>
                <c:pt idx="15">
                  <c:v>13.33333333333333</c:v>
                </c:pt>
                <c:pt idx="16">
                  <c:v>12.22222222222222</c:v>
                </c:pt>
                <c:pt idx="17">
                  <c:v>11.111111111111111</c:v>
                </c:pt>
                <c:pt idx="18">
                  <c:v>11.111111111111111</c:v>
                </c:pt>
                <c:pt idx="19">
                  <c:v>12.22222222222222</c:v>
                </c:pt>
                <c:pt idx="20">
                  <c:v>13.33333333333333</c:v>
                </c:pt>
                <c:pt idx="21">
                  <c:v>17.777777777777779</c:v>
                </c:pt>
                <c:pt idx="22">
                  <c:v>20</c:v>
                </c:pt>
                <c:pt idx="23">
                  <c:v>23.333333333333329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4-44AB-93C1-98615BEF9BBA}"/>
            </c:ext>
          </c:extLst>
        </c:ser>
        <c:ser>
          <c:idx val="2"/>
          <c:order val="2"/>
          <c:tx>
            <c:strRef>
              <c:f>dist!$W$1</c:f>
              <c:strCache>
                <c:ptCount val="1"/>
                <c:pt idx="0">
                  <c:v>5%-10%</c:v>
                </c:pt>
              </c:strCache>
            </c:strRef>
          </c:tx>
          <c:spPr>
            <a:solidFill>
              <a:srgbClr val="FFC650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550-4B72-BB12-7D89E216D2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550-4B72-BB12-7D89E216D2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550-4B72-BB12-7D89E216D2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550-4B72-BB12-7D89E216D2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550-4B72-BB12-7D89E216D2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550-4B72-BB12-7D89E216D2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550-4B72-BB12-7D89E216D2B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550-4B72-BB12-7D89E216D2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550-4B72-BB12-7D89E216D2B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550-4B72-BB12-7D89E216D2B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550-4B72-BB12-7D89E216D2B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550-4B72-BB12-7D89E216D2B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550-4B72-BB12-7D89E216D2B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550-4B72-BB12-7D89E216D2B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550-4B72-BB12-7D89E216D2B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550-4B72-BB12-7D89E216D2B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0550-4B72-BB12-7D89E216D2B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550-4B72-BB12-7D89E216D2B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0550-4B72-BB12-7D89E216D2B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0550-4B72-BB12-7D89E216D2B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550-4B72-BB12-7D89E216D2B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0550-4B72-BB12-7D89E216D2BE}"/>
                </c:ext>
              </c:extLst>
            </c:dLbl>
            <c:dLbl>
              <c:idx val="23"/>
              <c:layout>
                <c:manualLayout>
                  <c:x val="-3.3109757542720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0550-4B72-BB12-7D89E216D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dist!$W$14:$W$37</c:f>
              <c:numCache>
                <c:formatCode>0.0</c:formatCode>
                <c:ptCount val="24"/>
                <c:pt idx="0">
                  <c:v>14.444444444444443</c:v>
                </c:pt>
                <c:pt idx="1">
                  <c:v>20</c:v>
                </c:pt>
                <c:pt idx="2">
                  <c:v>15.555555555555555</c:v>
                </c:pt>
                <c:pt idx="3">
                  <c:v>16.666666666666664</c:v>
                </c:pt>
                <c:pt idx="4">
                  <c:v>21.111111111111111</c:v>
                </c:pt>
                <c:pt idx="5">
                  <c:v>22.222222222222221</c:v>
                </c:pt>
                <c:pt idx="6">
                  <c:v>13.333333333333334</c:v>
                </c:pt>
                <c:pt idx="7">
                  <c:v>21.111111111111111</c:v>
                </c:pt>
                <c:pt idx="8">
                  <c:v>20</c:v>
                </c:pt>
                <c:pt idx="9">
                  <c:v>16.666666666666664</c:v>
                </c:pt>
                <c:pt idx="10">
                  <c:v>11.111111111111111</c:v>
                </c:pt>
                <c:pt idx="11">
                  <c:v>8.8888888888888893</c:v>
                </c:pt>
                <c:pt idx="12">
                  <c:v>11.111111111111111</c:v>
                </c:pt>
                <c:pt idx="13">
                  <c:v>16.666666666666661</c:v>
                </c:pt>
                <c:pt idx="14">
                  <c:v>17.777777777777779</c:v>
                </c:pt>
                <c:pt idx="15">
                  <c:v>17.777777777777779</c:v>
                </c:pt>
                <c:pt idx="16">
                  <c:v>17.777777777777779</c:v>
                </c:pt>
                <c:pt idx="17">
                  <c:v>24.444444444444439</c:v>
                </c:pt>
                <c:pt idx="18">
                  <c:v>30</c:v>
                </c:pt>
                <c:pt idx="19">
                  <c:v>28.888888888888889</c:v>
                </c:pt>
                <c:pt idx="20">
                  <c:v>41.111111111111107</c:v>
                </c:pt>
                <c:pt idx="21">
                  <c:v>45.555555555555557</c:v>
                </c:pt>
                <c:pt idx="22">
                  <c:v>48.888888888888893</c:v>
                </c:pt>
                <c:pt idx="23">
                  <c:v>47.777777777777779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4-44AB-93C1-98615BEF9BBA}"/>
            </c:ext>
          </c:extLst>
        </c:ser>
        <c:ser>
          <c:idx val="3"/>
          <c:order val="3"/>
          <c:tx>
            <c:strRef>
              <c:f>dist!$X$1</c:f>
              <c:strCache>
                <c:ptCount val="1"/>
                <c:pt idx="0">
                  <c:v>10%-15%</c:v>
                </c:pt>
              </c:strCache>
            </c:strRef>
          </c:tx>
          <c:spPr>
            <a:solidFill>
              <a:srgbClr val="E6A2B2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550-4B72-BB12-7D89E216D2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550-4B72-BB12-7D89E216D2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550-4B72-BB12-7D89E216D2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550-4B72-BB12-7D89E216D2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550-4B72-BB12-7D89E216D2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550-4B72-BB12-7D89E216D2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550-4B72-BB12-7D89E216D2B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550-4B72-BB12-7D89E216D2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550-4B72-BB12-7D89E216D2B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550-4B72-BB12-7D89E216D2B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550-4B72-BB12-7D89E216D2B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550-4B72-BB12-7D89E216D2B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550-4B72-BB12-7D89E216D2B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550-4B72-BB12-7D89E216D2B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550-4B72-BB12-7D89E216D2B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550-4B72-BB12-7D89E216D2B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550-4B72-BB12-7D89E216D2B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550-4B72-BB12-7D89E216D2B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550-4B72-BB12-7D89E216D2B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550-4B72-BB12-7D89E216D2B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550-4B72-BB12-7D89E216D2B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550-4B72-BB12-7D89E216D2BE}"/>
                </c:ext>
              </c:extLst>
            </c:dLbl>
            <c:dLbl>
              <c:idx val="23"/>
              <c:layout>
                <c:manualLayout>
                  <c:x val="-1.8059867750574742E-2"/>
                  <c:y val="5.694033146446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0550-4B72-BB12-7D89E216D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dist!$X$14:$X$37</c:f>
              <c:numCache>
                <c:formatCode>0.0</c:formatCode>
                <c:ptCount val="24"/>
                <c:pt idx="0">
                  <c:v>40</c:v>
                </c:pt>
                <c:pt idx="1">
                  <c:v>36.666666666666664</c:v>
                </c:pt>
                <c:pt idx="2">
                  <c:v>43.333333333333336</c:v>
                </c:pt>
                <c:pt idx="3">
                  <c:v>45.555555555555557</c:v>
                </c:pt>
                <c:pt idx="4">
                  <c:v>38.888888888888893</c:v>
                </c:pt>
                <c:pt idx="5">
                  <c:v>33.333333333333329</c:v>
                </c:pt>
                <c:pt idx="6">
                  <c:v>38.888888888888893</c:v>
                </c:pt>
                <c:pt idx="7">
                  <c:v>31.111111111111111</c:v>
                </c:pt>
                <c:pt idx="8">
                  <c:v>30</c:v>
                </c:pt>
                <c:pt idx="9">
                  <c:v>36.666666666666664</c:v>
                </c:pt>
                <c:pt idx="10">
                  <c:v>38.888888888888893</c:v>
                </c:pt>
                <c:pt idx="11">
                  <c:v>48.888888888888886</c:v>
                </c:pt>
                <c:pt idx="12">
                  <c:v>45.555555555555557</c:v>
                </c:pt>
                <c:pt idx="13">
                  <c:v>36.666666666666657</c:v>
                </c:pt>
                <c:pt idx="14">
                  <c:v>35.555555555555557</c:v>
                </c:pt>
                <c:pt idx="15">
                  <c:v>41.111111111111107</c:v>
                </c:pt>
                <c:pt idx="16">
                  <c:v>43.333333333333343</c:v>
                </c:pt>
                <c:pt idx="17">
                  <c:v>36.666666666666657</c:v>
                </c:pt>
                <c:pt idx="18">
                  <c:v>33.333333333333329</c:v>
                </c:pt>
                <c:pt idx="19">
                  <c:v>32.222222222222221</c:v>
                </c:pt>
                <c:pt idx="20">
                  <c:v>21.111111111111111</c:v>
                </c:pt>
                <c:pt idx="21">
                  <c:v>14.444444444444439</c:v>
                </c:pt>
                <c:pt idx="22">
                  <c:v>10</c:v>
                </c:pt>
                <c:pt idx="23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B4-44AB-93C1-98615BEF9BBA}"/>
            </c:ext>
          </c:extLst>
        </c:ser>
        <c:ser>
          <c:idx val="4"/>
          <c:order val="4"/>
          <c:tx>
            <c:strRef>
              <c:f>dist!$Y$1</c:f>
              <c:strCache>
                <c:ptCount val="1"/>
                <c:pt idx="0">
                  <c:v>&gt;15%</c:v>
                </c:pt>
              </c:strCache>
            </c:strRef>
          </c:tx>
          <c:spPr>
            <a:solidFill>
              <a:srgbClr val="BE3455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50-4B72-BB12-7D89E216D2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50-4B72-BB12-7D89E216D2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50-4B72-BB12-7D89E216D2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50-4B72-BB12-7D89E216D2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50-4B72-BB12-7D89E216D2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50-4B72-BB12-7D89E216D2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50-4B72-BB12-7D89E216D2B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50-4B72-BB12-7D89E216D2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50-4B72-BB12-7D89E216D2B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50-4B72-BB12-7D89E216D2B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50-4B72-BB12-7D89E216D2B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50-4B72-BB12-7D89E216D2B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550-4B72-BB12-7D89E216D2B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50-4B72-BB12-7D89E216D2B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550-4B72-BB12-7D89E216D2B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550-4B72-BB12-7D89E216D2B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550-4B72-BB12-7D89E216D2B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550-4B72-BB12-7D89E216D2B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550-4B72-BB12-7D89E216D2B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550-4B72-BB12-7D89E216D2B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550-4B72-BB12-7D89E216D2B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550-4B72-BB12-7D89E216D2BE}"/>
                </c:ext>
              </c:extLst>
            </c:dLbl>
            <c:dLbl>
              <c:idx val="23"/>
              <c:layout>
                <c:manualLayout>
                  <c:x val="-3.00997795842912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0550-4B72-BB12-7D89E216D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dist!$Y$14:$Y$37</c:f>
              <c:numCache>
                <c:formatCode>0.0</c:formatCode>
                <c:ptCount val="24"/>
                <c:pt idx="0">
                  <c:v>23.333333333333332</c:v>
                </c:pt>
                <c:pt idx="1">
                  <c:v>22.222222222222221</c:v>
                </c:pt>
                <c:pt idx="2">
                  <c:v>18.888888888888889</c:v>
                </c:pt>
                <c:pt idx="3">
                  <c:v>20</c:v>
                </c:pt>
                <c:pt idx="4">
                  <c:v>26.666666666666668</c:v>
                </c:pt>
                <c:pt idx="5">
                  <c:v>31.111111111111111</c:v>
                </c:pt>
                <c:pt idx="6">
                  <c:v>34.444444444444443</c:v>
                </c:pt>
                <c:pt idx="7">
                  <c:v>35.555555555555557</c:v>
                </c:pt>
                <c:pt idx="8">
                  <c:v>37.777777777777779</c:v>
                </c:pt>
                <c:pt idx="9">
                  <c:v>36.666666666666664</c:v>
                </c:pt>
                <c:pt idx="10">
                  <c:v>33.333333333333329</c:v>
                </c:pt>
                <c:pt idx="11">
                  <c:v>24.444444444444443</c:v>
                </c:pt>
                <c:pt idx="12">
                  <c:v>26.666666666666668</c:v>
                </c:pt>
                <c:pt idx="13">
                  <c:v>32.222222222222221</c:v>
                </c:pt>
                <c:pt idx="14">
                  <c:v>32.222222222222221</c:v>
                </c:pt>
                <c:pt idx="15">
                  <c:v>27.777777777777779</c:v>
                </c:pt>
                <c:pt idx="16">
                  <c:v>25.55555555555555</c:v>
                </c:pt>
                <c:pt idx="17">
                  <c:v>26.666666666666671</c:v>
                </c:pt>
                <c:pt idx="18">
                  <c:v>24.444444444444439</c:v>
                </c:pt>
                <c:pt idx="19">
                  <c:v>25.55555555555555</c:v>
                </c:pt>
                <c:pt idx="20">
                  <c:v>23.333333333333329</c:v>
                </c:pt>
                <c:pt idx="21">
                  <c:v>20</c:v>
                </c:pt>
                <c:pt idx="22">
                  <c:v>18.888888888888889</c:v>
                </c:pt>
                <c:pt idx="2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B4-44AB-93C1-98615BEF9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4027080"/>
        <c:axId val="974027864"/>
      </c:areaChart>
      <c:catAx>
        <c:axId val="97402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27864"/>
        <c:crosses val="autoZero"/>
        <c:auto val="1"/>
        <c:lblAlgn val="ctr"/>
        <c:lblOffset val="100"/>
        <c:noMultiLvlLbl val="0"/>
      </c:catAx>
      <c:valAx>
        <c:axId val="974027864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extTo"/>
        <c:crossAx val="974027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/>
              <a:t>Ноозиқ-овқат маҳсулотлари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333810553241042E-2"/>
          <c:y val="0.12736580152144339"/>
          <c:w val="0.93333237889351794"/>
          <c:h val="0.63400805588989539"/>
        </c:manualLayout>
      </c:layout>
      <c:areaChart>
        <c:grouping val="stacked"/>
        <c:varyColors val="0"/>
        <c:ser>
          <c:idx val="0"/>
          <c:order val="0"/>
          <c:tx>
            <c:strRef>
              <c:f>dist!$O$1</c:f>
              <c:strCache>
                <c:ptCount val="1"/>
                <c:pt idx="0">
                  <c:v>&lt;0%</c:v>
                </c:pt>
              </c:strCache>
            </c:strRef>
          </c:tx>
          <c:spPr>
            <a:solidFill>
              <a:srgbClr val="5E8464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3647-452B-A70F-F1E1A1247B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3647-452B-A70F-F1E1A1247B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3647-452B-A70F-F1E1A1247B3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3647-452B-A70F-F1E1A1247B3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3647-452B-A70F-F1E1A1247B3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3647-452B-A70F-F1E1A1247B3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3647-452B-A70F-F1E1A1247B3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3647-452B-A70F-F1E1A1247B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3647-452B-A70F-F1E1A1247B3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3647-452B-A70F-F1E1A1247B3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3647-452B-A70F-F1E1A1247B38}"/>
                </c:ext>
              </c:extLst>
            </c:dLbl>
            <c:dLbl>
              <c:idx val="11"/>
              <c:layout>
                <c:manualLayout>
                  <c:x val="-6.0151643714709754E-3"/>
                  <c:y val="-3.985823202512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3647-452B-A70F-F1E1A1247B3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3647-452B-A70F-F1E1A1247B3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3647-452B-A70F-F1E1A1247B3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3647-452B-A70F-F1E1A1247B3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3647-452B-A70F-F1E1A1247B3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3647-452B-A70F-F1E1A1247B3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3647-452B-A70F-F1E1A1247B3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3647-452B-A70F-F1E1A1247B3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3647-452B-A70F-F1E1A1247B3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3647-452B-A70F-F1E1A1247B3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3647-452B-A70F-F1E1A1247B3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3647-452B-A70F-F1E1A1247B38}"/>
                </c:ext>
              </c:extLst>
            </c:dLbl>
            <c:dLbl>
              <c:idx val="23"/>
              <c:layout>
                <c:manualLayout>
                  <c:x val="-2.4060657485884013E-2"/>
                  <c:y val="-5.694033146446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3647-452B-A70F-F1E1A1247B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dist!$O$14:$O$37</c:f>
              <c:numCache>
                <c:formatCode>0.0</c:formatCode>
                <c:ptCount val="24"/>
                <c:pt idx="0">
                  <c:v>2.4</c:v>
                </c:pt>
                <c:pt idx="1">
                  <c:v>2.4</c:v>
                </c:pt>
                <c:pt idx="2">
                  <c:v>2.4</c:v>
                </c:pt>
                <c:pt idx="3">
                  <c:v>2</c:v>
                </c:pt>
                <c:pt idx="4">
                  <c:v>2.4</c:v>
                </c:pt>
                <c:pt idx="5">
                  <c:v>2.4</c:v>
                </c:pt>
                <c:pt idx="6">
                  <c:v>2.4</c:v>
                </c:pt>
                <c:pt idx="7">
                  <c:v>2</c:v>
                </c:pt>
                <c:pt idx="8">
                  <c:v>1.6</c:v>
                </c:pt>
                <c:pt idx="9">
                  <c:v>1.6</c:v>
                </c:pt>
                <c:pt idx="10">
                  <c:v>2</c:v>
                </c:pt>
                <c:pt idx="11">
                  <c:v>1.6</c:v>
                </c:pt>
                <c:pt idx="12">
                  <c:v>1.6</c:v>
                </c:pt>
                <c:pt idx="13">
                  <c:v>1.6</c:v>
                </c:pt>
                <c:pt idx="14">
                  <c:v>1.6</c:v>
                </c:pt>
                <c:pt idx="15">
                  <c:v>1.2</c:v>
                </c:pt>
                <c:pt idx="16">
                  <c:v>1.6</c:v>
                </c:pt>
                <c:pt idx="17">
                  <c:v>1.2</c:v>
                </c:pt>
                <c:pt idx="18">
                  <c:v>2</c:v>
                </c:pt>
                <c:pt idx="19">
                  <c:v>2.8</c:v>
                </c:pt>
                <c:pt idx="20">
                  <c:v>3.2</c:v>
                </c:pt>
                <c:pt idx="21">
                  <c:v>3.2</c:v>
                </c:pt>
                <c:pt idx="22">
                  <c:v>2.8</c:v>
                </c:pt>
                <c:pt idx="2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5-4ABC-979C-93EFB626B7FA}"/>
            </c:ext>
          </c:extLst>
        </c:ser>
        <c:ser>
          <c:idx val="1"/>
          <c:order val="1"/>
          <c:tx>
            <c:strRef>
              <c:f>dist!$P$1</c:f>
              <c:strCache>
                <c:ptCount val="1"/>
                <c:pt idx="0">
                  <c:v>0%-5%</c:v>
                </c:pt>
              </c:strCache>
            </c:strRef>
          </c:tx>
          <c:spPr>
            <a:solidFill>
              <a:srgbClr val="98B69D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47-452B-A70F-F1E1A1247B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47-452B-A70F-F1E1A1247B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47-452B-A70F-F1E1A1247B3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47-452B-A70F-F1E1A1247B3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47-452B-A70F-F1E1A1247B3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47-452B-A70F-F1E1A1247B3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47-452B-A70F-F1E1A1247B3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47-452B-A70F-F1E1A1247B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47-452B-A70F-F1E1A1247B3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47-452B-A70F-F1E1A1247B3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47-452B-A70F-F1E1A1247B3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47-452B-A70F-F1E1A1247B3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47-452B-A70F-F1E1A1247B3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47-452B-A70F-F1E1A1247B3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47-452B-A70F-F1E1A1247B3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47-452B-A70F-F1E1A1247B3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47-452B-A70F-F1E1A1247B3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47-452B-A70F-F1E1A1247B3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47-452B-A70F-F1E1A1247B3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47-452B-A70F-F1E1A1247B3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47-452B-A70F-F1E1A1247B3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647-452B-A70F-F1E1A1247B38}"/>
                </c:ext>
              </c:extLst>
            </c:dLbl>
            <c:dLbl>
              <c:idx val="23"/>
              <c:layout>
                <c:manualLayout>
                  <c:x val="-2.7068239671619389E-2"/>
                  <c:y val="2.27761325857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3647-452B-A70F-F1E1A1247B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dist!$P$14:$P$37</c:f>
              <c:numCache>
                <c:formatCode>0.0</c:formatCode>
                <c:ptCount val="24"/>
                <c:pt idx="0">
                  <c:v>26.8</c:v>
                </c:pt>
                <c:pt idx="1">
                  <c:v>26.8</c:v>
                </c:pt>
                <c:pt idx="2">
                  <c:v>28.8</c:v>
                </c:pt>
                <c:pt idx="3">
                  <c:v>38.799999999999997</c:v>
                </c:pt>
                <c:pt idx="4">
                  <c:v>42.8</c:v>
                </c:pt>
                <c:pt idx="5">
                  <c:v>47.599999999999987</c:v>
                </c:pt>
                <c:pt idx="6">
                  <c:v>42.8</c:v>
                </c:pt>
                <c:pt idx="7">
                  <c:v>40.400000000000013</c:v>
                </c:pt>
                <c:pt idx="8">
                  <c:v>48.4</c:v>
                </c:pt>
                <c:pt idx="9">
                  <c:v>53.2</c:v>
                </c:pt>
                <c:pt idx="10">
                  <c:v>36</c:v>
                </c:pt>
                <c:pt idx="11">
                  <c:v>54.8</c:v>
                </c:pt>
                <c:pt idx="12">
                  <c:v>52.400000000000013</c:v>
                </c:pt>
                <c:pt idx="13">
                  <c:v>49.2</c:v>
                </c:pt>
                <c:pt idx="14">
                  <c:v>49.6</c:v>
                </c:pt>
                <c:pt idx="15">
                  <c:v>45.2</c:v>
                </c:pt>
                <c:pt idx="16">
                  <c:v>48.8</c:v>
                </c:pt>
                <c:pt idx="17">
                  <c:v>46.8</c:v>
                </c:pt>
                <c:pt idx="18">
                  <c:v>56.000000000000007</c:v>
                </c:pt>
                <c:pt idx="19">
                  <c:v>60.8</c:v>
                </c:pt>
                <c:pt idx="20">
                  <c:v>71.2</c:v>
                </c:pt>
                <c:pt idx="21">
                  <c:v>78.400000000000006</c:v>
                </c:pt>
                <c:pt idx="22">
                  <c:v>87.2</c:v>
                </c:pt>
                <c:pt idx="23">
                  <c:v>88.8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5-4ABC-979C-93EFB626B7FA}"/>
            </c:ext>
          </c:extLst>
        </c:ser>
        <c:ser>
          <c:idx val="2"/>
          <c:order val="2"/>
          <c:tx>
            <c:strRef>
              <c:f>dist!$Q$1</c:f>
              <c:strCache>
                <c:ptCount val="1"/>
                <c:pt idx="0">
                  <c:v>5%-10%</c:v>
                </c:pt>
              </c:strCache>
            </c:strRef>
          </c:tx>
          <c:spPr>
            <a:solidFill>
              <a:srgbClr val="FFC650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647-452B-A70F-F1E1A1247B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647-452B-A70F-F1E1A1247B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647-452B-A70F-F1E1A1247B3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647-452B-A70F-F1E1A1247B3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647-452B-A70F-F1E1A1247B3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647-452B-A70F-F1E1A1247B3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47-452B-A70F-F1E1A1247B3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47-452B-A70F-F1E1A1247B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647-452B-A70F-F1E1A1247B3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647-452B-A70F-F1E1A1247B3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647-452B-A70F-F1E1A1247B3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647-452B-A70F-F1E1A1247B3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647-452B-A70F-F1E1A1247B3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647-452B-A70F-F1E1A1247B3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647-452B-A70F-F1E1A1247B3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647-452B-A70F-F1E1A1247B3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647-452B-A70F-F1E1A1247B3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647-452B-A70F-F1E1A1247B3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647-452B-A70F-F1E1A1247B3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647-452B-A70F-F1E1A1247B3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647-452B-A70F-F1E1A1247B3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647-452B-A70F-F1E1A1247B38}"/>
                </c:ext>
              </c:extLst>
            </c:dLbl>
            <c:dLbl>
              <c:idx val="23"/>
              <c:layout>
                <c:manualLayout>
                  <c:x val="-2.706823967161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3647-452B-A70F-F1E1A1247B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dist!$Q$14:$Q$37</c:f>
              <c:numCache>
                <c:formatCode>0.0</c:formatCode>
                <c:ptCount val="24"/>
                <c:pt idx="0">
                  <c:v>64.400000000000006</c:v>
                </c:pt>
                <c:pt idx="1">
                  <c:v>63.2</c:v>
                </c:pt>
                <c:pt idx="2">
                  <c:v>61.2</c:v>
                </c:pt>
                <c:pt idx="3">
                  <c:v>52.400000000000013</c:v>
                </c:pt>
                <c:pt idx="4">
                  <c:v>48</c:v>
                </c:pt>
                <c:pt idx="5">
                  <c:v>42.8</c:v>
                </c:pt>
                <c:pt idx="6">
                  <c:v>48</c:v>
                </c:pt>
                <c:pt idx="7">
                  <c:v>50</c:v>
                </c:pt>
                <c:pt idx="8">
                  <c:v>43.2</c:v>
                </c:pt>
                <c:pt idx="9">
                  <c:v>38.4</c:v>
                </c:pt>
                <c:pt idx="10">
                  <c:v>54.8</c:v>
                </c:pt>
                <c:pt idx="11">
                  <c:v>36.799999999999997</c:v>
                </c:pt>
                <c:pt idx="12">
                  <c:v>39.200000000000003</c:v>
                </c:pt>
                <c:pt idx="13">
                  <c:v>41.6</c:v>
                </c:pt>
                <c:pt idx="14">
                  <c:v>40.400000000000013</c:v>
                </c:pt>
                <c:pt idx="15">
                  <c:v>46</c:v>
                </c:pt>
                <c:pt idx="16">
                  <c:v>42.8</c:v>
                </c:pt>
                <c:pt idx="17">
                  <c:v>46.400000000000013</c:v>
                </c:pt>
                <c:pt idx="18">
                  <c:v>37.200000000000003</c:v>
                </c:pt>
                <c:pt idx="19">
                  <c:v>32.4</c:v>
                </c:pt>
                <c:pt idx="20">
                  <c:v>22</c:v>
                </c:pt>
                <c:pt idx="21">
                  <c:v>15.6</c:v>
                </c:pt>
                <c:pt idx="22">
                  <c:v>8.4</c:v>
                </c:pt>
                <c:pt idx="2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F5-4ABC-979C-93EFB626B7FA}"/>
            </c:ext>
          </c:extLst>
        </c:ser>
        <c:ser>
          <c:idx val="3"/>
          <c:order val="3"/>
          <c:tx>
            <c:strRef>
              <c:f>dist!$R$1</c:f>
              <c:strCache>
                <c:ptCount val="1"/>
                <c:pt idx="0">
                  <c:v>10%-15%</c:v>
                </c:pt>
              </c:strCache>
            </c:strRef>
          </c:tx>
          <c:spPr>
            <a:solidFill>
              <a:srgbClr val="E6A2B2"/>
            </a:solidFill>
            <a:ln w="25400">
              <a:noFill/>
            </a:ln>
            <a:effectLst/>
          </c:spPr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dist!$R$14:$R$37</c:f>
              <c:numCache>
                <c:formatCode>0.0</c:formatCode>
                <c:ptCount val="24"/>
                <c:pt idx="0">
                  <c:v>4.3999999999999986</c:v>
                </c:pt>
                <c:pt idx="1">
                  <c:v>5.6000000000000014</c:v>
                </c:pt>
                <c:pt idx="2">
                  <c:v>6</c:v>
                </c:pt>
                <c:pt idx="3">
                  <c:v>2</c:v>
                </c:pt>
                <c:pt idx="4">
                  <c:v>1.6</c:v>
                </c:pt>
                <c:pt idx="5">
                  <c:v>2.4</c:v>
                </c:pt>
                <c:pt idx="6">
                  <c:v>1.6</c:v>
                </c:pt>
                <c:pt idx="7">
                  <c:v>2.8</c:v>
                </c:pt>
                <c:pt idx="8">
                  <c:v>1.6</c:v>
                </c:pt>
                <c:pt idx="9">
                  <c:v>1.6</c:v>
                </c:pt>
                <c:pt idx="10">
                  <c:v>2</c:v>
                </c:pt>
                <c:pt idx="11">
                  <c:v>1.6</c:v>
                </c:pt>
                <c:pt idx="12">
                  <c:v>2</c:v>
                </c:pt>
                <c:pt idx="13">
                  <c:v>2.8</c:v>
                </c:pt>
                <c:pt idx="14">
                  <c:v>3.6</c:v>
                </c:pt>
                <c:pt idx="15">
                  <c:v>6</c:v>
                </c:pt>
                <c:pt idx="16">
                  <c:v>5.2</c:v>
                </c:pt>
                <c:pt idx="17">
                  <c:v>4</c:v>
                </c:pt>
                <c:pt idx="18">
                  <c:v>3.2</c:v>
                </c:pt>
                <c:pt idx="19">
                  <c:v>2.4</c:v>
                </c:pt>
                <c:pt idx="20">
                  <c:v>2</c:v>
                </c:pt>
                <c:pt idx="21">
                  <c:v>1.2</c:v>
                </c:pt>
                <c:pt idx="22">
                  <c:v>0</c:v>
                </c:pt>
                <c:pt idx="2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F5-4ABC-979C-93EFB626B7FA}"/>
            </c:ext>
          </c:extLst>
        </c:ser>
        <c:ser>
          <c:idx val="4"/>
          <c:order val="4"/>
          <c:tx>
            <c:strRef>
              <c:f>dist!$S$1</c:f>
              <c:strCache>
                <c:ptCount val="1"/>
                <c:pt idx="0">
                  <c:v>&gt;15%</c:v>
                </c:pt>
              </c:strCache>
            </c:strRef>
          </c:tx>
          <c:spPr>
            <a:solidFill>
              <a:srgbClr val="BE3455"/>
            </a:solidFill>
            <a:ln w="25400">
              <a:noFill/>
            </a:ln>
            <a:effectLst/>
          </c:spPr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dist!$S$14:$S$37</c:f>
              <c:numCache>
                <c:formatCode>0.0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1.6</c:v>
                </c:pt>
                <c:pt idx="3">
                  <c:v>4.8</c:v>
                </c:pt>
                <c:pt idx="4">
                  <c:v>5.2</c:v>
                </c:pt>
                <c:pt idx="5">
                  <c:v>4.8</c:v>
                </c:pt>
                <c:pt idx="6">
                  <c:v>5.2</c:v>
                </c:pt>
                <c:pt idx="7">
                  <c:v>4.8</c:v>
                </c:pt>
                <c:pt idx="8">
                  <c:v>5.2</c:v>
                </c:pt>
                <c:pt idx="9">
                  <c:v>5.2</c:v>
                </c:pt>
                <c:pt idx="10">
                  <c:v>5.2</c:v>
                </c:pt>
                <c:pt idx="11">
                  <c:v>5.2</c:v>
                </c:pt>
                <c:pt idx="12">
                  <c:v>4.8</c:v>
                </c:pt>
                <c:pt idx="13">
                  <c:v>4.8</c:v>
                </c:pt>
                <c:pt idx="14">
                  <c:v>4.8</c:v>
                </c:pt>
                <c:pt idx="15">
                  <c:v>1.6</c:v>
                </c:pt>
                <c:pt idx="16">
                  <c:v>1.6</c:v>
                </c:pt>
                <c:pt idx="17">
                  <c:v>1.6</c:v>
                </c:pt>
                <c:pt idx="18">
                  <c:v>1.6</c:v>
                </c:pt>
                <c:pt idx="19">
                  <c:v>1.6</c:v>
                </c:pt>
                <c:pt idx="20">
                  <c:v>1.6</c:v>
                </c:pt>
                <c:pt idx="21">
                  <c:v>1.6</c:v>
                </c:pt>
                <c:pt idx="22">
                  <c:v>1.6</c:v>
                </c:pt>
                <c:pt idx="2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F5-4ABC-979C-93EFB626B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4021200"/>
        <c:axId val="974021592"/>
      </c:areaChart>
      <c:catAx>
        <c:axId val="97402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21592"/>
        <c:crosses val="autoZero"/>
        <c:auto val="1"/>
        <c:lblAlgn val="ctr"/>
        <c:lblOffset val="100"/>
        <c:noMultiLvlLbl val="0"/>
      </c:catAx>
      <c:valAx>
        <c:axId val="974021592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extTo"/>
        <c:crossAx val="974021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/>
              <a:t>Озиқ-овқат маҳсулотлари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333810553241042E-2"/>
          <c:y val="0.13271617290883683"/>
          <c:w val="0.93333237889351794"/>
          <c:h val="0.62865768450250181"/>
        </c:manualLayout>
      </c:layout>
      <c:areaChart>
        <c:grouping val="stacked"/>
        <c:varyColors val="0"/>
        <c:ser>
          <c:idx val="0"/>
          <c:order val="0"/>
          <c:tx>
            <c:strRef>
              <c:f>dist!$I$1</c:f>
              <c:strCache>
                <c:ptCount val="1"/>
                <c:pt idx="0">
                  <c:v>&lt;0%</c:v>
                </c:pt>
              </c:strCache>
            </c:strRef>
          </c:tx>
          <c:spPr>
            <a:solidFill>
              <a:srgbClr val="5E8464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B0-4EAE-B106-875369ACF0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B0-4EAE-B106-875369ACF0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B0-4EAE-B106-875369ACF0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B0-4EAE-B106-875369ACF0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B0-4EAE-B106-875369ACF0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B0-4EAE-B106-875369ACF04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B0-4EAE-B106-875369ACF0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B0-4EAE-B106-875369ACF0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B0-4EAE-B106-875369ACF04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B0-4EAE-B106-875369ACF04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B0-4EAE-B106-875369ACF04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B0-4EAE-B106-875369ACF04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B0-4EAE-B106-875369ACF04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B0-4EAE-B106-875369ACF04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B0-4EAE-B106-875369ACF04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B0-4EAE-B106-875369ACF04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B0-4EAE-B106-875369ACF04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B0-4EAE-B106-875369ACF04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B0-4EAE-B106-875369ACF04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B0-4EAE-B106-875369ACF04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B0-4EAE-B106-875369ACF0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B0-4EAE-B106-875369ACF04D}"/>
                </c:ext>
              </c:extLst>
            </c:dLbl>
            <c:dLbl>
              <c:idx val="23"/>
              <c:layout>
                <c:manualLayout>
                  <c:x val="-3.00782721903638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3BB0-4EAE-B106-875369ACF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dist!$I$14:$I$37</c:f>
              <c:numCache>
                <c:formatCode>0.0</c:formatCode>
                <c:ptCount val="24"/>
                <c:pt idx="0">
                  <c:v>10.58823529411765</c:v>
                </c:pt>
                <c:pt idx="1">
                  <c:v>11.176470588235301</c:v>
                </c:pt>
                <c:pt idx="2">
                  <c:v>11.76470588235294</c:v>
                </c:pt>
                <c:pt idx="3">
                  <c:v>10.58823529411765</c:v>
                </c:pt>
                <c:pt idx="4">
                  <c:v>12.352941176470591</c:v>
                </c:pt>
                <c:pt idx="5">
                  <c:v>14.117647058823531</c:v>
                </c:pt>
                <c:pt idx="6">
                  <c:v>12.941176470588241</c:v>
                </c:pt>
                <c:pt idx="7">
                  <c:v>12.352941176470591</c:v>
                </c:pt>
                <c:pt idx="8">
                  <c:v>12.941176470588241</c:v>
                </c:pt>
                <c:pt idx="9">
                  <c:v>14.705882352941179</c:v>
                </c:pt>
                <c:pt idx="10">
                  <c:v>13.52941176470588</c:v>
                </c:pt>
                <c:pt idx="11">
                  <c:v>12.941176470588241</c:v>
                </c:pt>
                <c:pt idx="12">
                  <c:v>14.705882352941179</c:v>
                </c:pt>
                <c:pt idx="13">
                  <c:v>15.294117647058821</c:v>
                </c:pt>
                <c:pt idx="14">
                  <c:v>14.117647058823531</c:v>
                </c:pt>
                <c:pt idx="15">
                  <c:v>14.705882352941179</c:v>
                </c:pt>
                <c:pt idx="16">
                  <c:v>14.117647058823531</c:v>
                </c:pt>
                <c:pt idx="17">
                  <c:v>14.117647058823531</c:v>
                </c:pt>
                <c:pt idx="18">
                  <c:v>13.52941176470588</c:v>
                </c:pt>
                <c:pt idx="19">
                  <c:v>12.941176470588241</c:v>
                </c:pt>
                <c:pt idx="20">
                  <c:v>15.294117647058821</c:v>
                </c:pt>
                <c:pt idx="21">
                  <c:v>15.294117647058821</c:v>
                </c:pt>
                <c:pt idx="22">
                  <c:v>14.117647058823531</c:v>
                </c:pt>
                <c:pt idx="23">
                  <c:v>12.352941176470591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B-40C4-ABA0-4C67BA1057D6}"/>
            </c:ext>
          </c:extLst>
        </c:ser>
        <c:ser>
          <c:idx val="1"/>
          <c:order val="1"/>
          <c:tx>
            <c:strRef>
              <c:f>dist!$J$1</c:f>
              <c:strCache>
                <c:ptCount val="1"/>
                <c:pt idx="0">
                  <c:v>0%-5%</c:v>
                </c:pt>
              </c:strCache>
            </c:strRef>
          </c:tx>
          <c:spPr>
            <a:solidFill>
              <a:srgbClr val="98B69D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B0-4EAE-B106-875369ACF0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B0-4EAE-B106-875369ACF0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B0-4EAE-B106-875369ACF0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B0-4EAE-B106-875369ACF0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B0-4EAE-B106-875369ACF0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BB0-4EAE-B106-875369ACF04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BB0-4EAE-B106-875369ACF0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BB0-4EAE-B106-875369ACF0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BB0-4EAE-B106-875369ACF04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BB0-4EAE-B106-875369ACF04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BB0-4EAE-B106-875369ACF04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BB0-4EAE-B106-875369ACF04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BB0-4EAE-B106-875369ACF04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BB0-4EAE-B106-875369ACF04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BB0-4EAE-B106-875369ACF04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BB0-4EAE-B106-875369ACF04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BB0-4EAE-B106-875369ACF04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BB0-4EAE-B106-875369ACF04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BB0-4EAE-B106-875369ACF04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BB0-4EAE-B106-875369ACF04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BB0-4EAE-B106-875369ACF0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BB0-4EAE-B106-875369ACF04D}"/>
                </c:ext>
              </c:extLst>
            </c:dLbl>
            <c:dLbl>
              <c:idx val="23"/>
              <c:layout>
                <c:manualLayout>
                  <c:x val="-2.7070444971327465E-2"/>
                  <c:y val="5.6716785846348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3BB0-4EAE-B106-875369ACF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dist!$J$14:$J$37</c:f>
              <c:numCache>
                <c:formatCode>0.0</c:formatCode>
                <c:ptCount val="24"/>
                <c:pt idx="0">
                  <c:v>11.176470588235301</c:v>
                </c:pt>
                <c:pt idx="1">
                  <c:v>11.76470588235294</c:v>
                </c:pt>
                <c:pt idx="2">
                  <c:v>18.235294117647062</c:v>
                </c:pt>
                <c:pt idx="3">
                  <c:v>21.764705882352938</c:v>
                </c:pt>
                <c:pt idx="4">
                  <c:v>29.411764705882359</c:v>
                </c:pt>
                <c:pt idx="5">
                  <c:v>34.705882352941167</c:v>
                </c:pt>
                <c:pt idx="6">
                  <c:v>29.411764705882359</c:v>
                </c:pt>
                <c:pt idx="7">
                  <c:v>31.17647058823529</c:v>
                </c:pt>
                <c:pt idx="8">
                  <c:v>28.235294117647062</c:v>
                </c:pt>
                <c:pt idx="9">
                  <c:v>27.647058823529409</c:v>
                </c:pt>
                <c:pt idx="10">
                  <c:v>31.17647058823529</c:v>
                </c:pt>
                <c:pt idx="11">
                  <c:v>32.352941176470587</c:v>
                </c:pt>
                <c:pt idx="12">
                  <c:v>23.52941176470588</c:v>
                </c:pt>
                <c:pt idx="13">
                  <c:v>22.352941176470591</c:v>
                </c:pt>
                <c:pt idx="14">
                  <c:v>24.705882352941181</c:v>
                </c:pt>
                <c:pt idx="15">
                  <c:v>25.294117647058819</c:v>
                </c:pt>
                <c:pt idx="16">
                  <c:v>25.882352941176471</c:v>
                </c:pt>
                <c:pt idx="17">
                  <c:v>24.117647058823529</c:v>
                </c:pt>
                <c:pt idx="18">
                  <c:v>26.47058823529412</c:v>
                </c:pt>
                <c:pt idx="19">
                  <c:v>28.235294117647062</c:v>
                </c:pt>
                <c:pt idx="20">
                  <c:v>31.764705882352938</c:v>
                </c:pt>
                <c:pt idx="21">
                  <c:v>38.235294117647058</c:v>
                </c:pt>
                <c:pt idx="22">
                  <c:v>41.764705882352942</c:v>
                </c:pt>
                <c:pt idx="23">
                  <c:v>48.235294117647058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9B-40C4-ABA0-4C67BA1057D6}"/>
            </c:ext>
          </c:extLst>
        </c:ser>
        <c:ser>
          <c:idx val="2"/>
          <c:order val="2"/>
          <c:tx>
            <c:strRef>
              <c:f>dist!$K$1</c:f>
              <c:strCache>
                <c:ptCount val="1"/>
                <c:pt idx="0">
                  <c:v>5%-10%</c:v>
                </c:pt>
              </c:strCache>
            </c:strRef>
          </c:tx>
          <c:spPr>
            <a:solidFill>
              <a:srgbClr val="FFC650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BB0-4EAE-B106-875369ACF0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BB0-4EAE-B106-875369ACF0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BB0-4EAE-B106-875369ACF0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BB0-4EAE-B106-875369ACF0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3BB0-4EAE-B106-875369ACF0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3BB0-4EAE-B106-875369ACF04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3BB0-4EAE-B106-875369ACF0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3BB0-4EAE-B106-875369ACF0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BB0-4EAE-B106-875369ACF04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3BB0-4EAE-B106-875369ACF04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3BB0-4EAE-B106-875369ACF04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3BB0-4EAE-B106-875369ACF04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3BB0-4EAE-B106-875369ACF04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3BB0-4EAE-B106-875369ACF04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3BB0-4EAE-B106-875369ACF04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3BB0-4EAE-B106-875369ACF04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3BB0-4EAE-B106-875369ACF04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3BB0-4EAE-B106-875369ACF04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3BB0-4EAE-B106-875369ACF04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3BB0-4EAE-B106-875369ACF04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3BB0-4EAE-B106-875369ACF0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3BB0-4EAE-B106-875369ACF04D}"/>
                </c:ext>
              </c:extLst>
            </c:dLbl>
            <c:dLbl>
              <c:idx val="23"/>
              <c:layout>
                <c:manualLayout>
                  <c:x val="-2.4062617752291203E-2"/>
                  <c:y val="-5.6716785846348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3BB0-4EAE-B106-875369ACF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dist!$K$14:$K$37</c:f>
              <c:numCache>
                <c:formatCode>0.0</c:formatCode>
                <c:ptCount val="24"/>
                <c:pt idx="0">
                  <c:v>46.470588235294123</c:v>
                </c:pt>
                <c:pt idx="1">
                  <c:v>42.941176470588232</c:v>
                </c:pt>
                <c:pt idx="2">
                  <c:v>45.882352941176471</c:v>
                </c:pt>
                <c:pt idx="3">
                  <c:v>45.294117647058833</c:v>
                </c:pt>
                <c:pt idx="4">
                  <c:v>44.117647058823529</c:v>
                </c:pt>
                <c:pt idx="5">
                  <c:v>35.882352941176471</c:v>
                </c:pt>
                <c:pt idx="6">
                  <c:v>40.588235294117638</c:v>
                </c:pt>
                <c:pt idx="7">
                  <c:v>40.588235294117638</c:v>
                </c:pt>
                <c:pt idx="8">
                  <c:v>41.764705882352942</c:v>
                </c:pt>
                <c:pt idx="9">
                  <c:v>40</c:v>
                </c:pt>
                <c:pt idx="10">
                  <c:v>38.82352941176471</c:v>
                </c:pt>
                <c:pt idx="11">
                  <c:v>37.058823529411768</c:v>
                </c:pt>
                <c:pt idx="12">
                  <c:v>41.764705882352942</c:v>
                </c:pt>
                <c:pt idx="13">
                  <c:v>40.588235294117638</c:v>
                </c:pt>
                <c:pt idx="14">
                  <c:v>39.411764705882362</c:v>
                </c:pt>
                <c:pt idx="15">
                  <c:v>40</c:v>
                </c:pt>
                <c:pt idx="16">
                  <c:v>41.764705882352942</c:v>
                </c:pt>
                <c:pt idx="17">
                  <c:v>41.764705882352942</c:v>
                </c:pt>
                <c:pt idx="18">
                  <c:v>42.352941176470587</c:v>
                </c:pt>
                <c:pt idx="19">
                  <c:v>41.764705882352942</c:v>
                </c:pt>
                <c:pt idx="20">
                  <c:v>38.82352941176471</c:v>
                </c:pt>
                <c:pt idx="21">
                  <c:v>34.705882352941167</c:v>
                </c:pt>
                <c:pt idx="22">
                  <c:v>32.352941176470587</c:v>
                </c:pt>
                <c:pt idx="23">
                  <c:v>26.47058823529412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9B-40C4-ABA0-4C67BA1057D6}"/>
            </c:ext>
          </c:extLst>
        </c:ser>
        <c:ser>
          <c:idx val="3"/>
          <c:order val="3"/>
          <c:tx>
            <c:strRef>
              <c:f>dist!$L$1</c:f>
              <c:strCache>
                <c:ptCount val="1"/>
                <c:pt idx="0">
                  <c:v>10%-15%</c:v>
                </c:pt>
              </c:strCache>
            </c:strRef>
          </c:tx>
          <c:spPr>
            <a:solidFill>
              <a:srgbClr val="E6A2B2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3BB0-4EAE-B106-875369ACF0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3BB0-4EAE-B106-875369ACF0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3BB0-4EAE-B106-875369ACF0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3BB0-4EAE-B106-875369ACF0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3BB0-4EAE-B106-875369ACF0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3BB0-4EAE-B106-875369ACF04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3BB0-4EAE-B106-875369ACF0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3BB0-4EAE-B106-875369ACF0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3BB0-4EAE-B106-875369ACF04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3BB0-4EAE-B106-875369ACF04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3BB0-4EAE-B106-875369ACF04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3BB0-4EAE-B106-875369ACF04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3BB0-4EAE-B106-875369ACF04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3BB0-4EAE-B106-875369ACF04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3BB0-4EAE-B106-875369ACF04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3BB0-4EAE-B106-875369ACF04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3BB0-4EAE-B106-875369ACF04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3BB0-4EAE-B106-875369ACF04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3BB0-4EAE-B106-875369ACF04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3BB0-4EAE-B106-875369ACF04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3BB0-4EAE-B106-875369ACF0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3BB0-4EAE-B106-875369ACF04D}"/>
                </c:ext>
              </c:extLst>
            </c:dLbl>
            <c:dLbl>
              <c:idx val="23"/>
              <c:layout>
                <c:manualLayout>
                  <c:x val="-1.8046963314218126E-2"/>
                  <c:y val="5.6716785846348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3BB0-4EAE-B106-875369ACF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dist!$L$14:$L$37</c:f>
              <c:numCache>
                <c:formatCode>0.0</c:formatCode>
                <c:ptCount val="24"/>
                <c:pt idx="0">
                  <c:v>20</c:v>
                </c:pt>
                <c:pt idx="1">
                  <c:v>22.941176470588239</c:v>
                </c:pt>
                <c:pt idx="2">
                  <c:v>14.705882352941179</c:v>
                </c:pt>
                <c:pt idx="3">
                  <c:v>13.52941176470588</c:v>
                </c:pt>
                <c:pt idx="4">
                  <c:v>7.0588235294117636</c:v>
                </c:pt>
                <c:pt idx="5">
                  <c:v>8.8235294117647065</c:v>
                </c:pt>
                <c:pt idx="6">
                  <c:v>12.352941176470591</c:v>
                </c:pt>
                <c:pt idx="7">
                  <c:v>11.176470588235301</c:v>
                </c:pt>
                <c:pt idx="8">
                  <c:v>11.76470588235294</c:v>
                </c:pt>
                <c:pt idx="9">
                  <c:v>14.117647058823531</c:v>
                </c:pt>
                <c:pt idx="10">
                  <c:v>12.352941176470591</c:v>
                </c:pt>
                <c:pt idx="11">
                  <c:v>12.352941176470591</c:v>
                </c:pt>
                <c:pt idx="12">
                  <c:v>12.941176470588241</c:v>
                </c:pt>
                <c:pt idx="13">
                  <c:v>13.52941176470588</c:v>
                </c:pt>
                <c:pt idx="14">
                  <c:v>10.58823529411765</c:v>
                </c:pt>
                <c:pt idx="15">
                  <c:v>8.235294117647058</c:v>
                </c:pt>
                <c:pt idx="16">
                  <c:v>7.0588235294117636</c:v>
                </c:pt>
                <c:pt idx="17">
                  <c:v>8.8235294117647065</c:v>
                </c:pt>
                <c:pt idx="18">
                  <c:v>6.4705882352941186</c:v>
                </c:pt>
                <c:pt idx="19">
                  <c:v>5.2941176470588234</c:v>
                </c:pt>
                <c:pt idx="20">
                  <c:v>2.9411764705882351</c:v>
                </c:pt>
                <c:pt idx="21">
                  <c:v>3.5294117647058818</c:v>
                </c:pt>
                <c:pt idx="22">
                  <c:v>6.4705882352941186</c:v>
                </c:pt>
                <c:pt idx="23">
                  <c:v>7.0588235294117636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9B-40C4-ABA0-4C67BA1057D6}"/>
            </c:ext>
          </c:extLst>
        </c:ser>
        <c:ser>
          <c:idx val="4"/>
          <c:order val="4"/>
          <c:tx>
            <c:strRef>
              <c:f>dist!$M$1</c:f>
              <c:strCache>
                <c:ptCount val="1"/>
                <c:pt idx="0">
                  <c:v>&gt;15%</c:v>
                </c:pt>
              </c:strCache>
            </c:strRef>
          </c:tx>
          <c:spPr>
            <a:solidFill>
              <a:srgbClr val="BE3455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3BB0-4EAE-B106-875369ACF0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3BB0-4EAE-B106-875369ACF0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3BB0-4EAE-B106-875369ACF0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3BB0-4EAE-B106-875369ACF0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3BB0-4EAE-B106-875369ACF0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3BB0-4EAE-B106-875369ACF04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3BB0-4EAE-B106-875369ACF0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3BB0-4EAE-B106-875369ACF0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3BB0-4EAE-B106-875369ACF04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3BB0-4EAE-B106-875369ACF04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3BB0-4EAE-B106-875369ACF04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3BB0-4EAE-B106-875369ACF04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3BB0-4EAE-B106-875369ACF04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3BB0-4EAE-B106-875369ACF04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3BB0-4EAE-B106-875369ACF04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3BB0-4EAE-B106-875369ACF04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3BB0-4EAE-B106-875369ACF04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3BB0-4EAE-B106-875369ACF04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3BB0-4EAE-B106-875369ACF04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3BB0-4EAE-B106-875369ACF0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3BB0-4EAE-B106-875369ACF04D}"/>
                </c:ext>
              </c:extLst>
            </c:dLbl>
            <c:dLbl>
              <c:idx val="23"/>
              <c:layout>
                <c:manualLayout>
                  <c:x val="-1.80469633142181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3BB0-4EAE-B106-875369ACF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dist!$M$14:$M$37</c:f>
              <c:numCache>
                <c:formatCode>0.0</c:formatCode>
                <c:ptCount val="24"/>
                <c:pt idx="0">
                  <c:v>11.76470588235294</c:v>
                </c:pt>
                <c:pt idx="1">
                  <c:v>11.176470588235301</c:v>
                </c:pt>
                <c:pt idx="2">
                  <c:v>9.4117647058823533</c:v>
                </c:pt>
                <c:pt idx="3">
                  <c:v>8.8235294117647065</c:v>
                </c:pt>
                <c:pt idx="4">
                  <c:v>7.0588235294117636</c:v>
                </c:pt>
                <c:pt idx="5">
                  <c:v>6.4705882352941186</c:v>
                </c:pt>
                <c:pt idx="6">
                  <c:v>4.7058823529411766</c:v>
                </c:pt>
                <c:pt idx="7">
                  <c:v>4.7058823529411766</c:v>
                </c:pt>
                <c:pt idx="8">
                  <c:v>5.2941176470588234</c:v>
                </c:pt>
                <c:pt idx="9">
                  <c:v>3.5294117647058818</c:v>
                </c:pt>
                <c:pt idx="10">
                  <c:v>4.117647058823529</c:v>
                </c:pt>
                <c:pt idx="11">
                  <c:v>5.2941176470588234</c:v>
                </c:pt>
                <c:pt idx="12">
                  <c:v>7.0588235294117636</c:v>
                </c:pt>
                <c:pt idx="13">
                  <c:v>8.235294117647058</c:v>
                </c:pt>
                <c:pt idx="14">
                  <c:v>11.176470588235301</c:v>
                </c:pt>
                <c:pt idx="15">
                  <c:v>11.76470588235294</c:v>
                </c:pt>
                <c:pt idx="16">
                  <c:v>11.176470588235301</c:v>
                </c:pt>
                <c:pt idx="17">
                  <c:v>11.176470588235301</c:v>
                </c:pt>
                <c:pt idx="18">
                  <c:v>11.176470588235301</c:v>
                </c:pt>
                <c:pt idx="19">
                  <c:v>11.76470588235294</c:v>
                </c:pt>
                <c:pt idx="20">
                  <c:v>11.176470588235301</c:v>
                </c:pt>
                <c:pt idx="21">
                  <c:v>8.235294117647058</c:v>
                </c:pt>
                <c:pt idx="22">
                  <c:v>5.2941176470588234</c:v>
                </c:pt>
                <c:pt idx="23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9B-40C4-ABA0-4C67BA105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4033352"/>
        <c:axId val="974034920"/>
      </c:areaChart>
      <c:catAx>
        <c:axId val="97403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34920"/>
        <c:crosses val="autoZero"/>
        <c:auto val="1"/>
        <c:lblAlgn val="ctr"/>
        <c:lblOffset val="100"/>
        <c:noMultiLvlLbl val="0"/>
      </c:catAx>
      <c:valAx>
        <c:axId val="974034920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extTo"/>
        <c:crossAx val="974033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/>
              <a:t>Умумий инфляция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333810553241042E-2"/>
          <c:y val="0.12736580152144339"/>
          <c:w val="0.93333237889351794"/>
          <c:h val="0.63400805588989539"/>
        </c:manualLayout>
      </c:layout>
      <c:areaChart>
        <c:grouping val="stacked"/>
        <c:varyColors val="0"/>
        <c:ser>
          <c:idx val="0"/>
          <c:order val="0"/>
          <c:tx>
            <c:strRef>
              <c:f>dist!$C$1</c:f>
              <c:strCache>
                <c:ptCount val="1"/>
                <c:pt idx="0">
                  <c:v>&lt;0%</c:v>
                </c:pt>
              </c:strCache>
            </c:strRef>
          </c:tx>
          <c:spPr>
            <a:solidFill>
              <a:srgbClr val="5E8464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A168-475C-B6D4-DBBE6DC3DE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A168-475C-B6D4-DBBE6DC3DE6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A168-475C-B6D4-DBBE6DC3DE6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A168-475C-B6D4-DBBE6DC3DE6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A168-475C-B6D4-DBBE6DC3DE6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A168-475C-B6D4-DBBE6DC3DE6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A168-475C-B6D4-DBBE6DC3DE6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A168-475C-B6D4-DBBE6DC3DE6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A168-475C-B6D4-DBBE6DC3DE6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A168-475C-B6D4-DBBE6DC3DE6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A168-475C-B6D4-DBBE6DC3DE6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A168-475C-B6D4-DBBE6DC3DE6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A168-475C-B6D4-DBBE6DC3DE6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A168-475C-B6D4-DBBE6DC3DE6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A168-475C-B6D4-DBBE6DC3DE6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A168-475C-B6D4-DBBE6DC3DE6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A168-475C-B6D4-DBBE6DC3DE6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A168-475C-B6D4-DBBE6DC3DE6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A168-475C-B6D4-DBBE6DC3DE6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A168-475C-B6D4-DBBE6DC3DE6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A168-475C-B6D4-DBBE6DC3DE6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A168-475C-B6D4-DBBE6DC3DE6F}"/>
                </c:ext>
              </c:extLst>
            </c:dLbl>
            <c:dLbl>
              <c:idx val="23"/>
              <c:layout>
                <c:manualLayout>
                  <c:x val="-2.4060657485884013E-2"/>
                  <c:y val="-5.6716785846348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A168-475C-B6D4-DBBE6DC3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dist!$C$14:$C$37</c:f>
              <c:numCache>
                <c:formatCode>0.0</c:formatCode>
                <c:ptCount val="24"/>
                <c:pt idx="0">
                  <c:v>5.2941176470588243</c:v>
                </c:pt>
                <c:pt idx="1">
                  <c:v>5.2941176470588243</c:v>
                </c:pt>
                <c:pt idx="2">
                  <c:v>5.2941176470588243</c:v>
                </c:pt>
                <c:pt idx="3">
                  <c:v>4.7058823529411766</c:v>
                </c:pt>
                <c:pt idx="4">
                  <c:v>5.4901960784313726</c:v>
                </c:pt>
                <c:pt idx="5">
                  <c:v>6.0784313725490202</c:v>
                </c:pt>
                <c:pt idx="6">
                  <c:v>5.6862745098039218</c:v>
                </c:pt>
                <c:pt idx="7">
                  <c:v>5.2941176470588243</c:v>
                </c:pt>
                <c:pt idx="8">
                  <c:v>5.2941176470588243</c:v>
                </c:pt>
                <c:pt idx="9">
                  <c:v>5.882352941176471</c:v>
                </c:pt>
                <c:pt idx="10">
                  <c:v>5.6862745098039218</c:v>
                </c:pt>
                <c:pt idx="11">
                  <c:v>5.2941176470588243</c:v>
                </c:pt>
                <c:pt idx="12">
                  <c:v>6.0784313725490202</c:v>
                </c:pt>
                <c:pt idx="13">
                  <c:v>6.0784313725490202</c:v>
                </c:pt>
                <c:pt idx="14">
                  <c:v>5.4901960784313726</c:v>
                </c:pt>
                <c:pt idx="15">
                  <c:v>5.4901960784313726</c:v>
                </c:pt>
                <c:pt idx="16">
                  <c:v>5.6862745098039218</c:v>
                </c:pt>
                <c:pt idx="17">
                  <c:v>5.4901960784313726</c:v>
                </c:pt>
                <c:pt idx="18">
                  <c:v>5.6862745098039218</c:v>
                </c:pt>
                <c:pt idx="19">
                  <c:v>5.882352941176471</c:v>
                </c:pt>
                <c:pt idx="20">
                  <c:v>6.8627450980392162</c:v>
                </c:pt>
                <c:pt idx="21">
                  <c:v>7.0588235294117636</c:v>
                </c:pt>
                <c:pt idx="22">
                  <c:v>6.4705882352941186</c:v>
                </c:pt>
                <c:pt idx="23">
                  <c:v>6.8627450980392162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C-4312-A859-E6E077F208CF}"/>
            </c:ext>
          </c:extLst>
        </c:ser>
        <c:ser>
          <c:idx val="1"/>
          <c:order val="1"/>
          <c:tx>
            <c:strRef>
              <c:f>dist!$D$1</c:f>
              <c:strCache>
                <c:ptCount val="1"/>
                <c:pt idx="0">
                  <c:v>0%-5%</c:v>
                </c:pt>
              </c:strCache>
            </c:strRef>
          </c:tx>
          <c:spPr>
            <a:solidFill>
              <a:srgbClr val="98B69D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68-475C-B6D4-DBBE6DC3DE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8-475C-B6D4-DBBE6DC3DE6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8-475C-B6D4-DBBE6DC3DE6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68-475C-B6D4-DBBE6DC3DE6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68-475C-B6D4-DBBE6DC3DE6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68-475C-B6D4-DBBE6DC3DE6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68-475C-B6D4-DBBE6DC3DE6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68-475C-B6D4-DBBE6DC3DE6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68-475C-B6D4-DBBE6DC3DE6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68-475C-B6D4-DBBE6DC3DE6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68-475C-B6D4-DBBE6DC3DE6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168-475C-B6D4-DBBE6DC3DE6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68-475C-B6D4-DBBE6DC3DE6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68-475C-B6D4-DBBE6DC3DE6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168-475C-B6D4-DBBE6DC3DE6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168-475C-B6D4-DBBE6DC3DE6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68-475C-B6D4-DBBE6DC3DE6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168-475C-B6D4-DBBE6DC3DE6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68-475C-B6D4-DBBE6DC3DE6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168-475C-B6D4-DBBE6DC3DE6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168-475C-B6D4-DBBE6DC3DE6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168-475C-B6D4-DBBE6DC3DE6F}"/>
                </c:ext>
              </c:extLst>
            </c:dLbl>
            <c:dLbl>
              <c:idx val="23"/>
              <c:layout>
                <c:manualLayout>
                  <c:x val="-2.4060657485884013E-2"/>
                  <c:y val="-1.039795728707400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A168-475C-B6D4-DBBE6DC3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dist!$D$14:$D$37</c:f>
              <c:numCache>
                <c:formatCode>0.0</c:formatCode>
                <c:ptCount val="24"/>
                <c:pt idx="0">
                  <c:v>20.196078431372548</c:v>
                </c:pt>
                <c:pt idx="1">
                  <c:v>20.3921568627451</c:v>
                </c:pt>
                <c:pt idx="2">
                  <c:v>23.921568627450981</c:v>
                </c:pt>
                <c:pt idx="3">
                  <c:v>29.21568627450981</c:v>
                </c:pt>
                <c:pt idx="4">
                  <c:v>32.941176470588239</c:v>
                </c:pt>
                <c:pt idx="5">
                  <c:v>37.058823529411768</c:v>
                </c:pt>
                <c:pt idx="6">
                  <c:v>32.941176470588239</c:v>
                </c:pt>
                <c:pt idx="7">
                  <c:v>32.156862745098039</c:v>
                </c:pt>
                <c:pt idx="8">
                  <c:v>35.098039215686278</c:v>
                </c:pt>
                <c:pt idx="9">
                  <c:v>36.86274509803922</c:v>
                </c:pt>
                <c:pt idx="10">
                  <c:v>30.7843137254902</c:v>
                </c:pt>
                <c:pt idx="11">
                  <c:v>40.588235294117652</c:v>
                </c:pt>
                <c:pt idx="12">
                  <c:v>36.078431372549019</c:v>
                </c:pt>
                <c:pt idx="13">
                  <c:v>33.921568627450981</c:v>
                </c:pt>
                <c:pt idx="14">
                  <c:v>35.098039215686278</c:v>
                </c:pt>
                <c:pt idx="15">
                  <c:v>32.941176470588239</c:v>
                </c:pt>
                <c:pt idx="16">
                  <c:v>34.705882352941181</c:v>
                </c:pt>
                <c:pt idx="17">
                  <c:v>32.941176470588239</c:v>
                </c:pt>
                <c:pt idx="18">
                  <c:v>38.235294117647058</c:v>
                </c:pt>
                <c:pt idx="19">
                  <c:v>41.372549019607852</c:v>
                </c:pt>
                <c:pt idx="20">
                  <c:v>47.843137254901961</c:v>
                </c:pt>
                <c:pt idx="21">
                  <c:v>54.313725490196077</c:v>
                </c:pt>
                <c:pt idx="22">
                  <c:v>60.196078431372548</c:v>
                </c:pt>
                <c:pt idx="23">
                  <c:v>63.725490196078432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7C-4312-A859-E6E077F208CF}"/>
            </c:ext>
          </c:extLst>
        </c:ser>
        <c:ser>
          <c:idx val="2"/>
          <c:order val="2"/>
          <c:tx>
            <c:strRef>
              <c:f>dist!$E$1</c:f>
              <c:strCache>
                <c:ptCount val="1"/>
                <c:pt idx="0">
                  <c:v>5%-10%</c:v>
                </c:pt>
              </c:strCache>
            </c:strRef>
          </c:tx>
          <c:spPr>
            <a:solidFill>
              <a:srgbClr val="FFC650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168-475C-B6D4-DBBE6DC3DE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168-475C-B6D4-DBBE6DC3DE6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168-475C-B6D4-DBBE6DC3DE6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168-475C-B6D4-DBBE6DC3DE6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168-475C-B6D4-DBBE6DC3DE6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168-475C-B6D4-DBBE6DC3DE6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168-475C-B6D4-DBBE6DC3DE6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168-475C-B6D4-DBBE6DC3DE6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168-475C-B6D4-DBBE6DC3DE6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168-475C-B6D4-DBBE6DC3DE6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168-475C-B6D4-DBBE6DC3DE6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168-475C-B6D4-DBBE6DC3DE6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168-475C-B6D4-DBBE6DC3DE6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168-475C-B6D4-DBBE6DC3DE6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168-475C-B6D4-DBBE6DC3DE6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168-475C-B6D4-DBBE6DC3DE6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168-475C-B6D4-DBBE6DC3DE6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168-475C-B6D4-DBBE6DC3DE6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168-475C-B6D4-DBBE6DC3DE6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168-475C-B6D4-DBBE6DC3DE6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168-475C-B6D4-DBBE6DC3DE6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168-475C-B6D4-DBBE6DC3DE6F}"/>
                </c:ext>
              </c:extLst>
            </c:dLbl>
            <c:dLbl>
              <c:idx val="23"/>
              <c:layout>
                <c:manualLayout>
                  <c:x val="-2.4060657485884013E-2"/>
                  <c:y val="1.701503575390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A168-475C-B6D4-DBBE6DC3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dist!$E$14:$E$37</c:f>
              <c:numCache>
                <c:formatCode>0.0</c:formatCode>
                <c:ptCount val="24"/>
                <c:pt idx="0">
                  <c:v>49.607843137254903</c:v>
                </c:pt>
                <c:pt idx="1">
                  <c:v>48.82352941176471</c:v>
                </c:pt>
                <c:pt idx="2">
                  <c:v>48.03921568627451</c:v>
                </c:pt>
                <c:pt idx="3">
                  <c:v>43.725490196078432</c:v>
                </c:pt>
                <c:pt idx="4">
                  <c:v>41.96078431372549</c:v>
                </c:pt>
                <c:pt idx="5">
                  <c:v>36.86274509803922</c:v>
                </c:pt>
                <c:pt idx="6">
                  <c:v>39.411764705882362</c:v>
                </c:pt>
                <c:pt idx="7">
                  <c:v>41.764705882352942</c:v>
                </c:pt>
                <c:pt idx="8">
                  <c:v>38.627450980392162</c:v>
                </c:pt>
                <c:pt idx="9">
                  <c:v>35.098039215686278</c:v>
                </c:pt>
                <c:pt idx="10">
                  <c:v>41.764705882352942</c:v>
                </c:pt>
                <c:pt idx="11">
                  <c:v>31.96078431372549</c:v>
                </c:pt>
                <c:pt idx="12">
                  <c:v>35.098039215686278</c:v>
                </c:pt>
                <c:pt idx="13">
                  <c:v>36.86274509803922</c:v>
                </c:pt>
                <c:pt idx="14">
                  <c:v>36.078431372549019</c:v>
                </c:pt>
                <c:pt idx="15">
                  <c:v>39.019607843137258</c:v>
                </c:pt>
                <c:pt idx="16">
                  <c:v>38.03921568627451</c:v>
                </c:pt>
                <c:pt idx="17">
                  <c:v>40.980392156862749</c:v>
                </c:pt>
                <c:pt idx="18">
                  <c:v>37.647058823529413</c:v>
                </c:pt>
                <c:pt idx="19">
                  <c:v>34.901960784313729</c:v>
                </c:pt>
                <c:pt idx="20">
                  <c:v>30.980392156862749</c:v>
                </c:pt>
                <c:pt idx="21">
                  <c:v>27.254901960784309</c:v>
                </c:pt>
                <c:pt idx="22">
                  <c:v>23.52941176470588</c:v>
                </c:pt>
                <c:pt idx="23">
                  <c:v>19.21568627450981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7C-4312-A859-E6E077F208CF}"/>
            </c:ext>
          </c:extLst>
        </c:ser>
        <c:ser>
          <c:idx val="3"/>
          <c:order val="3"/>
          <c:tx>
            <c:strRef>
              <c:f>dist!$F$1</c:f>
              <c:strCache>
                <c:ptCount val="1"/>
                <c:pt idx="0">
                  <c:v>10%-15%</c:v>
                </c:pt>
              </c:strCache>
            </c:strRef>
          </c:tx>
          <c:spPr>
            <a:solidFill>
              <a:srgbClr val="E6A2B2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168-475C-B6D4-DBBE6DC3DE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168-475C-B6D4-DBBE6DC3DE6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168-475C-B6D4-DBBE6DC3DE6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168-475C-B6D4-DBBE6DC3DE6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168-475C-B6D4-DBBE6DC3DE6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168-475C-B6D4-DBBE6DC3DE6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168-475C-B6D4-DBBE6DC3DE6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168-475C-B6D4-DBBE6DC3DE6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168-475C-B6D4-DBBE6DC3DE6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A168-475C-B6D4-DBBE6DC3DE6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A168-475C-B6D4-DBBE6DC3DE6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A168-475C-B6D4-DBBE6DC3DE6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A168-475C-B6D4-DBBE6DC3DE6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A168-475C-B6D4-DBBE6DC3DE6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A168-475C-B6D4-DBBE6DC3DE6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A168-475C-B6D4-DBBE6DC3DE6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A168-475C-B6D4-DBBE6DC3DE6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A168-475C-B6D4-DBBE6DC3DE6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A168-475C-B6D4-DBBE6DC3DE6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A168-475C-B6D4-DBBE6DC3DE6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A168-475C-B6D4-DBBE6DC3DE6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A168-475C-B6D4-DBBE6DC3DE6F}"/>
                </c:ext>
              </c:extLst>
            </c:dLbl>
            <c:dLbl>
              <c:idx val="23"/>
              <c:layout>
                <c:manualLayout>
                  <c:x val="-1.8045493114413037E-2"/>
                  <c:y val="1.1343357169269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A168-475C-B6D4-DBBE6DC3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dist!$F$14:$F$37</c:f>
              <c:numCache>
                <c:formatCode>0.0</c:formatCode>
                <c:ptCount val="24"/>
                <c:pt idx="0">
                  <c:v>15.882352941176469</c:v>
                </c:pt>
                <c:pt idx="1">
                  <c:v>16.86274509803922</c:v>
                </c:pt>
                <c:pt idx="2">
                  <c:v>15.490196078431371</c:v>
                </c:pt>
                <c:pt idx="3">
                  <c:v>13.52941176470588</c:v>
                </c:pt>
                <c:pt idx="4">
                  <c:v>10</c:v>
                </c:pt>
                <c:pt idx="5">
                  <c:v>10</c:v>
                </c:pt>
                <c:pt idx="6">
                  <c:v>11.76470588235294</c:v>
                </c:pt>
                <c:pt idx="7">
                  <c:v>10.58823529411765</c:v>
                </c:pt>
                <c:pt idx="8">
                  <c:v>10</c:v>
                </c:pt>
                <c:pt idx="9">
                  <c:v>11.96078431372549</c:v>
                </c:pt>
                <c:pt idx="10">
                  <c:v>11.96078431372549</c:v>
                </c:pt>
                <c:pt idx="11">
                  <c:v>13.52941176470588</c:v>
                </c:pt>
                <c:pt idx="12">
                  <c:v>13.33333333333333</c:v>
                </c:pt>
                <c:pt idx="13">
                  <c:v>12.352941176470591</c:v>
                </c:pt>
                <c:pt idx="14">
                  <c:v>11.56862745098039</c:v>
                </c:pt>
                <c:pt idx="15">
                  <c:v>12.941176470588241</c:v>
                </c:pt>
                <c:pt idx="16">
                  <c:v>12.549019607843141</c:v>
                </c:pt>
                <c:pt idx="17">
                  <c:v>11.37254901960784</c:v>
                </c:pt>
                <c:pt idx="18">
                  <c:v>9.6078431372549034</c:v>
                </c:pt>
                <c:pt idx="19">
                  <c:v>8.6274509803921582</c:v>
                </c:pt>
                <c:pt idx="20">
                  <c:v>5.6862745098039218</c:v>
                </c:pt>
                <c:pt idx="21">
                  <c:v>4.3137254901960782</c:v>
                </c:pt>
                <c:pt idx="22">
                  <c:v>3.9215686274509798</c:v>
                </c:pt>
                <c:pt idx="23">
                  <c:v>3.9215686274509798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7C-4312-A859-E6E077F208CF}"/>
            </c:ext>
          </c:extLst>
        </c:ser>
        <c:ser>
          <c:idx val="4"/>
          <c:order val="4"/>
          <c:tx>
            <c:strRef>
              <c:f>dist!$G$1</c:f>
              <c:strCache>
                <c:ptCount val="1"/>
                <c:pt idx="0">
                  <c:v>&gt;15%</c:v>
                </c:pt>
              </c:strCache>
            </c:strRef>
          </c:tx>
          <c:spPr>
            <a:solidFill>
              <a:srgbClr val="BE3455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A168-475C-B6D4-DBBE6DC3DE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A168-475C-B6D4-DBBE6DC3DE6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A168-475C-B6D4-DBBE6DC3DE6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A168-475C-B6D4-DBBE6DC3DE6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A168-475C-B6D4-DBBE6DC3DE6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A168-475C-B6D4-DBBE6DC3DE6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A168-475C-B6D4-DBBE6DC3DE6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A168-475C-B6D4-DBBE6DC3DE6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A168-475C-B6D4-DBBE6DC3DE6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A168-475C-B6D4-DBBE6DC3DE6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A168-475C-B6D4-DBBE6DC3DE6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A168-475C-B6D4-DBBE6DC3DE6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A168-475C-B6D4-DBBE6DC3DE6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A168-475C-B6D4-DBBE6DC3DE6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A168-475C-B6D4-DBBE6DC3DE6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A168-475C-B6D4-DBBE6DC3DE6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A168-475C-B6D4-DBBE6DC3DE6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A168-475C-B6D4-DBBE6DC3DE6F}"/>
                </c:ext>
              </c:extLst>
            </c:dLbl>
            <c:dLbl>
              <c:idx val="23"/>
              <c:layout>
                <c:manualLayout>
                  <c:x val="-1.80454931144130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A168-475C-B6D4-DBBE6DC3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dist!$A$14:$B$37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dist!$G$14:$G$37</c:f>
              <c:numCache>
                <c:formatCode>0.0</c:formatCode>
                <c:ptCount val="24"/>
                <c:pt idx="0">
                  <c:v>9.0196078431372548</c:v>
                </c:pt>
                <c:pt idx="1">
                  <c:v>8.6274509803921582</c:v>
                </c:pt>
                <c:pt idx="2">
                  <c:v>7.2549019607843146</c:v>
                </c:pt>
                <c:pt idx="3">
                  <c:v>8.8235294117647065</c:v>
                </c:pt>
                <c:pt idx="4">
                  <c:v>9.6078431372549034</c:v>
                </c:pt>
                <c:pt idx="5">
                  <c:v>10</c:v>
                </c:pt>
                <c:pt idx="6">
                  <c:v>10.19607843137255</c:v>
                </c:pt>
                <c:pt idx="7">
                  <c:v>10.19607843137255</c:v>
                </c:pt>
                <c:pt idx="8">
                  <c:v>10.98039215686275</c:v>
                </c:pt>
                <c:pt idx="9">
                  <c:v>10.19607843137255</c:v>
                </c:pt>
                <c:pt idx="10">
                  <c:v>9.8039215686274517</c:v>
                </c:pt>
                <c:pt idx="11">
                  <c:v>8.6274509803921582</c:v>
                </c:pt>
                <c:pt idx="12">
                  <c:v>9.4117647058823533</c:v>
                </c:pt>
                <c:pt idx="13">
                  <c:v>10.7843137254902</c:v>
                </c:pt>
                <c:pt idx="14">
                  <c:v>11.76470588235294</c:v>
                </c:pt>
                <c:pt idx="15">
                  <c:v>9.6078431372549034</c:v>
                </c:pt>
                <c:pt idx="16">
                  <c:v>9.0196078431372548</c:v>
                </c:pt>
                <c:pt idx="17">
                  <c:v>9.2156862745098049</c:v>
                </c:pt>
                <c:pt idx="18">
                  <c:v>8.8235294117647065</c:v>
                </c:pt>
                <c:pt idx="19">
                  <c:v>9.2156862745098049</c:v>
                </c:pt>
                <c:pt idx="20">
                  <c:v>8.6274509803921564</c:v>
                </c:pt>
                <c:pt idx="21">
                  <c:v>7.0588235294117636</c:v>
                </c:pt>
                <c:pt idx="22">
                  <c:v>5.8823529411764701</c:v>
                </c:pt>
                <c:pt idx="23">
                  <c:v>6.2745098039215694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7C-4312-A859-E6E077F20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4033744"/>
        <c:axId val="974034136"/>
      </c:areaChart>
      <c:catAx>
        <c:axId val="97403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34136"/>
        <c:crosses val="autoZero"/>
        <c:auto val="1"/>
        <c:lblAlgn val="ctr"/>
        <c:lblOffset val="100"/>
        <c:noMultiLvlLbl val="0"/>
      </c:catAx>
      <c:valAx>
        <c:axId val="974034136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extTo"/>
        <c:crossAx val="974033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diag!$C$2</c:f>
              <c:strCache>
                <c:ptCount val="1"/>
                <c:pt idx="0">
                  <c:v>Тезлашган</c:v>
                </c:pt>
              </c:strCache>
            </c:strRef>
          </c:tx>
          <c:spPr>
            <a:solidFill>
              <a:srgbClr val="BE345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diag!$A$27:$B$38</c:f>
              <c:multiLvlStrCache>
                <c:ptCount val="12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</c:lvl>
                <c:lvl>
                  <c:pt idx="0">
                    <c:v>2025</c:v>
                  </c:pt>
                </c:lvl>
              </c:multiLvlStrCache>
            </c:multiLvlStrRef>
          </c:cat>
          <c:val>
            <c:numRef>
              <c:f>diag!$C$27:$C$38</c:f>
              <c:numCache>
                <c:formatCode>0.0</c:formatCode>
                <c:ptCount val="12"/>
                <c:pt idx="0">
                  <c:v>65.098039215686271</c:v>
                </c:pt>
                <c:pt idx="1">
                  <c:v>63.921568627450966</c:v>
                </c:pt>
                <c:pt idx="2">
                  <c:v>58.82352941176471</c:v>
                </c:pt>
                <c:pt idx="3">
                  <c:v>58.431372549019613</c:v>
                </c:pt>
                <c:pt idx="4">
                  <c:v>55.882352941176471</c:v>
                </c:pt>
                <c:pt idx="5">
                  <c:v>54.509803921568633</c:v>
                </c:pt>
                <c:pt idx="6">
                  <c:v>45.098039215686278</c:v>
                </c:pt>
                <c:pt idx="7">
                  <c:v>41.568627450980387</c:v>
                </c:pt>
                <c:pt idx="8">
                  <c:v>32.941176470588232</c:v>
                </c:pt>
                <c:pt idx="9">
                  <c:v>23.921568627450981</c:v>
                </c:pt>
                <c:pt idx="10">
                  <c:v>20</c:v>
                </c:pt>
                <c:pt idx="11">
                  <c:v>18.235294117647062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A-4DA7-A24E-2A4FC363146A}"/>
            </c:ext>
          </c:extLst>
        </c:ser>
        <c:ser>
          <c:idx val="1"/>
          <c:order val="1"/>
          <c:tx>
            <c:strRef>
              <c:f>diag!$D$2</c:f>
              <c:strCache>
                <c:ptCount val="1"/>
                <c:pt idx="0">
                  <c:v>Секинлашган</c:v>
                </c:pt>
              </c:strCache>
            </c:strRef>
          </c:tx>
          <c:spPr>
            <a:solidFill>
              <a:srgbClr val="2F496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diag!$A$27:$B$38</c:f>
              <c:multiLvlStrCache>
                <c:ptCount val="12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</c:lvl>
                <c:lvl>
                  <c:pt idx="0">
                    <c:v>2025</c:v>
                  </c:pt>
                </c:lvl>
              </c:multiLvlStrCache>
            </c:multiLvlStrRef>
          </c:cat>
          <c:val>
            <c:numRef>
              <c:f>diag!$D$27:$D$38</c:f>
              <c:numCache>
                <c:formatCode>0.0</c:formatCode>
                <c:ptCount val="12"/>
                <c:pt idx="0">
                  <c:v>30.3921568627451</c:v>
                </c:pt>
                <c:pt idx="1">
                  <c:v>33.13725490196078</c:v>
                </c:pt>
                <c:pt idx="2">
                  <c:v>38.431372549019613</c:v>
                </c:pt>
                <c:pt idx="3">
                  <c:v>39.215686274509807</c:v>
                </c:pt>
                <c:pt idx="4">
                  <c:v>42.549019607843142</c:v>
                </c:pt>
                <c:pt idx="5">
                  <c:v>44.313725490196077</c:v>
                </c:pt>
                <c:pt idx="6">
                  <c:v>53.725490196078432</c:v>
                </c:pt>
                <c:pt idx="7">
                  <c:v>57.450980392156858</c:v>
                </c:pt>
                <c:pt idx="8">
                  <c:v>66.274509803921561</c:v>
                </c:pt>
                <c:pt idx="9">
                  <c:v>75.294117647058826</c:v>
                </c:pt>
                <c:pt idx="10">
                  <c:v>79.215686274509807</c:v>
                </c:pt>
                <c:pt idx="11">
                  <c:v>80.980392156862749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A-4DA7-A24E-2A4FC363146A}"/>
            </c:ext>
          </c:extLst>
        </c:ser>
        <c:ser>
          <c:idx val="2"/>
          <c:order val="2"/>
          <c:tx>
            <c:strRef>
              <c:f>diag!$E$2</c:f>
              <c:strCache>
                <c:ptCount val="1"/>
                <c:pt idx="0">
                  <c:v>Ўзгармаган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diag!$A$27:$B$38</c:f>
              <c:multiLvlStrCache>
                <c:ptCount val="12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</c:lvl>
                <c:lvl>
                  <c:pt idx="0">
                    <c:v>2025</c:v>
                  </c:pt>
                </c:lvl>
              </c:multiLvlStrCache>
            </c:multiLvlStrRef>
          </c:cat>
          <c:val>
            <c:numRef>
              <c:f>diag!$E$27:$E$38</c:f>
              <c:numCache>
                <c:formatCode>0.0</c:formatCode>
                <c:ptCount val="12"/>
                <c:pt idx="0">
                  <c:v>4.5098039215686274</c:v>
                </c:pt>
                <c:pt idx="1">
                  <c:v>2.9411764705882351</c:v>
                </c:pt>
                <c:pt idx="2">
                  <c:v>2.7450980392156858</c:v>
                </c:pt>
                <c:pt idx="3">
                  <c:v>2.3529411764705879</c:v>
                </c:pt>
                <c:pt idx="4">
                  <c:v>1.5686274509803919</c:v>
                </c:pt>
                <c:pt idx="5">
                  <c:v>1.1764705882352939</c:v>
                </c:pt>
                <c:pt idx="6">
                  <c:v>1.1764705882352939</c:v>
                </c:pt>
                <c:pt idx="7">
                  <c:v>0.98039215686274506</c:v>
                </c:pt>
                <c:pt idx="8">
                  <c:v>0.78431372549019596</c:v>
                </c:pt>
                <c:pt idx="9">
                  <c:v>0.78431372549019596</c:v>
                </c:pt>
                <c:pt idx="10">
                  <c:v>0.78431372549019607</c:v>
                </c:pt>
                <c:pt idx="11">
                  <c:v>0.78431372549019607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0A-4DA7-A24E-2A4FC3631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47758392"/>
        <c:axId val="447759176"/>
      </c:barChart>
      <c:catAx>
        <c:axId val="4477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47759176"/>
        <c:crosses val="autoZero"/>
        <c:auto val="1"/>
        <c:lblAlgn val="ctr"/>
        <c:lblOffset val="100"/>
        <c:noMultiLvlLbl val="0"/>
      </c:catAx>
      <c:valAx>
        <c:axId val="447759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775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55702453339167E-2"/>
          <c:y val="2.367381814242046E-2"/>
          <c:w val="0.91835530795407494"/>
          <c:h val="0.67338384713034283"/>
        </c:manualLayout>
      </c:layout>
      <c:lineChart>
        <c:grouping val="standard"/>
        <c:varyColors val="0"/>
        <c:ser>
          <c:idx val="1"/>
          <c:order val="0"/>
          <c:tx>
            <c:strRef>
              <c:f>'5p'!$E$2</c:f>
              <c:strCache>
                <c:ptCount val="1"/>
                <c:pt idx="0">
                  <c:v>5 фоиздан юқори ошганлар улуши (сони бўйича)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7212572883413621E-2"/>
                  <c:y val="3.251281719488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7A-442C-9A5B-98C41F7CDB80}"/>
                </c:ext>
              </c:extLst>
            </c:dLbl>
            <c:dLbl>
              <c:idx val="11"/>
              <c:layout>
                <c:manualLayout>
                  <c:x val="-4.2841294059978635E-2"/>
                  <c:y val="1.8346584769432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68-4907-B284-BB431DF36F77}"/>
                </c:ext>
              </c:extLst>
            </c:dLbl>
            <c:dLbl>
              <c:idx val="17"/>
              <c:layout>
                <c:manualLayout>
                  <c:x val="-4.0467919614354614E-2"/>
                  <c:y val="2.660139588672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7A-442C-9A5B-98C41F7CDB80}"/>
                </c:ext>
              </c:extLst>
            </c:dLbl>
            <c:dLbl>
              <c:idx val="21"/>
              <c:layout>
                <c:manualLayout>
                  <c:x val="-2.9768173344315967E-2"/>
                  <c:y val="-4.5842606778538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68-4907-B284-BB431DF36F77}"/>
                </c:ext>
              </c:extLst>
            </c:dLbl>
            <c:dLbl>
              <c:idx val="22"/>
              <c:layout>
                <c:manualLayout>
                  <c:x val="-3.843815073291014E-2"/>
                  <c:y val="-6.964073220633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68-4907-B284-BB431DF36F77}"/>
                </c:ext>
              </c:extLst>
            </c:dLbl>
            <c:dLbl>
              <c:idx val="23"/>
              <c:layout>
                <c:manualLayout>
                  <c:x val="-4.7989712722026991E-2"/>
                  <c:y val="-8.2918622303699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68-4907-B284-BB431DF36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BE345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'5p'!$A$27:$B$50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'5p'!$G$27:$G$50</c:f>
              <c:numCache>
                <c:formatCode>0.0</c:formatCode>
                <c:ptCount val="24"/>
                <c:pt idx="0">
                  <c:v>76.666666666666671</c:v>
                </c:pt>
                <c:pt idx="1">
                  <c:v>76.993464052287592</c:v>
                </c:pt>
                <c:pt idx="2">
                  <c:v>73.137254901960787</c:v>
                </c:pt>
                <c:pt idx="3">
                  <c:v>70.326797385620921</c:v>
                </c:pt>
                <c:pt idx="4">
                  <c:v>66.013071895424844</c:v>
                </c:pt>
                <c:pt idx="5">
                  <c:v>61.307189542483663</c:v>
                </c:pt>
                <c:pt idx="6">
                  <c:v>59.673202614379086</c:v>
                </c:pt>
                <c:pt idx="7">
                  <c:v>60.130718954248373</c:v>
                </c:pt>
                <c:pt idx="8">
                  <c:v>61.111111111111114</c:v>
                </c:pt>
                <c:pt idx="9">
                  <c:v>59.803921568627459</c:v>
                </c:pt>
                <c:pt idx="10">
                  <c:v>60.06535947712419</c:v>
                </c:pt>
                <c:pt idx="11">
                  <c:v>58.235294117647072</c:v>
                </c:pt>
                <c:pt idx="12">
                  <c:v>58.431372549019613</c:v>
                </c:pt>
                <c:pt idx="13">
                  <c:v>57.320261437908499</c:v>
                </c:pt>
                <c:pt idx="14">
                  <c:v>58.954248366013076</c:v>
                </c:pt>
                <c:pt idx="15">
                  <c:v>60.130718954248373</c:v>
                </c:pt>
                <c:pt idx="16">
                  <c:v>59.934640522875817</c:v>
                </c:pt>
                <c:pt idx="17">
                  <c:v>60.7843137254902</c:v>
                </c:pt>
                <c:pt idx="18">
                  <c:v>58.954248366013076</c:v>
                </c:pt>
                <c:pt idx="19">
                  <c:v>56.666666666666664</c:v>
                </c:pt>
                <c:pt idx="20">
                  <c:v>51.241830065359487</c:v>
                </c:pt>
                <c:pt idx="21">
                  <c:v>45.424836601307192</c:v>
                </c:pt>
                <c:pt idx="22">
                  <c:v>38.758169934640527</c:v>
                </c:pt>
                <c:pt idx="23">
                  <c:v>33.464052287581701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868-4907-B284-BB431DF36F77}"/>
            </c:ext>
          </c:extLst>
        </c:ser>
        <c:ser>
          <c:idx val="0"/>
          <c:order val="1"/>
          <c:tx>
            <c:strRef>
              <c:f>'5p'!$D$2</c:f>
              <c:strCache>
                <c:ptCount val="1"/>
                <c:pt idx="0">
                  <c:v>5 фоиздан юқори ошганлар улуши (вазн бўйича)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0467919614354537E-2"/>
                  <c:y val="-4.4335659811202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7A-442C-9A5B-98C41F7CDB80}"/>
                </c:ext>
              </c:extLst>
            </c:dLbl>
            <c:dLbl>
              <c:idx val="11"/>
              <c:layout>
                <c:manualLayout>
                  <c:x val="-3.834487942231548E-2"/>
                  <c:y val="-3.7700579757734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68-4907-B284-BB431DF36F77}"/>
                </c:ext>
              </c:extLst>
            </c:dLbl>
            <c:dLbl>
              <c:idx val="17"/>
              <c:layout>
                <c:manualLayout>
                  <c:x val="-3.8219701858001505E-2"/>
                  <c:y val="-2.660139588672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7A-442C-9A5B-98C41F7CDB80}"/>
                </c:ext>
              </c:extLst>
            </c:dLbl>
            <c:dLbl>
              <c:idx val="21"/>
              <c:layout>
                <c:manualLayout>
                  <c:x val="-3.2119065612376457E-2"/>
                  <c:y val="-4.2775649691966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68-4907-B284-BB431DF36F77}"/>
                </c:ext>
              </c:extLst>
            </c:dLbl>
            <c:dLbl>
              <c:idx val="22"/>
              <c:layout>
                <c:manualLayout>
                  <c:x val="-4.0688348608373046E-2"/>
                  <c:y val="-4.326186760460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68-4907-B284-BB431DF36F77}"/>
                </c:ext>
              </c:extLst>
            </c:dLbl>
            <c:dLbl>
              <c:idx val="23"/>
              <c:layout>
                <c:manualLayout>
                  <c:x val="-4.5481445211021793E-2"/>
                  <c:y val="-4.0641021493602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68-4907-B284-BB431DF36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F496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'5p'!$A$27:$B$50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'5p'!$F$27:$F$50</c:f>
              <c:numCache>
                <c:formatCode>0.0</c:formatCode>
                <c:ptCount val="24"/>
                <c:pt idx="0">
                  <c:v>72.14230000000002</c:v>
                </c:pt>
                <c:pt idx="1">
                  <c:v>72.594700000000003</c:v>
                </c:pt>
                <c:pt idx="2">
                  <c:v>70.468266666666651</c:v>
                </c:pt>
                <c:pt idx="3">
                  <c:v>68.55</c:v>
                </c:pt>
                <c:pt idx="4">
                  <c:v>66.572099999999992</c:v>
                </c:pt>
                <c:pt idx="5">
                  <c:v>63.799533333333329</c:v>
                </c:pt>
                <c:pt idx="6">
                  <c:v>63.808999999999997</c:v>
                </c:pt>
                <c:pt idx="7">
                  <c:v>64.457066666666663</c:v>
                </c:pt>
                <c:pt idx="8">
                  <c:v>65.937300000000008</c:v>
                </c:pt>
                <c:pt idx="9">
                  <c:v>64.861033333333324</c:v>
                </c:pt>
                <c:pt idx="10">
                  <c:v>64.302066666666676</c:v>
                </c:pt>
                <c:pt idx="11">
                  <c:v>63.491099999999996</c:v>
                </c:pt>
                <c:pt idx="12">
                  <c:v>64.251400000000004</c:v>
                </c:pt>
                <c:pt idx="13">
                  <c:v>63.778733333333349</c:v>
                </c:pt>
                <c:pt idx="14">
                  <c:v>64.249133333333361</c:v>
                </c:pt>
                <c:pt idx="15">
                  <c:v>64.485600000000019</c:v>
                </c:pt>
                <c:pt idx="16">
                  <c:v>64.633366666666689</c:v>
                </c:pt>
                <c:pt idx="17">
                  <c:v>65.348400000000026</c:v>
                </c:pt>
                <c:pt idx="18">
                  <c:v>65.094966666666679</c:v>
                </c:pt>
                <c:pt idx="19">
                  <c:v>64.205033333333361</c:v>
                </c:pt>
                <c:pt idx="20">
                  <c:v>60.928000000000019</c:v>
                </c:pt>
                <c:pt idx="21">
                  <c:v>57.090466666666657</c:v>
                </c:pt>
                <c:pt idx="22">
                  <c:v>52.872433333333326</c:v>
                </c:pt>
                <c:pt idx="23">
                  <c:v>49.674833333333318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1868-4907-B284-BB431DF36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931776"/>
        <c:axId val="1031938048"/>
      </c:lineChart>
      <c:lineChart>
        <c:grouping val="standard"/>
        <c:varyColors val="0"/>
        <c:ser>
          <c:idx val="2"/>
          <c:order val="2"/>
          <c:tx>
            <c:strRef>
              <c:f>'5p'!$C$2</c:f>
              <c:strCache>
                <c:ptCount val="1"/>
                <c:pt idx="0">
                  <c:v>Базавий инфляция (ўнг шкала)</c:v>
                </c:pt>
              </c:strCache>
            </c:strRef>
          </c:tx>
          <c:spPr>
            <a:ln w="28575" cap="rnd">
              <a:solidFill>
                <a:srgbClr val="5B81B9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0467919614354537E-2"/>
                  <c:y val="-2.9557106540801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7A-442C-9A5B-98C41F7CDB80}"/>
                </c:ext>
              </c:extLst>
            </c:dLbl>
            <c:dLbl>
              <c:idx val="11"/>
              <c:layout>
                <c:manualLayout>
                  <c:x val="-3.3892696257392343E-2"/>
                  <c:y val="-3.4800535160985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68-4907-B284-BB431DF36F77}"/>
                </c:ext>
              </c:extLst>
            </c:dLbl>
            <c:dLbl>
              <c:idx val="17"/>
              <c:layout>
                <c:manualLayout>
                  <c:x val="-3.8219701858001505E-2"/>
                  <c:y val="-2.0689974578561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7A-442C-9A5B-98C41F7CDB80}"/>
                </c:ext>
              </c:extLst>
            </c:dLbl>
            <c:dLbl>
              <c:idx val="21"/>
              <c:layout>
                <c:manualLayout>
                  <c:x val="-4.3866268926851318E-2"/>
                  <c:y val="-4.4199510934616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68-4907-B284-BB431DF36F77}"/>
                </c:ext>
              </c:extLst>
            </c:dLbl>
            <c:dLbl>
              <c:idx val="22"/>
              <c:layout>
                <c:manualLayout>
                  <c:x val="-4.0688315764485207E-2"/>
                  <c:y val="-3.6112733131677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68-4907-B284-BB431DF36F77}"/>
                </c:ext>
              </c:extLst>
            </c:dLbl>
            <c:dLbl>
              <c:idx val="23"/>
              <c:layout>
                <c:manualLayout>
                  <c:x val="-3.9445069047723998E-2"/>
                  <c:y val="-5.953848556368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68-4907-B284-BB431DF36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5B81B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'5p'!$A$27:$B$50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'5p'!$C$27:$C$50</c:f>
              <c:numCache>
                <c:formatCode>0.0</c:formatCode>
                <c:ptCount val="24"/>
                <c:pt idx="0">
                  <c:v>8.0398317445854914</c:v>
                </c:pt>
                <c:pt idx="1">
                  <c:v>7.8635426731685998</c:v>
                </c:pt>
                <c:pt idx="2">
                  <c:v>7.3833350270241072</c:v>
                </c:pt>
                <c:pt idx="3">
                  <c:v>6.9066073079449231</c:v>
                </c:pt>
                <c:pt idx="4">
                  <c:v>6.1416312755432134</c:v>
                </c:pt>
                <c:pt idx="5">
                  <c:v>5.9131868577372071</c:v>
                </c:pt>
                <c:pt idx="6">
                  <c:v>6.4194902060806802</c:v>
                </c:pt>
                <c:pt idx="7">
                  <c:v>6.9698233836573484</c:v>
                </c:pt>
                <c:pt idx="8">
                  <c:v>7.06174691053576</c:v>
                </c:pt>
                <c:pt idx="9">
                  <c:v>7.0597103626659274</c:v>
                </c:pt>
                <c:pt idx="10">
                  <c:v>6.9388508401006188</c:v>
                </c:pt>
                <c:pt idx="11">
                  <c:v>7.2145259172440523</c:v>
                </c:pt>
                <c:pt idx="12">
                  <c:v>7.3113685695429753</c:v>
                </c:pt>
                <c:pt idx="13">
                  <c:v>7.4632429347617926</c:v>
                </c:pt>
                <c:pt idx="14">
                  <c:v>8.0518904533431126</c:v>
                </c:pt>
                <c:pt idx="15">
                  <c:v>8.1976267969661176</c:v>
                </c:pt>
                <c:pt idx="16">
                  <c:v>8.524668234711541</c:v>
                </c:pt>
                <c:pt idx="17">
                  <c:v>8.5960155154428008</c:v>
                </c:pt>
                <c:pt idx="18">
                  <c:v>8.2603445765825345</c:v>
                </c:pt>
                <c:pt idx="19">
                  <c:v>7.5690598390602881</c:v>
                </c:pt>
                <c:pt idx="20">
                  <c:v>7.0057396953647544</c:v>
                </c:pt>
                <c:pt idx="21">
                  <c:v>6.6035131856691853</c:v>
                </c:pt>
                <c:pt idx="22">
                  <c:v>6.3350147316723504</c:v>
                </c:pt>
                <c:pt idx="23">
                  <c:v>5.6698501434635507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1868-4907-B284-BB431DF36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937264"/>
        <c:axId val="1031942360"/>
      </c:lineChart>
      <c:catAx>
        <c:axId val="103193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BFBFB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38048"/>
        <c:crosses val="autoZero"/>
        <c:auto val="1"/>
        <c:lblAlgn val="ctr"/>
        <c:lblOffset val="100"/>
        <c:tickLblSkip val="1"/>
        <c:noMultiLvlLbl val="0"/>
      </c:catAx>
      <c:valAx>
        <c:axId val="1031938048"/>
        <c:scaling>
          <c:orientation val="minMax"/>
          <c:max val="8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31776"/>
        <c:crosses val="autoZero"/>
        <c:crossBetween val="between"/>
        <c:majorUnit val="10"/>
      </c:valAx>
      <c:valAx>
        <c:axId val="1031942360"/>
        <c:scaling>
          <c:orientation val="minMax"/>
          <c:max val="12"/>
          <c:min val="4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37264"/>
        <c:crosses val="max"/>
        <c:crossBetween val="between"/>
        <c:majorUnit val="1"/>
      </c:valAx>
      <c:catAx>
        <c:axId val="1031937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1942360"/>
        <c:crosses val="autoZero"/>
        <c:auto val="1"/>
        <c:lblAlgn val="ctr"/>
        <c:lblOffset val="100"/>
        <c:noMultiLvlLbl val="0"/>
      </c:catAx>
      <c:spPr>
        <a:noFill/>
        <a:ln w="6350">
          <a:solidFill>
            <a:srgbClr val="BFBFBF"/>
          </a:solidFill>
        </a:ln>
        <a:effectLst/>
      </c:spPr>
    </c:plotArea>
    <c:legend>
      <c:legendPos val="b"/>
      <c:layout>
        <c:manualLayout>
          <c:xMode val="edge"/>
          <c:yMode val="edge"/>
          <c:x val="8.1791356145181904E-2"/>
          <c:y val="0.86209589580107404"/>
          <c:w val="0.77142293893698577"/>
          <c:h val="0.12666594480983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'cbu-nok'!$I$2</c:f>
              <c:strCache>
                <c:ptCount val="1"/>
                <c:pt idx="0">
                  <c:v>CPI Inflation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'cbu-nok'!$A$3:$A$31</c:f>
              <c:strCache>
                <c:ptCount val="25"/>
                <c:pt idx="2">
                  <c:v>2023</c:v>
                </c:pt>
                <c:pt idx="11">
                  <c:v> </c:v>
                </c:pt>
                <c:pt idx="1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'cbu-nok'!$I$3:$I$31</c:f>
              <c:numCache>
                <c:formatCode>0.0</c:formatCode>
                <c:ptCount val="29"/>
                <c:pt idx="0">
                  <c:v>15.349999999999994</c:v>
                </c:pt>
                <c:pt idx="1">
                  <c:v>15.519999999999996</c:v>
                </c:pt>
                <c:pt idx="2">
                  <c:v>14.579999999999998</c:v>
                </c:pt>
                <c:pt idx="3">
                  <c:v>13.689999999999998</c:v>
                </c:pt>
                <c:pt idx="4">
                  <c:v>12.950000000000003</c:v>
                </c:pt>
                <c:pt idx="5">
                  <c:v>10.530000000000001</c:v>
                </c:pt>
                <c:pt idx="6">
                  <c:v>10.689999999999998</c:v>
                </c:pt>
                <c:pt idx="7">
                  <c:v>10.569999999999993</c:v>
                </c:pt>
                <c:pt idx="8">
                  <c:v>11.030000000000001</c:v>
                </c:pt>
                <c:pt idx="9">
                  <c:v>10.879999999999995</c:v>
                </c:pt>
                <c:pt idx="10">
                  <c:v>10.090000000000003</c:v>
                </c:pt>
                <c:pt idx="11">
                  <c:v>9.6700000000000017</c:v>
                </c:pt>
                <c:pt idx="12">
                  <c:v>9.2800000000000011</c:v>
                </c:pt>
                <c:pt idx="13">
                  <c:v>8.7199999999999989</c:v>
                </c:pt>
                <c:pt idx="14">
                  <c:v>7.8100000000000023</c:v>
                </c:pt>
                <c:pt idx="15">
                  <c:v>6.9500000000000028</c:v>
                </c:pt>
                <c:pt idx="16">
                  <c:v>4.2259725400457739</c:v>
                </c:pt>
                <c:pt idx="17">
                  <c:v>3.5300000000000011</c:v>
                </c:pt>
                <c:pt idx="18">
                  <c:v>2.8700000000000045</c:v>
                </c:pt>
                <c:pt idx="19">
                  <c:v>2.7800000000000011</c:v>
                </c:pt>
                <c:pt idx="20">
                  <c:v>2.3900000000000006</c:v>
                </c:pt>
                <c:pt idx="21">
                  <c:v>2.1899999999999977</c:v>
                </c:pt>
                <c:pt idx="22">
                  <c:v>1.9599999999999937</c:v>
                </c:pt>
                <c:pt idx="23">
                  <c:v>2.42</c:v>
                </c:pt>
                <c:pt idx="24">
                  <c:v>2.5499999999999972</c:v>
                </c:pt>
                <c:pt idx="25">
                  <c:v>2.9300000000000068</c:v>
                </c:pt>
                <c:pt idx="26">
                  <c:v>3.6099999999999994</c:v>
                </c:pt>
                <c:pt idx="27">
                  <c:v>3.9500000000000028</c:v>
                </c:pt>
                <c:pt idx="28">
                  <c:v>5.269999999999996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31C-4763-9C5E-625676E5289E}"/>
            </c:ext>
          </c:extLst>
        </c:ser>
        <c:ser>
          <c:idx val="0"/>
          <c:order val="1"/>
          <c:tx>
            <c:strRef>
              <c:f>'cbu-nok'!$D$2</c:f>
              <c:strCache>
                <c:ptCount val="1"/>
                <c:pt idx="0">
                  <c:v>Online Price Inflation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'cbu-nok'!$A$3:$A$31</c:f>
              <c:strCache>
                <c:ptCount val="25"/>
                <c:pt idx="2">
                  <c:v>2023</c:v>
                </c:pt>
                <c:pt idx="11">
                  <c:v> </c:v>
                </c:pt>
                <c:pt idx="1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'cbu-nok'!$D$3:$D$31</c:f>
              <c:numCache>
                <c:formatCode>0.0</c:formatCode>
                <c:ptCount val="29"/>
                <c:pt idx="0">
                  <c:v>22.856003062101209</c:v>
                </c:pt>
                <c:pt idx="1">
                  <c:v>22.087174257657026</c:v>
                </c:pt>
                <c:pt idx="2">
                  <c:v>20.735252893963889</c:v>
                </c:pt>
                <c:pt idx="3">
                  <c:v>20.314648550642971</c:v>
                </c:pt>
                <c:pt idx="4">
                  <c:v>17.761360134370307</c:v>
                </c:pt>
                <c:pt idx="5">
                  <c:v>15.720797857126783</c:v>
                </c:pt>
                <c:pt idx="6">
                  <c:v>14.600919487250223</c:v>
                </c:pt>
                <c:pt idx="7">
                  <c:v>15.368643327644961</c:v>
                </c:pt>
                <c:pt idx="8">
                  <c:v>15.601198292572803</c:v>
                </c:pt>
                <c:pt idx="9">
                  <c:v>17.323842920106955</c:v>
                </c:pt>
                <c:pt idx="10">
                  <c:v>16.515527019899196</c:v>
                </c:pt>
                <c:pt idx="11">
                  <c:v>16.168256013940962</c:v>
                </c:pt>
                <c:pt idx="12">
                  <c:v>14.090447560214741</c:v>
                </c:pt>
                <c:pt idx="13">
                  <c:v>12.98876974626009</c:v>
                </c:pt>
                <c:pt idx="14">
                  <c:v>13.555197347582947</c:v>
                </c:pt>
                <c:pt idx="15">
                  <c:v>12.191352042963246</c:v>
                </c:pt>
                <c:pt idx="16">
                  <c:v>10.545001770365857</c:v>
                </c:pt>
                <c:pt idx="17">
                  <c:v>8.0692515011280506</c:v>
                </c:pt>
                <c:pt idx="18">
                  <c:v>6.544851704048682</c:v>
                </c:pt>
                <c:pt idx="19">
                  <c:v>5.3747657696555251</c:v>
                </c:pt>
                <c:pt idx="20">
                  <c:v>3.4316011159365019</c:v>
                </c:pt>
                <c:pt idx="21">
                  <c:v>1.3171325374741372</c:v>
                </c:pt>
                <c:pt idx="22">
                  <c:v>5.6601729658707995</c:v>
                </c:pt>
                <c:pt idx="23">
                  <c:v>6.7343521563865636</c:v>
                </c:pt>
                <c:pt idx="24">
                  <c:v>6.1442414183067342</c:v>
                </c:pt>
                <c:pt idx="25">
                  <c:v>7.5150680123982738</c:v>
                </c:pt>
                <c:pt idx="26">
                  <c:v>8.6597604493709639</c:v>
                </c:pt>
                <c:pt idx="27">
                  <c:v>9.514581479618073</c:v>
                </c:pt>
                <c:pt idx="28">
                  <c:v>11.516171377949718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31C-4763-9C5E-625676E52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693503"/>
        <c:axId val="813691007"/>
      </c:lineChart>
      <c:catAx>
        <c:axId val="8136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3691007"/>
        <c:crosses val="autoZero"/>
        <c:auto val="1"/>
        <c:lblAlgn val="ctr"/>
        <c:lblOffset val="100"/>
        <c:noMultiLvlLbl val="0"/>
      </c:catAx>
      <c:valAx>
        <c:axId val="813691007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3693503"/>
        <c:crosses val="autoZero"/>
        <c:crossBetween val="between"/>
        <c:majorUnit val="6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9842539211963E-2"/>
          <c:y val="3.3738196833075482E-2"/>
          <c:w val="0.91218104691470248"/>
          <c:h val="0.67348824428529719"/>
        </c:manualLayout>
      </c:layout>
      <c:lineChart>
        <c:grouping val="standard"/>
        <c:varyColors val="0"/>
        <c:ser>
          <c:idx val="0"/>
          <c:order val="0"/>
          <c:tx>
            <c:strRef>
              <c:f>'top30'!$D$2</c:f>
              <c:strCache>
                <c:ptCount val="1"/>
                <c:pt idx="0">
                  <c:v>Умумий инфляция</c:v>
                </c:pt>
              </c:strCache>
            </c:strRef>
          </c:tx>
          <c:spPr>
            <a:ln w="28575" cap="rnd">
              <a:solidFill>
                <a:srgbClr val="2F496F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5.3482016145673272E-2"/>
                  <c:y val="-3.8450518421431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48-40A9-876A-F6DE8996CB6A}"/>
                </c:ext>
              </c:extLst>
            </c:dLbl>
            <c:dLbl>
              <c:idx val="11"/>
              <c:layout>
                <c:manualLayout>
                  <c:x val="-3.8433693149677234E-2"/>
                  <c:y val="-2.7543885189712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89-4BDC-9A59-59045D1FCE76}"/>
                </c:ext>
              </c:extLst>
            </c:dLbl>
            <c:dLbl>
              <c:idx val="14"/>
              <c:layout>
                <c:manualLayout>
                  <c:x val="-3.2683454311244857E-2"/>
                  <c:y val="-2.796401339740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48-40A9-876A-F6DE8996CB6A}"/>
                </c:ext>
              </c:extLst>
            </c:dLbl>
            <c:dLbl>
              <c:idx val="21"/>
              <c:layout>
                <c:manualLayout>
                  <c:x val="-4.2098287876517308E-2"/>
                  <c:y val="-6.7044964972840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89-4BDC-9A59-59045D1FCE76}"/>
                </c:ext>
              </c:extLst>
            </c:dLbl>
            <c:dLbl>
              <c:idx val="22"/>
              <c:layout>
                <c:manualLayout>
                  <c:x val="-3.8612224636595235E-2"/>
                  <c:y val="-5.074127367794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89-4BDC-9A59-59045D1FCE76}"/>
                </c:ext>
              </c:extLst>
            </c:dLbl>
            <c:dLbl>
              <c:idx val="23"/>
              <c:layout>
                <c:manualLayout>
                  <c:x val="-4.7003783905289979E-3"/>
                  <c:y val="-2.2910904976069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89-4BDC-9A59-59045D1FCE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F496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'top30'!$B$15:$C$38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'top30'!$D$15:$D$38</c:f>
              <c:numCache>
                <c:formatCode>0.0</c:formatCode>
                <c:ptCount val="24"/>
                <c:pt idx="0">
                  <c:v>8.5799999999999983</c:v>
                </c:pt>
                <c:pt idx="1">
                  <c:v>8.3499999999999943</c:v>
                </c:pt>
                <c:pt idx="2">
                  <c:v>7.980000000000004</c:v>
                </c:pt>
                <c:pt idx="3">
                  <c:v>8.0799999999999983</c:v>
                </c:pt>
                <c:pt idx="4">
                  <c:v>10.6</c:v>
                </c:pt>
                <c:pt idx="5">
                  <c:v>10.599999999999994</c:v>
                </c:pt>
                <c:pt idx="6">
                  <c:v>10.469999999999999</c:v>
                </c:pt>
                <c:pt idx="7">
                  <c:v>10.469999999999999</c:v>
                </c:pt>
                <c:pt idx="8">
                  <c:v>10.459999999999994</c:v>
                </c:pt>
                <c:pt idx="9">
                  <c:v>10.239999999999995</c:v>
                </c:pt>
                <c:pt idx="10">
                  <c:v>10.019999999999996</c:v>
                </c:pt>
                <c:pt idx="11">
                  <c:v>9.8000000000000007</c:v>
                </c:pt>
                <c:pt idx="12">
                  <c:v>9.89</c:v>
                </c:pt>
                <c:pt idx="13">
                  <c:v>10.1</c:v>
                </c:pt>
                <c:pt idx="14">
                  <c:v>10.340000000000003</c:v>
                </c:pt>
                <c:pt idx="15">
                  <c:v>10.09</c:v>
                </c:pt>
                <c:pt idx="16">
                  <c:v>8.7199999999999989</c:v>
                </c:pt>
                <c:pt idx="17">
                  <c:v>8.7399999999999949</c:v>
                </c:pt>
                <c:pt idx="18">
                  <c:v>8.86</c:v>
                </c:pt>
                <c:pt idx="19">
                  <c:v>8.7600000000000051</c:v>
                </c:pt>
                <c:pt idx="20">
                  <c:v>8.0400000000000063</c:v>
                </c:pt>
                <c:pt idx="21">
                  <c:v>7.75</c:v>
                </c:pt>
                <c:pt idx="22">
                  <c:v>7.4599999999999929</c:v>
                </c:pt>
                <c:pt idx="23">
                  <c:v>7.2999999999999972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089-4BDC-9A59-59045D1FCE76}"/>
            </c:ext>
          </c:extLst>
        </c:ser>
        <c:ser>
          <c:idx val="2"/>
          <c:order val="1"/>
          <c:tx>
            <c:strRef>
              <c:f>'top30'!$F$2</c:f>
              <c:strCache>
                <c:ptCount val="1"/>
                <c:pt idx="0">
                  <c:v>Ижтимоий муҳим турдаги товарлар инфляцияси</c:v>
                </c:pt>
              </c:strCache>
            </c:strRef>
          </c:tx>
          <c:spPr>
            <a:ln w="28575" cap="rnd">
              <a:solidFill>
                <a:srgbClr val="BE3455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5.3482016145673272E-2"/>
                  <c:y val="-3.145951507208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8-40A9-876A-F6DE8996CB6A}"/>
                </c:ext>
              </c:extLst>
            </c:dLbl>
            <c:dLbl>
              <c:idx val="11"/>
              <c:layout>
                <c:manualLayout>
                  <c:x val="-5.3215882822630019E-2"/>
                  <c:y val="-3.4429856487140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89-4BDC-9A59-59045D1FCE76}"/>
                </c:ext>
              </c:extLst>
            </c:dLbl>
            <c:dLbl>
              <c:idx val="14"/>
              <c:layout>
                <c:manualLayout>
                  <c:x val="-3.2683454311244857E-2"/>
                  <c:y val="-3.4955016746755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8-40A9-876A-F6DE8996CB6A}"/>
                </c:ext>
              </c:extLst>
            </c:dLbl>
            <c:dLbl>
              <c:idx val="21"/>
              <c:layout>
                <c:manualLayout>
                  <c:x val="-4.2689757230630794E-2"/>
                  <c:y val="-4.7106798358379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89-4BDC-9A59-59045D1FCE76}"/>
                </c:ext>
              </c:extLst>
            </c:dLbl>
            <c:dLbl>
              <c:idx val="22"/>
              <c:layout>
                <c:manualLayout>
                  <c:x val="-1.9572109620860183E-2"/>
                  <c:y val="-2.2910904976069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89-4BDC-9A59-59045D1FCE76}"/>
                </c:ext>
              </c:extLst>
            </c:dLbl>
            <c:dLbl>
              <c:idx val="23"/>
              <c:layout>
                <c:manualLayout>
                  <c:x val="-1.7842424696538288E-2"/>
                  <c:y val="3.0547873301425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89-4BDC-9A59-59045D1FCE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BE345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'top30'!$B$15:$C$38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'top30'!$F$15:$F$38</c:f>
              <c:numCache>
                <c:formatCode>0.0</c:formatCode>
                <c:ptCount val="24"/>
                <c:pt idx="0">
                  <c:v>10.91441749947348</c:v>
                </c:pt>
                <c:pt idx="1">
                  <c:v>10.7652344880531</c:v>
                </c:pt>
                <c:pt idx="2">
                  <c:v>10.364594715781321</c:v>
                </c:pt>
                <c:pt idx="3">
                  <c:v>11.529230873750789</c:v>
                </c:pt>
                <c:pt idx="4">
                  <c:v>22.09601621680379</c:v>
                </c:pt>
                <c:pt idx="5">
                  <c:v>23.164329349901148</c:v>
                </c:pt>
                <c:pt idx="6">
                  <c:v>23.73908256506764</c:v>
                </c:pt>
                <c:pt idx="7">
                  <c:v>24.472084949691901</c:v>
                </c:pt>
                <c:pt idx="8">
                  <c:v>24.653346626537939</c:v>
                </c:pt>
                <c:pt idx="9">
                  <c:v>21.735830474275271</c:v>
                </c:pt>
                <c:pt idx="10">
                  <c:v>21.44647109577221</c:v>
                </c:pt>
                <c:pt idx="11">
                  <c:v>21.048637706956171</c:v>
                </c:pt>
                <c:pt idx="12">
                  <c:v>21.8726823897982</c:v>
                </c:pt>
                <c:pt idx="13">
                  <c:v>21.509153689589901</c:v>
                </c:pt>
                <c:pt idx="14">
                  <c:v>23.003687143434789</c:v>
                </c:pt>
                <c:pt idx="15">
                  <c:v>22.205887815535789</c:v>
                </c:pt>
                <c:pt idx="16">
                  <c:v>16.769755794237881</c:v>
                </c:pt>
                <c:pt idx="17">
                  <c:v>16.97670952528194</c:v>
                </c:pt>
                <c:pt idx="18">
                  <c:v>17.122373658261441</c:v>
                </c:pt>
                <c:pt idx="19">
                  <c:v>14.939071155041949</c:v>
                </c:pt>
                <c:pt idx="20">
                  <c:v>13.96854105150849</c:v>
                </c:pt>
                <c:pt idx="21">
                  <c:v>14.92575478846487</c:v>
                </c:pt>
                <c:pt idx="22">
                  <c:v>14.23661727279214</c:v>
                </c:pt>
                <c:pt idx="23">
                  <c:v>13.41555818702621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C089-4BDC-9A59-59045D1FC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1936088"/>
        <c:axId val="1031936480"/>
      </c:lineChart>
      <c:catAx>
        <c:axId val="103193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36480"/>
        <c:crosses val="autoZero"/>
        <c:auto val="1"/>
        <c:lblAlgn val="ctr"/>
        <c:lblOffset val="1"/>
        <c:noMultiLvlLbl val="0"/>
      </c:catAx>
      <c:valAx>
        <c:axId val="1031936480"/>
        <c:scaling>
          <c:orientation val="minMax"/>
          <c:max val="28"/>
          <c:min val="4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36088"/>
        <c:crosses val="autoZero"/>
        <c:crossBetween val="between"/>
        <c:majorUnit val="8"/>
      </c:valAx>
      <c:spPr>
        <a:noFill/>
        <a:ln w="6350"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4.8678009259259261E-2"/>
          <c:y val="0.85200204504650878"/>
          <c:w val="0.9"/>
          <c:h val="0.13054134283460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9619588630106E-2"/>
          <c:y val="3.3738284787268841E-2"/>
          <c:w val="0.92468850400092384"/>
          <c:h val="0.67348824428529719"/>
        </c:manualLayout>
      </c:layout>
      <c:lineChart>
        <c:grouping val="standard"/>
        <c:varyColors val="0"/>
        <c:ser>
          <c:idx val="0"/>
          <c:order val="0"/>
          <c:tx>
            <c:strRef>
              <c:f>'top30'!$D$2</c:f>
              <c:strCache>
                <c:ptCount val="1"/>
                <c:pt idx="0">
                  <c:v>Умумий инфляция</c:v>
                </c:pt>
              </c:strCache>
            </c:strRef>
          </c:tx>
          <c:spPr>
            <a:ln w="28575" cap="rnd">
              <a:solidFill>
                <a:srgbClr val="2F496F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456832593413345E-2"/>
                  <c:y val="-2.796401339740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65-4D48-A5A2-A99AE52B4682}"/>
                </c:ext>
              </c:extLst>
            </c:dLbl>
            <c:dLbl>
              <c:idx val="11"/>
              <c:layout>
                <c:manualLayout>
                  <c:x val="-5.025942148821895E-2"/>
                  <c:y val="-3.78728421358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6B-4BD2-8B70-75144D644D44}"/>
                </c:ext>
              </c:extLst>
            </c:dLbl>
            <c:dLbl>
              <c:idx val="15"/>
              <c:layout>
                <c:manualLayout>
                  <c:x val="-4.7539547663075624E-2"/>
                  <c:y val="-2.796401339740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65-4D48-A5A2-A99AE52B4682}"/>
                </c:ext>
              </c:extLst>
            </c:dLbl>
            <c:dLbl>
              <c:idx val="21"/>
              <c:layout>
                <c:manualLayout>
                  <c:x val="-5.0427538950088641E-2"/>
                  <c:y val="-5.406626135723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6B-4BD2-8B70-75144D644D44}"/>
                </c:ext>
              </c:extLst>
            </c:dLbl>
            <c:dLbl>
              <c:idx val="22"/>
              <c:layout>
                <c:manualLayout>
                  <c:x val="-4.1614275057004414E-2"/>
                  <c:y val="-3.6769964625402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6B-4BD2-8B70-75144D644D44}"/>
                </c:ext>
              </c:extLst>
            </c:dLbl>
            <c:dLbl>
              <c:idx val="23"/>
              <c:layout>
                <c:manualLayout>
                  <c:x val="0"/>
                  <c:y val="-2.2910904976069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6B-4BD2-8B70-75144D644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F496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'top30'!$B$15:$C$38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'top30'!$D$15:$D$38</c:f>
              <c:numCache>
                <c:formatCode>0.0</c:formatCode>
                <c:ptCount val="24"/>
                <c:pt idx="0">
                  <c:v>8.5799999999999983</c:v>
                </c:pt>
                <c:pt idx="1">
                  <c:v>8.3499999999999943</c:v>
                </c:pt>
                <c:pt idx="2">
                  <c:v>7.980000000000004</c:v>
                </c:pt>
                <c:pt idx="3">
                  <c:v>8.0799999999999983</c:v>
                </c:pt>
                <c:pt idx="4">
                  <c:v>10.6</c:v>
                </c:pt>
                <c:pt idx="5">
                  <c:v>10.599999999999994</c:v>
                </c:pt>
                <c:pt idx="6">
                  <c:v>10.469999999999999</c:v>
                </c:pt>
                <c:pt idx="7">
                  <c:v>10.469999999999999</c:v>
                </c:pt>
                <c:pt idx="8">
                  <c:v>10.459999999999994</c:v>
                </c:pt>
                <c:pt idx="9">
                  <c:v>10.239999999999995</c:v>
                </c:pt>
                <c:pt idx="10">
                  <c:v>10.019999999999996</c:v>
                </c:pt>
                <c:pt idx="11">
                  <c:v>9.8000000000000007</c:v>
                </c:pt>
                <c:pt idx="12">
                  <c:v>9.89</c:v>
                </c:pt>
                <c:pt idx="13">
                  <c:v>10.1</c:v>
                </c:pt>
                <c:pt idx="14">
                  <c:v>10.340000000000003</c:v>
                </c:pt>
                <c:pt idx="15">
                  <c:v>10.09</c:v>
                </c:pt>
                <c:pt idx="16">
                  <c:v>8.7199999999999989</c:v>
                </c:pt>
                <c:pt idx="17">
                  <c:v>8.7399999999999949</c:v>
                </c:pt>
                <c:pt idx="18">
                  <c:v>8.86</c:v>
                </c:pt>
                <c:pt idx="19">
                  <c:v>8.7600000000000051</c:v>
                </c:pt>
                <c:pt idx="20">
                  <c:v>8.0400000000000063</c:v>
                </c:pt>
                <c:pt idx="21">
                  <c:v>7.75</c:v>
                </c:pt>
                <c:pt idx="22">
                  <c:v>7.4599999999999929</c:v>
                </c:pt>
                <c:pt idx="23">
                  <c:v>7.2999999999999972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46B-4BD2-8B70-75144D644D44}"/>
            </c:ext>
          </c:extLst>
        </c:ser>
        <c:ser>
          <c:idx val="2"/>
          <c:order val="1"/>
          <c:tx>
            <c:strRef>
              <c:f>'top30'!$E$2</c:f>
              <c:strCache>
                <c:ptCount val="1"/>
                <c:pt idx="0">
                  <c:v>Вазни бўйича энг юқори товарлар инфляцияси</c:v>
                </c:pt>
              </c:strCache>
            </c:strRef>
          </c:tx>
          <c:spPr>
            <a:ln w="28575" cap="rnd">
              <a:solidFill>
                <a:srgbClr val="BE3455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1597104205191165E-2"/>
                  <c:y val="-3.495501674675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65-4D48-A5A2-A99AE52B4682}"/>
                </c:ext>
              </c:extLst>
            </c:dLbl>
            <c:dLbl>
              <c:idx val="11"/>
              <c:layout>
                <c:manualLayout>
                  <c:x val="-5.9128731162610526E-2"/>
                  <c:y val="-4.8201799081997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6B-4BD2-8B70-75144D644D44}"/>
                </c:ext>
              </c:extLst>
            </c:dLbl>
            <c:dLbl>
              <c:idx val="15"/>
              <c:layout>
                <c:manualLayout>
                  <c:x val="-5.0510769392017846E-2"/>
                  <c:y val="-2.796401339740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65-4D48-A5A2-A99AE52B4682}"/>
                </c:ext>
              </c:extLst>
            </c:dLbl>
            <c:dLbl>
              <c:idx val="21"/>
              <c:layout>
                <c:manualLayout>
                  <c:x val="-8.6040486831032423E-2"/>
                  <c:y val="-4.431045191609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6B-4BD2-8B70-75144D644D44}"/>
                </c:ext>
              </c:extLst>
            </c:dLbl>
            <c:dLbl>
              <c:idx val="22"/>
              <c:layout>
                <c:manualLayout>
                  <c:x val="-3.2711096624879712E-2"/>
                  <c:y val="-4.8156063017884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6B-4BD2-8B70-75144D644D44}"/>
                </c:ext>
              </c:extLst>
            </c:dLbl>
            <c:dLbl>
              <c:idx val="23"/>
              <c:layout>
                <c:manualLayout>
                  <c:x val="0"/>
                  <c:y val="-4.3276153843686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6B-4BD2-8B70-75144D644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BE345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'top30'!$B$15:$C$38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'top30'!$E$15:$E$38</c:f>
              <c:numCache>
                <c:formatCode>0.0</c:formatCode>
                <c:ptCount val="24"/>
                <c:pt idx="0">
                  <c:v>10.360195360332851</c:v>
                </c:pt>
                <c:pt idx="1">
                  <c:v>10.363259083270229</c:v>
                </c:pt>
                <c:pt idx="2">
                  <c:v>9.99675037509747</c:v>
                </c:pt>
                <c:pt idx="3">
                  <c:v>10.32657218620599</c:v>
                </c:pt>
                <c:pt idx="4">
                  <c:v>18.430495269408659</c:v>
                </c:pt>
                <c:pt idx="5">
                  <c:v>19.24419166143548</c:v>
                </c:pt>
                <c:pt idx="6">
                  <c:v>19.402775355322159</c:v>
                </c:pt>
                <c:pt idx="7">
                  <c:v>19.773264741400912</c:v>
                </c:pt>
                <c:pt idx="8">
                  <c:v>20.296776301158928</c:v>
                </c:pt>
                <c:pt idx="9">
                  <c:v>17.94924952356288</c:v>
                </c:pt>
                <c:pt idx="10">
                  <c:v>16.694065352816821</c:v>
                </c:pt>
                <c:pt idx="11">
                  <c:v>16.679895507556839</c:v>
                </c:pt>
                <c:pt idx="12">
                  <c:v>18.165905678509851</c:v>
                </c:pt>
                <c:pt idx="13">
                  <c:v>17.97792761242545</c:v>
                </c:pt>
                <c:pt idx="14">
                  <c:v>19.219161649566121</c:v>
                </c:pt>
                <c:pt idx="15">
                  <c:v>19.283405833969301</c:v>
                </c:pt>
                <c:pt idx="16">
                  <c:v>15.073360665931769</c:v>
                </c:pt>
                <c:pt idx="17">
                  <c:v>14.766408264789851</c:v>
                </c:pt>
                <c:pt idx="18">
                  <c:v>14.85892331609146</c:v>
                </c:pt>
                <c:pt idx="19">
                  <c:v>13.4710883009695</c:v>
                </c:pt>
                <c:pt idx="20">
                  <c:v>12.36313926340485</c:v>
                </c:pt>
                <c:pt idx="21">
                  <c:v>12.93499265100766</c:v>
                </c:pt>
                <c:pt idx="22">
                  <c:v>12.855257186466551</c:v>
                </c:pt>
                <c:pt idx="23">
                  <c:v>11.938111817744989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146B-4BD2-8B70-75144D644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1932168"/>
        <c:axId val="1031930208"/>
      </c:lineChart>
      <c:catAx>
        <c:axId val="103193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30208"/>
        <c:crosses val="autoZero"/>
        <c:auto val="1"/>
        <c:lblAlgn val="ctr"/>
        <c:lblOffset val="1"/>
        <c:noMultiLvlLbl val="0"/>
      </c:catAx>
      <c:valAx>
        <c:axId val="1031930208"/>
        <c:scaling>
          <c:orientation val="minMax"/>
          <c:max val="28"/>
          <c:min val="4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32168"/>
        <c:crosses val="autoZero"/>
        <c:crossBetween val="between"/>
        <c:majorUnit val="8"/>
      </c:valAx>
      <c:spPr>
        <a:noFill/>
        <a:ln w="6350">
          <a:solidFill>
            <a:srgbClr val="A6A6A6"/>
          </a:solidFill>
        </a:ln>
        <a:effectLst/>
      </c:spPr>
    </c:plotArea>
    <c:legend>
      <c:legendPos val="b"/>
      <c:layout>
        <c:manualLayout>
          <c:xMode val="edge"/>
          <c:yMode val="edge"/>
          <c:x val="4.8678009259259261E-2"/>
          <c:y val="0.85871317958494009"/>
          <c:w val="0.9"/>
          <c:h val="0.1238302082961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15020627007634E-2"/>
          <c:y val="2.0338101430429127E-2"/>
          <c:w val="0.92295395335523633"/>
          <c:h val="0.6615567419343682"/>
        </c:manualLayout>
      </c:layout>
      <c:lineChart>
        <c:grouping val="standard"/>
        <c:varyColors val="0"/>
        <c:ser>
          <c:idx val="1"/>
          <c:order val="0"/>
          <c:tx>
            <c:strRef>
              <c:f>ppi!$C$3</c:f>
              <c:strCache>
                <c:ptCount val="1"/>
                <c:pt idx="0">
                  <c:v>Истеъмол нархлари инфляцияси</c:v>
                </c:pt>
              </c:strCache>
            </c:strRef>
          </c:tx>
          <c:spPr>
            <a:ln w="28575" cap="rnd">
              <a:solidFill>
                <a:srgbClr val="BE3455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4005085486811201E-2"/>
                  <c:y val="5.4478219570281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B2-48CC-BBB7-059B08FDC461}"/>
                </c:ext>
              </c:extLst>
            </c:dLbl>
            <c:dLbl>
              <c:idx val="15"/>
              <c:layout>
                <c:manualLayout>
                  <c:x val="-3.0006356858514001E-2"/>
                  <c:y val="4.7668442123996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B2-48CC-BBB7-059B08FDC461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7-4CCE-AF5A-789ECAA0E6F6}"/>
                </c:ext>
              </c:extLst>
            </c:dLbl>
            <c:dLbl>
              <c:idx val="22"/>
              <c:layout>
                <c:manualLayout>
                  <c:x val="-3.5555300478159302E-2"/>
                  <c:y val="-3.046877419563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7-4CCE-AF5A-789ECAA0E6F6}"/>
                </c:ext>
              </c:extLst>
            </c:dLbl>
            <c:dLbl>
              <c:idx val="23"/>
              <c:layout>
                <c:manualLayout>
                  <c:x val="-3.4333087024222574E-2"/>
                  <c:y val="-1.8696747801864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7-4CCE-AF5A-789ECAA0E6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BE345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ppi!$A$41:$B$64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ppi!$C$41:$C$64</c:f>
              <c:numCache>
                <c:formatCode>0.0</c:formatCode>
                <c:ptCount val="24"/>
                <c:pt idx="0">
                  <c:v>8.6</c:v>
                </c:pt>
                <c:pt idx="1">
                  <c:v>8.3000000000000007</c:v>
                </c:pt>
                <c:pt idx="2">
                  <c:v>8</c:v>
                </c:pt>
                <c:pt idx="3">
                  <c:v>8.1</c:v>
                </c:pt>
                <c:pt idx="4">
                  <c:v>10.6</c:v>
                </c:pt>
                <c:pt idx="5" formatCode="General">
                  <c:v>10.6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10.199999999999999</c:v>
                </c:pt>
                <c:pt idx="10">
                  <c:v>10</c:v>
                </c:pt>
                <c:pt idx="11">
                  <c:v>9.8000000000000007</c:v>
                </c:pt>
                <c:pt idx="12">
                  <c:v>9.9</c:v>
                </c:pt>
                <c:pt idx="13">
                  <c:v>10.1</c:v>
                </c:pt>
                <c:pt idx="14">
                  <c:v>10.3</c:v>
                </c:pt>
                <c:pt idx="15">
                  <c:v>10.1</c:v>
                </c:pt>
                <c:pt idx="16">
                  <c:v>8.6999999999999993</c:v>
                </c:pt>
                <c:pt idx="17">
                  <c:v>8.6999999999999993</c:v>
                </c:pt>
                <c:pt idx="18">
                  <c:v>8.9</c:v>
                </c:pt>
                <c:pt idx="19">
                  <c:v>8.8000000000000007</c:v>
                </c:pt>
                <c:pt idx="20">
                  <c:v>8</c:v>
                </c:pt>
                <c:pt idx="21">
                  <c:v>7.8</c:v>
                </c:pt>
                <c:pt idx="22">
                  <c:v>7.5</c:v>
                </c:pt>
                <c:pt idx="23">
                  <c:v>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E37-4CCE-AF5A-789ECAA0E6F6}"/>
            </c:ext>
          </c:extLst>
        </c:ser>
        <c:ser>
          <c:idx val="2"/>
          <c:order val="1"/>
          <c:tx>
            <c:strRef>
              <c:f>ppi!$D$3</c:f>
              <c:strCache>
                <c:ptCount val="1"/>
                <c:pt idx="0">
                  <c:v>ЯИМ дефлятори</c:v>
                </c:pt>
              </c:strCache>
            </c:strRef>
          </c:tx>
          <c:spPr>
            <a:ln w="28575" cap="rnd">
              <a:solidFill>
                <a:srgbClr val="2F496F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5003178429257056E-2"/>
                  <c:y val="-3.0643998508283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1A-46C2-8534-6FBA1D61982C}"/>
                </c:ext>
              </c:extLst>
            </c:dLbl>
            <c:dLbl>
              <c:idx val="20"/>
              <c:layout>
                <c:manualLayout>
                  <c:x val="-5.4655279529887812E-3"/>
                  <c:y val="-3.4063096609562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37-4CCE-AF5A-789ECAA0E6F6}"/>
                </c:ext>
              </c:extLst>
            </c:dLbl>
            <c:dLbl>
              <c:idx val="22"/>
              <c:layout>
                <c:manualLayout>
                  <c:x val="-4.0508581758993793E-2"/>
                  <c:y val="-2.72391097851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1A-46C2-8534-6FBA1D61982C}"/>
                </c:ext>
              </c:extLst>
            </c:dLbl>
            <c:dLbl>
              <c:idx val="23"/>
              <c:layout>
                <c:manualLayout>
                  <c:x val="-3.5424500400356128E-2"/>
                  <c:y val="-2.787707308292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37-4CCE-AF5A-789ECAA0E6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F496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ppi!$A$41:$B$64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ppi!$D$41:$D$64</c:f>
              <c:numCache>
                <c:formatCode>0.0</c:formatCode>
                <c:ptCount val="24"/>
                <c:pt idx="0">
                  <c:v>13.9</c:v>
                </c:pt>
                <c:pt idx="1">
                  <c:v>13.9</c:v>
                </c:pt>
                <c:pt idx="2" formatCode="General">
                  <c:v>13.7</c:v>
                </c:pt>
                <c:pt idx="3">
                  <c:v>13.7</c:v>
                </c:pt>
                <c:pt idx="4">
                  <c:v>13.7</c:v>
                </c:pt>
                <c:pt idx="5">
                  <c:v>19.100000000000001</c:v>
                </c:pt>
                <c:pt idx="6">
                  <c:v>19.100000000000001</c:v>
                </c:pt>
                <c:pt idx="7">
                  <c:v>19.100000000000001</c:v>
                </c:pt>
                <c:pt idx="8">
                  <c:v>20.3</c:v>
                </c:pt>
                <c:pt idx="9">
                  <c:v>20.3</c:v>
                </c:pt>
                <c:pt idx="10">
                  <c:v>20.3</c:v>
                </c:pt>
                <c:pt idx="11" formatCode="General">
                  <c:v>14.1</c:v>
                </c:pt>
                <c:pt idx="12">
                  <c:v>14.1</c:v>
                </c:pt>
                <c:pt idx="13">
                  <c:v>14.1</c:v>
                </c:pt>
                <c:pt idx="14" formatCode="General">
                  <c:v>12.8</c:v>
                </c:pt>
                <c:pt idx="15">
                  <c:v>12.8</c:v>
                </c:pt>
                <c:pt idx="16">
                  <c:v>12.8</c:v>
                </c:pt>
                <c:pt idx="17" formatCode="General">
                  <c:v>12.4</c:v>
                </c:pt>
                <c:pt idx="18">
                  <c:v>12.4</c:v>
                </c:pt>
                <c:pt idx="19">
                  <c:v>12.4</c:v>
                </c:pt>
                <c:pt idx="20" formatCode="General">
                  <c:v>12.2</c:v>
                </c:pt>
                <c:pt idx="21" formatCode="General">
                  <c:v>12.2</c:v>
                </c:pt>
                <c:pt idx="22" formatCode="General">
                  <c:v>12.2</c:v>
                </c:pt>
                <c:pt idx="23" formatCode="General">
                  <c:v>11.9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4E37-4CCE-AF5A-789ECAA0E6F6}"/>
            </c:ext>
          </c:extLst>
        </c:ser>
        <c:ser>
          <c:idx val="0"/>
          <c:order val="2"/>
          <c:tx>
            <c:strRef>
              <c:f>ppi!$E$3</c:f>
              <c:strCache>
                <c:ptCount val="1"/>
                <c:pt idx="0">
                  <c:v>Ишлаб чиқарувчилар нархлари инфляцияси</c:v>
                </c:pt>
              </c:strCache>
            </c:strRef>
          </c:tx>
          <c:spPr>
            <a:ln w="28575" cap="rnd">
              <a:solidFill>
                <a:srgbClr val="B48C5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5505403329736848E-2"/>
                  <c:y val="3.4048887231425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B2-48CC-BBB7-059B08FDC461}"/>
                </c:ext>
              </c:extLst>
            </c:dLbl>
            <c:dLbl>
              <c:idx val="16"/>
              <c:layout>
                <c:manualLayout>
                  <c:x val="-1.9504131958034101E-2"/>
                  <c:y val="-3.7453775954568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B2-48CC-BBB7-059B08FDC461}"/>
                </c:ext>
              </c:extLst>
            </c:dLbl>
            <c:dLbl>
              <c:idx val="21"/>
              <c:layout>
                <c:manualLayout>
                  <c:x val="-4.6627749017880089E-2"/>
                  <c:y val="2.2032841946020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7-4CCE-AF5A-789ECAA0E6F6}"/>
                </c:ext>
              </c:extLst>
            </c:dLbl>
            <c:dLbl>
              <c:idx val="22"/>
              <c:layout>
                <c:manualLayout>
                  <c:x val="-3.9934325207722332E-2"/>
                  <c:y val="2.491112811051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7-4CCE-AF5A-789ECAA0E6F6}"/>
                </c:ext>
              </c:extLst>
            </c:dLbl>
            <c:dLbl>
              <c:idx val="23"/>
              <c:layout>
                <c:manualLayout>
                  <c:x val="-3.1037397631967993E-2"/>
                  <c:y val="3.9010063637644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7-4CCE-AF5A-789ECAA0E6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B48C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ppi!$A$41:$B$64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ppi!$E$41:$E$64</c:f>
              <c:numCache>
                <c:formatCode>0.0</c:formatCode>
                <c:ptCount val="24"/>
                <c:pt idx="0">
                  <c:v>15.1</c:v>
                </c:pt>
                <c:pt idx="1">
                  <c:v>14.9</c:v>
                </c:pt>
                <c:pt idx="2">
                  <c:v>15.3</c:v>
                </c:pt>
                <c:pt idx="3">
                  <c:v>18.5</c:v>
                </c:pt>
                <c:pt idx="4">
                  <c:v>20.6</c:v>
                </c:pt>
                <c:pt idx="5">
                  <c:v>21.7</c:v>
                </c:pt>
                <c:pt idx="6">
                  <c:v>22.2</c:v>
                </c:pt>
                <c:pt idx="7">
                  <c:v>21.3</c:v>
                </c:pt>
                <c:pt idx="8">
                  <c:v>21.6</c:v>
                </c:pt>
                <c:pt idx="9">
                  <c:v>14.8</c:v>
                </c:pt>
                <c:pt idx="10">
                  <c:v>14.6</c:v>
                </c:pt>
                <c:pt idx="11">
                  <c:v>13.7</c:v>
                </c:pt>
                <c:pt idx="12">
                  <c:v>11.4</c:v>
                </c:pt>
                <c:pt idx="13">
                  <c:v>11.3</c:v>
                </c:pt>
                <c:pt idx="14">
                  <c:v>11.8</c:v>
                </c:pt>
                <c:pt idx="15" formatCode="General">
                  <c:v>10.9</c:v>
                </c:pt>
                <c:pt idx="16">
                  <c:v>13.8</c:v>
                </c:pt>
                <c:pt idx="17">
                  <c:v>13.4</c:v>
                </c:pt>
                <c:pt idx="18">
                  <c:v>13.2</c:v>
                </c:pt>
                <c:pt idx="19">
                  <c:v>13</c:v>
                </c:pt>
                <c:pt idx="20">
                  <c:v>11.7</c:v>
                </c:pt>
                <c:pt idx="21">
                  <c:v>10.9</c:v>
                </c:pt>
                <c:pt idx="22">
                  <c:v>10.4</c:v>
                </c:pt>
                <c:pt idx="23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4E37-4CCE-AF5A-789ECAA0E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307936"/>
        <c:axId val="506316952"/>
      </c:lineChart>
      <c:catAx>
        <c:axId val="50630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6316952"/>
        <c:crosses val="autoZero"/>
        <c:auto val="1"/>
        <c:lblAlgn val="ctr"/>
        <c:lblOffset val="100"/>
        <c:noMultiLvlLbl val="0"/>
      </c:catAx>
      <c:valAx>
        <c:axId val="506316952"/>
        <c:scaling>
          <c:orientation val="minMax"/>
          <c:min val="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6307936"/>
        <c:crosses val="autoZero"/>
        <c:crossBetween val="between"/>
        <c:majorUnit val="5"/>
      </c:valAx>
      <c:spPr>
        <a:noFill/>
        <a:ln w="6350">
          <a:solidFill>
            <a:sysClr val="window" lastClr="FFFFFF">
              <a:lumMod val="65000"/>
            </a:sysClr>
          </a:solidFill>
        </a:ln>
        <a:effectLst/>
      </c:spPr>
    </c:plotArea>
    <c:legend>
      <c:legendPos val="b"/>
      <c:layout>
        <c:manualLayout>
          <c:xMode val="edge"/>
          <c:yMode val="edge"/>
          <c:x val="0.11510146828854538"/>
          <c:y val="0.8764497252093939"/>
          <c:w val="0.86916512345679009"/>
          <c:h val="0.12355027479060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741860769962719E-2"/>
          <c:y val="2.2013047125310294E-2"/>
          <c:w val="0.93963835744338398"/>
          <c:h val="0.66020143597925807"/>
        </c:manualLayout>
      </c:layout>
      <c:lineChart>
        <c:grouping val="standard"/>
        <c:varyColors val="0"/>
        <c:ser>
          <c:idx val="0"/>
          <c:order val="0"/>
          <c:tx>
            <c:strRef>
              <c:f>kutilma!$D$4</c:f>
              <c:strCache>
                <c:ptCount val="1"/>
                <c:pt idx="0">
                  <c:v>Аҳолининг сезилган инфляцияси</c:v>
                </c:pt>
              </c:strCache>
            </c:strRef>
          </c:tx>
          <c:spPr>
            <a:ln w="22225" cap="sq">
              <a:solidFill>
                <a:srgbClr val="2F496F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5.0120629994599035E-2"/>
                  <c:y val="-4.0432242999306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85-436A-9F5A-F289B8E806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5-436A-9F5A-F289B8E806E6}"/>
                </c:ext>
              </c:extLst>
            </c:dLbl>
            <c:dLbl>
              <c:idx val="21"/>
              <c:layout>
                <c:manualLayout>
                  <c:x val="-6.2007685224310452E-2"/>
                  <c:y val="-4.5134984798085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85-436A-9F5A-F289B8E806E6}"/>
                </c:ext>
              </c:extLst>
            </c:dLbl>
            <c:dLbl>
              <c:idx val="22"/>
              <c:layout>
                <c:manualLayout>
                  <c:x val="-2.9963267864772814E-2"/>
                  <c:y val="-3.9934783767092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85-436A-9F5A-F289B8E806E6}"/>
                </c:ext>
              </c:extLst>
            </c:dLbl>
            <c:dLbl>
              <c:idx val="23"/>
              <c:layout>
                <c:manualLayout>
                  <c:x val="0"/>
                  <c:y val="-6.1332087176300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85-436A-9F5A-F289B8E80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2F496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kutilma!$B$30:$C$53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kutilma!$D$30:$D$53</c:f>
              <c:numCache>
                <c:formatCode>0.0</c:formatCode>
                <c:ptCount val="24"/>
                <c:pt idx="0">
                  <c:v>13.5</c:v>
                </c:pt>
                <c:pt idx="1">
                  <c:v>12.678500986193294</c:v>
                </c:pt>
                <c:pt idx="2">
                  <c:v>12.731327800829876</c:v>
                </c:pt>
                <c:pt idx="3">
                  <c:v>13.7</c:v>
                </c:pt>
                <c:pt idx="4">
                  <c:v>13.957125603864734</c:v>
                </c:pt>
                <c:pt idx="5">
                  <c:v>13.4</c:v>
                </c:pt>
                <c:pt idx="6">
                  <c:v>12.4</c:v>
                </c:pt>
                <c:pt idx="7">
                  <c:v>13.579833770778652</c:v>
                </c:pt>
                <c:pt idx="8">
                  <c:v>13.399422735346359</c:v>
                </c:pt>
                <c:pt idx="9">
                  <c:v>13.218821905200183</c:v>
                </c:pt>
                <c:pt idx="10">
                  <c:v>14.140959609650311</c:v>
                </c:pt>
                <c:pt idx="11">
                  <c:v>14.700784151877837</c:v>
                </c:pt>
                <c:pt idx="12">
                  <c:v>14.737603942100401</c:v>
                </c:pt>
                <c:pt idx="13">
                  <c:v>15.102209944751381</c:v>
                </c:pt>
                <c:pt idx="14">
                  <c:v>14.258614088820828</c:v>
                </c:pt>
                <c:pt idx="15" formatCode="General">
                  <c:v>14.4</c:v>
                </c:pt>
                <c:pt idx="16">
                  <c:v>14.48</c:v>
                </c:pt>
                <c:pt idx="17">
                  <c:v>13.4</c:v>
                </c:pt>
                <c:pt idx="18">
                  <c:v>13.34</c:v>
                </c:pt>
                <c:pt idx="19">
                  <c:v>12.98</c:v>
                </c:pt>
                <c:pt idx="20">
                  <c:v>12.4</c:v>
                </c:pt>
                <c:pt idx="21">
                  <c:v>12.41</c:v>
                </c:pt>
                <c:pt idx="22">
                  <c:v>11.8</c:v>
                </c:pt>
                <c:pt idx="23">
                  <c:v>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785-436A-9F5A-F289B8E806E6}"/>
            </c:ext>
          </c:extLst>
        </c:ser>
        <c:ser>
          <c:idx val="1"/>
          <c:order val="1"/>
          <c:tx>
            <c:strRef>
              <c:f>kutilma!$E$4</c:f>
              <c:strCache>
                <c:ptCount val="1"/>
                <c:pt idx="0">
                  <c:v>Тадбиркорларнинг сезилган инфляцияси</c:v>
                </c:pt>
              </c:strCache>
            </c:strRef>
          </c:tx>
          <c:spPr>
            <a:ln w="22225" cap="sq">
              <a:solidFill>
                <a:srgbClr val="BE3455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7126337598749193E-2"/>
                  <c:y val="6.7745882907986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85-436A-9F5A-F289B8E806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85-436A-9F5A-F289B8E806E6}"/>
                </c:ext>
              </c:extLst>
            </c:dLbl>
            <c:dLbl>
              <c:idx val="21"/>
              <c:layout>
                <c:manualLayout>
                  <c:x val="-7.1219382698236217E-2"/>
                  <c:y val="-4.4958419756765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85-436A-9F5A-F289B8E806E6}"/>
                </c:ext>
              </c:extLst>
            </c:dLbl>
            <c:dLbl>
              <c:idx val="22"/>
              <c:layout>
                <c:manualLayout>
                  <c:x val="-3.2961724423772897E-2"/>
                  <c:y val="-3.4558121164293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85-436A-9F5A-F289B8E806E6}"/>
                </c:ext>
              </c:extLst>
            </c:dLbl>
            <c:dLbl>
              <c:idx val="23"/>
              <c:layout>
                <c:manualLayout>
                  <c:x val="0"/>
                  <c:y val="-3.6930255223622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85-436A-9F5A-F289B8E80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BE345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kutilma!$B$30:$C$53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kutilma!$E$30:$E$53</c:f>
              <c:numCache>
                <c:formatCode>0.0</c:formatCode>
                <c:ptCount val="24"/>
                <c:pt idx="0">
                  <c:v>12.4</c:v>
                </c:pt>
                <c:pt idx="1">
                  <c:v>11.623565416985462</c:v>
                </c:pt>
                <c:pt idx="2">
                  <c:v>11.714448669201522</c:v>
                </c:pt>
                <c:pt idx="3">
                  <c:v>12.7</c:v>
                </c:pt>
                <c:pt idx="4">
                  <c:v>12.018889745566693</c:v>
                </c:pt>
                <c:pt idx="5">
                  <c:v>12</c:v>
                </c:pt>
                <c:pt idx="6">
                  <c:v>10.9</c:v>
                </c:pt>
                <c:pt idx="7">
                  <c:v>12.078598484848484</c:v>
                </c:pt>
                <c:pt idx="8">
                  <c:v>12.402134146341464</c:v>
                </c:pt>
                <c:pt idx="9">
                  <c:v>11.79038112522686</c:v>
                </c:pt>
                <c:pt idx="10">
                  <c:v>12.945828505214369</c:v>
                </c:pt>
                <c:pt idx="11">
                  <c:v>13.849319306930694</c:v>
                </c:pt>
                <c:pt idx="12">
                  <c:v>12.580534825870647</c:v>
                </c:pt>
                <c:pt idx="13">
                  <c:v>13.323324905183313</c:v>
                </c:pt>
                <c:pt idx="14">
                  <c:v>12.939024390243903</c:v>
                </c:pt>
                <c:pt idx="15" formatCode="General">
                  <c:v>12.8</c:v>
                </c:pt>
                <c:pt idx="16">
                  <c:v>12.83</c:v>
                </c:pt>
                <c:pt idx="17">
                  <c:v>11.93</c:v>
                </c:pt>
                <c:pt idx="18">
                  <c:v>11.69</c:v>
                </c:pt>
                <c:pt idx="19">
                  <c:v>11.03</c:v>
                </c:pt>
                <c:pt idx="20">
                  <c:v>11.4</c:v>
                </c:pt>
                <c:pt idx="21">
                  <c:v>11.12</c:v>
                </c:pt>
                <c:pt idx="22">
                  <c:v>10.4</c:v>
                </c:pt>
                <c:pt idx="23">
                  <c:v>10.9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B785-436A-9F5A-F289B8E806E6}"/>
            </c:ext>
          </c:extLst>
        </c:ser>
        <c:ser>
          <c:idx val="2"/>
          <c:order val="2"/>
          <c:tx>
            <c:strRef>
              <c:f>kutilma!$H$5</c:f>
              <c:strCache>
                <c:ptCount val="1"/>
                <c:pt idx="0">
                  <c:v>Умумий инфляция</c:v>
                </c:pt>
              </c:strCache>
            </c:strRef>
          </c:tx>
          <c:spPr>
            <a:ln w="28575" cap="rnd">
              <a:solidFill>
                <a:srgbClr val="B48C5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1918578936597853E-2"/>
                  <c:y val="-4.434656901885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85-436A-9F5A-F289B8E806E6}"/>
                </c:ext>
              </c:extLst>
            </c:dLbl>
            <c:dLbl>
              <c:idx val="21"/>
              <c:layout>
                <c:manualLayout>
                  <c:x val="-4.7906947356111659E-2"/>
                  <c:y val="-4.434656901885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85-436A-9F5A-F289B8E806E6}"/>
                </c:ext>
              </c:extLst>
            </c:dLbl>
            <c:dLbl>
              <c:idx val="22"/>
              <c:layout>
                <c:manualLayout>
                  <c:x val="-4.1918578936597908E-2"/>
                  <c:y val="-2.956437934590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85-436A-9F5A-F289B8E806E6}"/>
                </c:ext>
              </c:extLst>
            </c:dLbl>
            <c:dLbl>
              <c:idx val="23"/>
              <c:layout>
                <c:manualLayout>
                  <c:x val="0"/>
                  <c:y val="-2.956437934590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785-436A-9F5A-F289B8E80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B48C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kutilma!$H$30:$H$53</c:f>
              <c:numCache>
                <c:formatCode>0.0</c:formatCode>
                <c:ptCount val="24"/>
                <c:pt idx="0">
                  <c:v>8.5799999999999983</c:v>
                </c:pt>
                <c:pt idx="1">
                  <c:v>8.3499999999999943</c:v>
                </c:pt>
                <c:pt idx="2">
                  <c:v>7.980000000000004</c:v>
                </c:pt>
                <c:pt idx="3">
                  <c:v>8.0799999999999983</c:v>
                </c:pt>
                <c:pt idx="4">
                  <c:v>10.6</c:v>
                </c:pt>
                <c:pt idx="5">
                  <c:v>10.599999999999994</c:v>
                </c:pt>
                <c:pt idx="6">
                  <c:v>10.469999999999999</c:v>
                </c:pt>
                <c:pt idx="7">
                  <c:v>10.469999999999999</c:v>
                </c:pt>
                <c:pt idx="8">
                  <c:v>10.459999999999994</c:v>
                </c:pt>
                <c:pt idx="9">
                  <c:v>10.239999999999995</c:v>
                </c:pt>
                <c:pt idx="10">
                  <c:v>10.019999999999996</c:v>
                </c:pt>
                <c:pt idx="11">
                  <c:v>9.8000000000000007</c:v>
                </c:pt>
                <c:pt idx="12">
                  <c:v>9.89</c:v>
                </c:pt>
                <c:pt idx="13">
                  <c:v>10.129999999999995</c:v>
                </c:pt>
                <c:pt idx="14">
                  <c:v>10.340000000000003</c:v>
                </c:pt>
                <c:pt idx="15">
                  <c:v>10.09</c:v>
                </c:pt>
                <c:pt idx="16">
                  <c:v>8.7199999999999989</c:v>
                </c:pt>
                <c:pt idx="17">
                  <c:v>8.7399999999999949</c:v>
                </c:pt>
                <c:pt idx="18">
                  <c:v>8.86</c:v>
                </c:pt>
                <c:pt idx="19">
                  <c:v>8.7600000000000051</c:v>
                </c:pt>
                <c:pt idx="20">
                  <c:v>8.0400000000000063</c:v>
                </c:pt>
                <c:pt idx="21">
                  <c:v>7.75</c:v>
                </c:pt>
                <c:pt idx="22">
                  <c:v>7.4599999999999937</c:v>
                </c:pt>
                <c:pt idx="23">
                  <c:v>7.2999999999999972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B785-436A-9F5A-F289B8E80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4029824"/>
        <c:axId val="974021984"/>
      </c:lineChart>
      <c:catAx>
        <c:axId val="97402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21984"/>
        <c:crosses val="autoZero"/>
        <c:auto val="1"/>
        <c:lblAlgn val="ctr"/>
        <c:lblOffset val="1"/>
        <c:noMultiLvlLbl val="0"/>
      </c:catAx>
      <c:valAx>
        <c:axId val="974021984"/>
        <c:scaling>
          <c:orientation val="minMax"/>
          <c:max val="16"/>
          <c:min val="4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4029824"/>
        <c:crosses val="autoZero"/>
        <c:crossBetween val="between"/>
        <c:majorUnit val="2"/>
      </c:valAx>
      <c:spPr>
        <a:noFill/>
        <a:ln w="6350">
          <a:solidFill>
            <a:srgbClr val="7F7F7F"/>
          </a:solidFill>
        </a:ln>
        <a:effectLst/>
      </c:spPr>
    </c:plotArea>
    <c:legend>
      <c:legendPos val="b"/>
      <c:layout>
        <c:manualLayout>
          <c:xMode val="edge"/>
          <c:yMode val="edge"/>
          <c:x val="0.17936177195350009"/>
          <c:y val="0.85203461557638616"/>
          <c:w val="0.6529973905802493"/>
          <c:h val="0.14796538442361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918023525938432E-2"/>
          <c:y val="2.4832267552731283E-2"/>
          <c:w val="0.9412260797073404"/>
          <c:h val="0.6580581191306899"/>
        </c:manualLayout>
      </c:layout>
      <c:lineChart>
        <c:grouping val="standard"/>
        <c:varyColors val="0"/>
        <c:ser>
          <c:idx val="0"/>
          <c:order val="0"/>
          <c:tx>
            <c:strRef>
              <c:f>kutilma!$F$4</c:f>
              <c:strCache>
                <c:ptCount val="1"/>
                <c:pt idx="0">
                  <c:v>Аҳоли кутилмалари</c:v>
                </c:pt>
              </c:strCache>
            </c:strRef>
          </c:tx>
          <c:spPr>
            <a:ln w="22225" cap="sq">
              <a:solidFill>
                <a:srgbClr val="2F496F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9816384180790964E-2"/>
                  <c:y val="-3.8399295459910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5F-4787-B5BA-C7C521E1843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5F-4787-B5BA-C7C521E18435}"/>
                </c:ext>
              </c:extLst>
            </c:dLbl>
            <c:dLbl>
              <c:idx val="21"/>
              <c:layout>
                <c:manualLayout>
                  <c:x val="-6.1665489642184559E-2"/>
                  <c:y val="-8.1589587567286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5F-4787-B5BA-C7C521E18435}"/>
                </c:ext>
              </c:extLst>
            </c:dLbl>
            <c:dLbl>
              <c:idx val="22"/>
              <c:layout>
                <c:manualLayout>
                  <c:x val="-4.171822033898305E-2"/>
                  <c:y val="-5.7601656537481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5F-4787-B5BA-C7C521E18435}"/>
                </c:ext>
              </c:extLst>
            </c:dLbl>
            <c:dLbl>
              <c:idx val="23"/>
              <c:layout>
                <c:manualLayout>
                  <c:x val="-1.0961894710634163E-16"/>
                  <c:y val="-2.9820077919591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5F-4787-B5BA-C7C521E18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2F496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kutilma!$B$30:$C$53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kutilma!$F$30:$F$53</c:f>
              <c:numCache>
                <c:formatCode>0.0</c:formatCode>
                <c:ptCount val="24"/>
                <c:pt idx="0">
                  <c:v>13.1</c:v>
                </c:pt>
                <c:pt idx="1">
                  <c:v>12.961914565105507</c:v>
                </c:pt>
                <c:pt idx="2">
                  <c:v>12.83449012279765</c:v>
                </c:pt>
                <c:pt idx="3">
                  <c:v>14</c:v>
                </c:pt>
                <c:pt idx="4">
                  <c:v>14.021113243761997</c:v>
                </c:pt>
                <c:pt idx="5">
                  <c:v>12.8</c:v>
                </c:pt>
                <c:pt idx="6">
                  <c:v>12</c:v>
                </c:pt>
                <c:pt idx="7">
                  <c:v>13.142364305427783</c:v>
                </c:pt>
                <c:pt idx="8">
                  <c:v>13.340167753960857</c:v>
                </c:pt>
                <c:pt idx="9">
                  <c:v>12.762239457101309</c:v>
                </c:pt>
                <c:pt idx="10">
                  <c:v>13.734116988525049</c:v>
                </c:pt>
                <c:pt idx="11">
                  <c:v>14.413024664647338</c:v>
                </c:pt>
                <c:pt idx="12">
                  <c:v>14.432362459546926</c:v>
                </c:pt>
                <c:pt idx="13">
                  <c:v>15.281718464351005</c:v>
                </c:pt>
                <c:pt idx="14">
                  <c:v>14.226219512195122</c:v>
                </c:pt>
                <c:pt idx="15" formatCode="General">
                  <c:v>14.2</c:v>
                </c:pt>
                <c:pt idx="16">
                  <c:v>13.69</c:v>
                </c:pt>
                <c:pt idx="17">
                  <c:v>13.18</c:v>
                </c:pt>
                <c:pt idx="18">
                  <c:v>12.9</c:v>
                </c:pt>
                <c:pt idx="19">
                  <c:v>12.23</c:v>
                </c:pt>
                <c:pt idx="20">
                  <c:v>12</c:v>
                </c:pt>
                <c:pt idx="21">
                  <c:v>11.71</c:v>
                </c:pt>
                <c:pt idx="22">
                  <c:v>11.5</c:v>
                </c:pt>
                <c:pt idx="23">
                  <c:v>11.5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65F-4787-B5BA-C7C521E18435}"/>
            </c:ext>
          </c:extLst>
        </c:ser>
        <c:ser>
          <c:idx val="1"/>
          <c:order val="1"/>
          <c:tx>
            <c:strRef>
              <c:f>kutilma!$G$4</c:f>
              <c:strCache>
                <c:ptCount val="1"/>
                <c:pt idx="0">
                  <c:v>Тадбиркорлар кутилмалари</c:v>
                </c:pt>
              </c:strCache>
            </c:strRef>
          </c:tx>
          <c:spPr>
            <a:ln w="22225" cap="sq">
              <a:solidFill>
                <a:srgbClr val="BE3455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5.2806105116364799E-2"/>
                  <c:y val="7.5988251272415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5F-4787-B5BA-C7C521E1843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5F-4787-B5BA-C7C521E18435}"/>
                </c:ext>
              </c:extLst>
            </c:dLbl>
            <c:dLbl>
              <c:idx val="21"/>
              <c:layout>
                <c:manualLayout>
                  <c:x val="-6.3350047080979396E-2"/>
                  <c:y val="3.9488123096053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5F-4787-B5BA-C7C521E18435}"/>
                </c:ext>
              </c:extLst>
            </c:dLbl>
            <c:dLbl>
              <c:idx val="22"/>
              <c:layout>
                <c:manualLayout>
                  <c:x val="-4.1066384180791067E-2"/>
                  <c:y val="5.65669020431119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BE345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123352165725049E-2"/>
                      <c:h val="7.04722271428565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65F-4787-B5BA-C7C521E18435}"/>
                </c:ext>
              </c:extLst>
            </c:dLbl>
            <c:dLbl>
              <c:idx val="23"/>
              <c:layout>
                <c:manualLayout>
                  <c:x val="-1.0961894710634163E-16"/>
                  <c:y val="5.3954142099565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5F-4787-B5BA-C7C521E18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BE345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kutilma!$B$30:$C$53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kutilma!$G$30:$G$53</c:f>
              <c:numCache>
                <c:formatCode>0.0</c:formatCode>
                <c:ptCount val="24"/>
                <c:pt idx="0">
                  <c:v>12.7</c:v>
                </c:pt>
                <c:pt idx="1">
                  <c:v>12.6518745218057</c:v>
                </c:pt>
                <c:pt idx="2">
                  <c:v>12.2</c:v>
                </c:pt>
                <c:pt idx="3">
                  <c:v>13.3</c:v>
                </c:pt>
                <c:pt idx="4">
                  <c:v>12.723207401696222</c:v>
                </c:pt>
                <c:pt idx="5">
                  <c:v>11.9</c:v>
                </c:pt>
                <c:pt idx="6">
                  <c:v>11.2</c:v>
                </c:pt>
                <c:pt idx="7">
                  <c:v>12.524305555555555</c:v>
                </c:pt>
                <c:pt idx="8">
                  <c:v>12.591768292682927</c:v>
                </c:pt>
                <c:pt idx="9">
                  <c:v>11.992135511191773</c:v>
                </c:pt>
                <c:pt idx="10">
                  <c:v>12.716975666280417</c:v>
                </c:pt>
                <c:pt idx="11">
                  <c:v>13.902537128712872</c:v>
                </c:pt>
                <c:pt idx="12">
                  <c:v>12.872201492537313</c:v>
                </c:pt>
                <c:pt idx="13">
                  <c:v>13.778761061946902</c:v>
                </c:pt>
                <c:pt idx="14">
                  <c:v>13.00766550522648</c:v>
                </c:pt>
                <c:pt idx="15">
                  <c:v>12.77</c:v>
                </c:pt>
                <c:pt idx="16">
                  <c:v>12.85</c:v>
                </c:pt>
                <c:pt idx="17">
                  <c:v>11.78</c:v>
                </c:pt>
                <c:pt idx="18">
                  <c:v>12.13</c:v>
                </c:pt>
                <c:pt idx="19">
                  <c:v>11.79</c:v>
                </c:pt>
                <c:pt idx="20">
                  <c:v>11.7</c:v>
                </c:pt>
                <c:pt idx="21">
                  <c:v>11.09</c:v>
                </c:pt>
                <c:pt idx="22">
                  <c:v>10.5</c:v>
                </c:pt>
                <c:pt idx="23">
                  <c:v>11.1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465F-4787-B5BA-C7C521E18435}"/>
            </c:ext>
          </c:extLst>
        </c:ser>
        <c:ser>
          <c:idx val="2"/>
          <c:order val="2"/>
          <c:tx>
            <c:strRef>
              <c:f>kutilma!$H$5</c:f>
              <c:strCache>
                <c:ptCount val="1"/>
                <c:pt idx="0">
                  <c:v>Умумий инфляция</c:v>
                </c:pt>
              </c:strCache>
            </c:strRef>
          </c:tx>
          <c:spPr>
            <a:ln w="28575" cap="rnd">
              <a:solidFill>
                <a:srgbClr val="B48C5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3.8865348399246706E-2"/>
                  <c:y val="-2.9536726904275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5F-4787-B5BA-C7C521E18435}"/>
                </c:ext>
              </c:extLst>
            </c:dLbl>
            <c:dLbl>
              <c:idx val="21"/>
              <c:layout>
                <c:manualLayout>
                  <c:x val="-4.7834274952919129E-2"/>
                  <c:y val="-3.4459514721655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65F-4787-B5BA-C7C521E18435}"/>
                </c:ext>
              </c:extLst>
            </c:dLbl>
            <c:dLbl>
              <c:idx val="22"/>
              <c:layout>
                <c:manualLayout>
                  <c:x val="-3.8865348399246817E-2"/>
                  <c:y val="-3.9382302539034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65F-4787-B5BA-C7C521E18435}"/>
                </c:ext>
              </c:extLst>
            </c:dLbl>
            <c:dLbl>
              <c:idx val="23"/>
              <c:layout>
                <c:manualLayout>
                  <c:x val="-1.0961894710634163E-16"/>
                  <c:y val="-2.95367269042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65F-4787-B5BA-C7C521E18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B48C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kutilma!$H$30:$H$53</c:f>
              <c:numCache>
                <c:formatCode>0.0</c:formatCode>
                <c:ptCount val="24"/>
                <c:pt idx="0">
                  <c:v>8.5799999999999983</c:v>
                </c:pt>
                <c:pt idx="1">
                  <c:v>8.3499999999999943</c:v>
                </c:pt>
                <c:pt idx="2">
                  <c:v>7.980000000000004</c:v>
                </c:pt>
                <c:pt idx="3">
                  <c:v>8.0799999999999983</c:v>
                </c:pt>
                <c:pt idx="4">
                  <c:v>10.6</c:v>
                </c:pt>
                <c:pt idx="5">
                  <c:v>10.599999999999994</c:v>
                </c:pt>
                <c:pt idx="6">
                  <c:v>10.469999999999999</c:v>
                </c:pt>
                <c:pt idx="7">
                  <c:v>10.469999999999999</c:v>
                </c:pt>
                <c:pt idx="8">
                  <c:v>10.459999999999994</c:v>
                </c:pt>
                <c:pt idx="9">
                  <c:v>10.239999999999995</c:v>
                </c:pt>
                <c:pt idx="10">
                  <c:v>10.019999999999996</c:v>
                </c:pt>
                <c:pt idx="11">
                  <c:v>9.8000000000000007</c:v>
                </c:pt>
                <c:pt idx="12">
                  <c:v>9.89</c:v>
                </c:pt>
                <c:pt idx="13">
                  <c:v>10.129999999999995</c:v>
                </c:pt>
                <c:pt idx="14">
                  <c:v>10.340000000000003</c:v>
                </c:pt>
                <c:pt idx="15">
                  <c:v>10.09</c:v>
                </c:pt>
                <c:pt idx="16">
                  <c:v>8.7199999999999989</c:v>
                </c:pt>
                <c:pt idx="17">
                  <c:v>8.7399999999999949</c:v>
                </c:pt>
                <c:pt idx="18">
                  <c:v>8.86</c:v>
                </c:pt>
                <c:pt idx="19">
                  <c:v>8.7600000000000051</c:v>
                </c:pt>
                <c:pt idx="20">
                  <c:v>8.0400000000000063</c:v>
                </c:pt>
                <c:pt idx="21">
                  <c:v>7.75</c:v>
                </c:pt>
                <c:pt idx="22">
                  <c:v>7.4599999999999937</c:v>
                </c:pt>
                <c:pt idx="23">
                  <c:v>7.2999999999999972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465F-4787-B5BA-C7C521E18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219520"/>
        <c:axId val="261219912"/>
      </c:lineChart>
      <c:catAx>
        <c:axId val="26121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1219912"/>
        <c:crosses val="autoZero"/>
        <c:auto val="1"/>
        <c:lblAlgn val="ctr"/>
        <c:lblOffset val="1"/>
        <c:noMultiLvlLbl val="0"/>
      </c:catAx>
      <c:valAx>
        <c:axId val="261219912"/>
        <c:scaling>
          <c:orientation val="minMax"/>
          <c:max val="16"/>
          <c:min val="4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1219520"/>
        <c:crosses val="autoZero"/>
        <c:crossBetween val="between"/>
        <c:majorUnit val="2"/>
      </c:valAx>
      <c:spPr>
        <a:noFill/>
        <a:ln w="6350">
          <a:solidFill>
            <a:sysClr val="windowText" lastClr="000000">
              <a:lumMod val="50000"/>
              <a:lumOff val="50000"/>
            </a:sysClr>
          </a:solidFill>
        </a:ln>
        <a:effectLst/>
      </c:spPr>
    </c:plotArea>
    <c:legend>
      <c:legendPos val="b"/>
      <c:layout>
        <c:manualLayout>
          <c:xMode val="edge"/>
          <c:yMode val="edge"/>
          <c:x val="0.17906920903954801"/>
          <c:y val="0.85337844725969336"/>
          <c:w val="0.65351082862523524"/>
          <c:h val="0.14662155274030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'cbu-nok'!$J$2</c:f>
              <c:strCache>
                <c:ptCount val="1"/>
                <c:pt idx="0">
                  <c:v>CPI Inflation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'cbu-nok'!$A$3:$A$31</c:f>
              <c:strCache>
                <c:ptCount val="25"/>
                <c:pt idx="2">
                  <c:v>2023</c:v>
                </c:pt>
                <c:pt idx="11">
                  <c:v> </c:v>
                </c:pt>
                <c:pt idx="1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'cbu-nok'!$J$3:$J$31</c:f>
              <c:numCache>
                <c:formatCode>0.0</c:formatCode>
                <c:ptCount val="29"/>
                <c:pt idx="0">
                  <c:v>10.879999999999995</c:v>
                </c:pt>
                <c:pt idx="1">
                  <c:v>10.730000000000004</c:v>
                </c:pt>
                <c:pt idx="2">
                  <c:v>10.219999999999999</c:v>
                </c:pt>
                <c:pt idx="3">
                  <c:v>9.3100000000000023</c:v>
                </c:pt>
                <c:pt idx="4">
                  <c:v>8.4000000000000057</c:v>
                </c:pt>
                <c:pt idx="5">
                  <c:v>7.8900000000000006</c:v>
                </c:pt>
                <c:pt idx="6">
                  <c:v>7.269999999999996</c:v>
                </c:pt>
                <c:pt idx="7">
                  <c:v>7.25</c:v>
                </c:pt>
                <c:pt idx="8">
                  <c:v>7.5699999999999932</c:v>
                </c:pt>
                <c:pt idx="9">
                  <c:v>7.6500000000000057</c:v>
                </c:pt>
                <c:pt idx="10">
                  <c:v>7.4599999999999937</c:v>
                </c:pt>
                <c:pt idx="11">
                  <c:v>7.7099999999999937</c:v>
                </c:pt>
                <c:pt idx="12">
                  <c:v>7.480000000000004</c:v>
                </c:pt>
                <c:pt idx="13">
                  <c:v>7.3700000000000045</c:v>
                </c:pt>
                <c:pt idx="14">
                  <c:v>7.1700000000000017</c:v>
                </c:pt>
                <c:pt idx="15">
                  <c:v>7.6599999999999966</c:v>
                </c:pt>
                <c:pt idx="16">
                  <c:v>7.5206689895470191</c:v>
                </c:pt>
                <c:pt idx="17">
                  <c:v>7.9399999999999977</c:v>
                </c:pt>
                <c:pt idx="18">
                  <c:v>8.2900000000000063</c:v>
                </c:pt>
                <c:pt idx="19">
                  <c:v>8.6200000000000045</c:v>
                </c:pt>
                <c:pt idx="20">
                  <c:v>8.4300000000000068</c:v>
                </c:pt>
                <c:pt idx="21">
                  <c:v>8.0600000000000023</c:v>
                </c:pt>
                <c:pt idx="22">
                  <c:v>8.3199999999999932</c:v>
                </c:pt>
                <c:pt idx="23">
                  <c:v>7.72</c:v>
                </c:pt>
                <c:pt idx="24">
                  <c:v>7.6500000000000057</c:v>
                </c:pt>
                <c:pt idx="25">
                  <c:v>7.7199999999999989</c:v>
                </c:pt>
                <c:pt idx="26">
                  <c:v>7.3599999999999994</c:v>
                </c:pt>
                <c:pt idx="27">
                  <c:v>6.7199999999999989</c:v>
                </c:pt>
                <c:pt idx="28">
                  <c:v>8.1700000000000017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65A-4FE3-86E7-2B452F6414F5}"/>
            </c:ext>
          </c:extLst>
        </c:ser>
        <c:ser>
          <c:idx val="0"/>
          <c:order val="1"/>
          <c:tx>
            <c:strRef>
              <c:f>'cbu-nok'!$E$2</c:f>
              <c:strCache>
                <c:ptCount val="1"/>
                <c:pt idx="0">
                  <c:v>Online Price Inflation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'cbu-nok'!$A$3:$A$31</c:f>
              <c:strCache>
                <c:ptCount val="25"/>
                <c:pt idx="2">
                  <c:v>2023</c:v>
                </c:pt>
                <c:pt idx="11">
                  <c:v> </c:v>
                </c:pt>
                <c:pt idx="1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'cbu-nok'!$E$3:$E$31</c:f>
              <c:numCache>
                <c:formatCode>0.0</c:formatCode>
                <c:ptCount val="29"/>
                <c:pt idx="0">
                  <c:v>9.5669259168968921</c:v>
                </c:pt>
                <c:pt idx="1">
                  <c:v>5.6316007719225354</c:v>
                </c:pt>
                <c:pt idx="2">
                  <c:v>2.8171017239899641</c:v>
                </c:pt>
                <c:pt idx="3">
                  <c:v>2.3005968935249541</c:v>
                </c:pt>
                <c:pt idx="4">
                  <c:v>1.8553850044214215</c:v>
                </c:pt>
                <c:pt idx="5">
                  <c:v>1.1689927538137255</c:v>
                </c:pt>
                <c:pt idx="6">
                  <c:v>0.75588725423870073</c:v>
                </c:pt>
                <c:pt idx="7">
                  <c:v>2.984725389686858</c:v>
                </c:pt>
                <c:pt idx="8">
                  <c:v>4.0554730015063427</c:v>
                </c:pt>
                <c:pt idx="9">
                  <c:v>5.3787049620347034</c:v>
                </c:pt>
                <c:pt idx="10">
                  <c:v>6.7612872312669197</c:v>
                </c:pt>
                <c:pt idx="11">
                  <c:v>6.5079168105148995</c:v>
                </c:pt>
                <c:pt idx="12">
                  <c:v>6.4948236162251476</c:v>
                </c:pt>
                <c:pt idx="13">
                  <c:v>9.6447017370044961</c:v>
                </c:pt>
                <c:pt idx="14">
                  <c:v>10.949459142608347</c:v>
                </c:pt>
                <c:pt idx="15">
                  <c:v>12.219345775033759</c:v>
                </c:pt>
                <c:pt idx="16">
                  <c:v>12.178128568151038</c:v>
                </c:pt>
                <c:pt idx="17">
                  <c:v>13.205414767016848</c:v>
                </c:pt>
                <c:pt idx="18">
                  <c:v>14.311910862841046</c:v>
                </c:pt>
                <c:pt idx="19">
                  <c:v>12.886810650787226</c:v>
                </c:pt>
                <c:pt idx="20">
                  <c:v>11.301940986805221</c:v>
                </c:pt>
                <c:pt idx="21">
                  <c:v>9.5749773026210931</c:v>
                </c:pt>
                <c:pt idx="22">
                  <c:v>7.9011438078423737</c:v>
                </c:pt>
                <c:pt idx="23">
                  <c:v>7.2661263059568597</c:v>
                </c:pt>
                <c:pt idx="24">
                  <c:v>6.4008369977723021</c:v>
                </c:pt>
                <c:pt idx="25">
                  <c:v>5.9870576422858903</c:v>
                </c:pt>
                <c:pt idx="26">
                  <c:v>5.5853688540813806</c:v>
                </c:pt>
                <c:pt idx="27">
                  <c:v>4.3993677507823747</c:v>
                </c:pt>
                <c:pt idx="28">
                  <c:v>6.8297174967142098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65A-4FE3-86E7-2B452F641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693503"/>
        <c:axId val="813691007"/>
      </c:lineChart>
      <c:catAx>
        <c:axId val="8136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3691007"/>
        <c:crosses val="autoZero"/>
        <c:auto val="1"/>
        <c:lblAlgn val="ctr"/>
        <c:lblOffset val="100"/>
        <c:noMultiLvlLbl val="0"/>
      </c:catAx>
      <c:valAx>
        <c:axId val="813691007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3693503"/>
        <c:crosses val="autoZero"/>
        <c:crossBetween val="between"/>
        <c:majorUnit val="4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23927753361745"/>
          <c:y val="1.6403792052040157E-2"/>
          <c:w val="0.80029445773043428"/>
          <c:h val="0.78977690140063661"/>
        </c:manualLayout>
      </c:layout>
      <c:lineChart>
        <c:grouping val="standard"/>
        <c:varyColors val="0"/>
        <c:ser>
          <c:idx val="3"/>
          <c:order val="0"/>
          <c:tx>
            <c:strRef>
              <c:f>'cbu-nok'!$K$2</c:f>
              <c:strCache>
                <c:ptCount val="1"/>
                <c:pt idx="0">
                  <c:v>CPI Inflation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'cbu-nok'!$A$3:$A$31</c:f>
              <c:strCache>
                <c:ptCount val="25"/>
                <c:pt idx="2">
                  <c:v>2023</c:v>
                </c:pt>
                <c:pt idx="11">
                  <c:v> </c:v>
                </c:pt>
                <c:pt idx="1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'cbu-nok'!$K$3:$K$31</c:f>
              <c:numCache>
                <c:formatCode>0.0</c:formatCode>
                <c:ptCount val="29"/>
                <c:pt idx="0">
                  <c:v>8.3700000000000045</c:v>
                </c:pt>
                <c:pt idx="1">
                  <c:v>8.4500000000000028</c:v>
                </c:pt>
                <c:pt idx="2">
                  <c:v>8.4399999999999977</c:v>
                </c:pt>
                <c:pt idx="3">
                  <c:v>8.5799999999999983</c:v>
                </c:pt>
                <c:pt idx="4">
                  <c:v>8.6299999999999955</c:v>
                </c:pt>
                <c:pt idx="5">
                  <c:v>7.980000000000004</c:v>
                </c:pt>
                <c:pt idx="6">
                  <c:v>8.2000000000000028</c:v>
                </c:pt>
                <c:pt idx="7">
                  <c:v>8.5</c:v>
                </c:pt>
                <c:pt idx="8">
                  <c:v>8.230000000000004</c:v>
                </c:pt>
                <c:pt idx="9">
                  <c:v>7.4599999999999937</c:v>
                </c:pt>
                <c:pt idx="10">
                  <c:v>8.25</c:v>
                </c:pt>
                <c:pt idx="11">
                  <c:v>8.7000000000000028</c:v>
                </c:pt>
                <c:pt idx="12">
                  <c:v>8.9200000000000017</c:v>
                </c:pt>
                <c:pt idx="13">
                  <c:v>9.0799999999999983</c:v>
                </c:pt>
                <c:pt idx="14">
                  <c:v>9.4599999999999937</c:v>
                </c:pt>
                <c:pt idx="15">
                  <c:v>10.829999999999998</c:v>
                </c:pt>
                <c:pt idx="16">
                  <c:v>27.025093007062566</c:v>
                </c:pt>
                <c:pt idx="17">
                  <c:v>27.900000000000006</c:v>
                </c:pt>
                <c:pt idx="18">
                  <c:v>27.950000000000003</c:v>
                </c:pt>
                <c:pt idx="19">
                  <c:v>27.61</c:v>
                </c:pt>
                <c:pt idx="20">
                  <c:v>28.710000000000008</c:v>
                </c:pt>
                <c:pt idx="21">
                  <c:v>28.72999999999999</c:v>
                </c:pt>
                <c:pt idx="22">
                  <c:v>27.75</c:v>
                </c:pt>
                <c:pt idx="23">
                  <c:v>26.72</c:v>
                </c:pt>
                <c:pt idx="24">
                  <c:v>26.959999999999994</c:v>
                </c:pt>
                <c:pt idx="25">
                  <c:v>27.14</c:v>
                </c:pt>
                <c:pt idx="26">
                  <c:v>27.090000000000003</c:v>
                </c:pt>
                <c:pt idx="27">
                  <c:v>26.12</c:v>
                </c:pt>
                <c:pt idx="28">
                  <c:v>15.94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34D-46CF-9FFF-20EC6FFC354A}"/>
            </c:ext>
          </c:extLst>
        </c:ser>
        <c:ser>
          <c:idx val="0"/>
          <c:order val="1"/>
          <c:tx>
            <c:strRef>
              <c:f>'cbu-nok'!$F$2</c:f>
              <c:strCache>
                <c:ptCount val="1"/>
                <c:pt idx="0">
                  <c:v>Online Price Inflation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'cbu-nok'!$A$3:$A$31</c:f>
              <c:strCache>
                <c:ptCount val="25"/>
                <c:pt idx="2">
                  <c:v>2023</c:v>
                </c:pt>
                <c:pt idx="11">
                  <c:v> </c:v>
                </c:pt>
                <c:pt idx="13">
                  <c:v>2024</c:v>
                </c:pt>
                <c:pt idx="24">
                  <c:v>2025</c:v>
                </c:pt>
              </c:strCache>
            </c:strRef>
          </c:cat>
          <c:val>
            <c:numRef>
              <c:f>'cbu-nok'!$F$3:$F$31</c:f>
              <c:numCache>
                <c:formatCode>0.0</c:formatCode>
                <c:ptCount val="29"/>
                <c:pt idx="0">
                  <c:v>8.6939840682961744</c:v>
                </c:pt>
                <c:pt idx="1">
                  <c:v>7.8156665538414956</c:v>
                </c:pt>
                <c:pt idx="2">
                  <c:v>9.0946611641432753</c:v>
                </c:pt>
                <c:pt idx="3">
                  <c:v>8.9111456754199025</c:v>
                </c:pt>
                <c:pt idx="4">
                  <c:v>8.5423917489694077</c:v>
                </c:pt>
                <c:pt idx="5">
                  <c:v>6.7936749380371566</c:v>
                </c:pt>
                <c:pt idx="6">
                  <c:v>6.4992536099422296</c:v>
                </c:pt>
                <c:pt idx="7">
                  <c:v>6.6806556675969091</c:v>
                </c:pt>
                <c:pt idx="8">
                  <c:v>7.6089792907027629</c:v>
                </c:pt>
                <c:pt idx="9">
                  <c:v>8.1826559872239386</c:v>
                </c:pt>
                <c:pt idx="10">
                  <c:v>12.105988388583214</c:v>
                </c:pt>
                <c:pt idx="11">
                  <c:v>11.574287374505388</c:v>
                </c:pt>
                <c:pt idx="12">
                  <c:v>10.357317900490884</c:v>
                </c:pt>
                <c:pt idx="13">
                  <c:v>12.079792378038007</c:v>
                </c:pt>
                <c:pt idx="14">
                  <c:v>11.220343446921532</c:v>
                </c:pt>
                <c:pt idx="15">
                  <c:v>12.354231833722707</c:v>
                </c:pt>
                <c:pt idx="16">
                  <c:v>27.017367315831592</c:v>
                </c:pt>
                <c:pt idx="17">
                  <c:v>27.467829982142405</c:v>
                </c:pt>
                <c:pt idx="18">
                  <c:v>27.482898361157027</c:v>
                </c:pt>
                <c:pt idx="19">
                  <c:v>28.155178570824575</c:v>
                </c:pt>
                <c:pt idx="20">
                  <c:v>27.304413643100702</c:v>
                </c:pt>
                <c:pt idx="21">
                  <c:v>27.193131059615567</c:v>
                </c:pt>
                <c:pt idx="22">
                  <c:v>21.933163975345622</c:v>
                </c:pt>
                <c:pt idx="23">
                  <c:v>21.71092283479534</c:v>
                </c:pt>
                <c:pt idx="24">
                  <c:v>22.292269585466371</c:v>
                </c:pt>
                <c:pt idx="25">
                  <c:v>21.045332021611742</c:v>
                </c:pt>
                <c:pt idx="26">
                  <c:v>20.945248886866153</c:v>
                </c:pt>
                <c:pt idx="27">
                  <c:v>20.704875431280541</c:v>
                </c:pt>
                <c:pt idx="28">
                  <c:v>15.556601474446481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34D-46CF-9FFF-20EC6F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693503"/>
        <c:axId val="813691007"/>
      </c:lineChart>
      <c:catAx>
        <c:axId val="8136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3691007"/>
        <c:crosses val="autoZero"/>
        <c:auto val="1"/>
        <c:lblAlgn val="ctr"/>
        <c:lblOffset val="100"/>
        <c:noMultiLvlLbl val="0"/>
      </c:catAx>
      <c:valAx>
        <c:axId val="813691007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3693503"/>
        <c:crosses val="autoZero"/>
        <c:crossBetween val="between"/>
        <c:majorUnit val="8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head!$H$1</c:f>
              <c:strCache>
                <c:ptCount val="1"/>
                <c:pt idx="0">
                  <c:v>Умумий инфляция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4612519664943645E-2"/>
                  <c:y val="-2.3197407541812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81-4491-B1BC-B76D6D83B934}"/>
                </c:ext>
              </c:extLst>
            </c:dLbl>
            <c:dLbl>
              <c:idx val="21"/>
              <c:layout>
                <c:manualLayout>
                  <c:x val="-4.3744797853853754E-2"/>
                  <c:y val="-4.9633599243012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81-4491-B1BC-B76D6D83B934}"/>
                </c:ext>
              </c:extLst>
            </c:dLbl>
            <c:dLbl>
              <c:idx val="22"/>
              <c:layout>
                <c:manualLayout>
                  <c:x val="-4.5353550764496917E-2"/>
                  <c:y val="-3.61100498234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81-4491-B1BC-B76D6D83B934}"/>
                </c:ext>
              </c:extLst>
            </c:dLbl>
            <c:dLbl>
              <c:idx val="23"/>
              <c:layout>
                <c:manualLayout>
                  <c:x val="-1.481985371035472E-2"/>
                  <c:y val="-2.6848177463734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81-4491-B1BC-B76D6D83B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BE345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head!$A$14:$B$37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head!$H$14:$H$37</c:f>
              <c:numCache>
                <c:formatCode>0.0</c:formatCode>
                <c:ptCount val="24"/>
                <c:pt idx="0">
                  <c:v>8.5799999999999983</c:v>
                </c:pt>
                <c:pt idx="1">
                  <c:v>8.3499999999999943</c:v>
                </c:pt>
                <c:pt idx="2">
                  <c:v>7.980000000000004</c:v>
                </c:pt>
                <c:pt idx="3">
                  <c:v>8.0799999999999983</c:v>
                </c:pt>
                <c:pt idx="4">
                  <c:v>7.0449999999999999</c:v>
                </c:pt>
                <c:pt idx="5">
                  <c:v>7.0449999999999946</c:v>
                </c:pt>
                <c:pt idx="6">
                  <c:v>6.9149999999999991</c:v>
                </c:pt>
                <c:pt idx="7">
                  <c:v>6.9149999999999991</c:v>
                </c:pt>
                <c:pt idx="8">
                  <c:v>6.904999999999994</c:v>
                </c:pt>
                <c:pt idx="9">
                  <c:v>6.6849999999999952</c:v>
                </c:pt>
                <c:pt idx="10">
                  <c:v>6.4649999999999963</c:v>
                </c:pt>
                <c:pt idx="11">
                  <c:v>6.245000000000001</c:v>
                </c:pt>
                <c:pt idx="12">
                  <c:v>6.3350000000000009</c:v>
                </c:pt>
                <c:pt idx="13">
                  <c:v>6.5749999999999957</c:v>
                </c:pt>
                <c:pt idx="14">
                  <c:v>6.7850000000000037</c:v>
                </c:pt>
                <c:pt idx="15">
                  <c:v>6.5350000000000037</c:v>
                </c:pt>
                <c:pt idx="16">
                  <c:v>7.5199999999999987</c:v>
                </c:pt>
                <c:pt idx="17">
                  <c:v>7.5399999999999947</c:v>
                </c:pt>
                <c:pt idx="18">
                  <c:v>7.6599999999999993</c:v>
                </c:pt>
                <c:pt idx="19">
                  <c:v>7.5600000000000049</c:v>
                </c:pt>
                <c:pt idx="20">
                  <c:v>6.8400000000000061</c:v>
                </c:pt>
                <c:pt idx="21">
                  <c:v>6.55</c:v>
                </c:pt>
                <c:pt idx="22">
                  <c:v>6.2599999999999936</c:v>
                </c:pt>
                <c:pt idx="23">
                  <c:v>6.099999999999997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381-4491-B1BC-B76D6D83B934}"/>
            </c:ext>
          </c:extLst>
        </c:ser>
        <c:ser>
          <c:idx val="2"/>
          <c:order val="1"/>
          <c:tx>
            <c:strRef>
              <c:f>head!$D$1</c:f>
              <c:strCache>
                <c:ptCount val="1"/>
                <c:pt idx="0">
                  <c:v>Озиқ-овқат товарлари</c:v>
                </c:pt>
              </c:strCache>
            </c:strRef>
          </c:tx>
          <c:spPr>
            <a:ln w="28575" cap="rnd">
              <a:solidFill>
                <a:srgbClr val="5E8464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4612519664943645E-2"/>
                  <c:y val="-2.6431613728823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81-4491-B1BC-B76D6D83B934}"/>
                </c:ext>
              </c:extLst>
            </c:dLbl>
            <c:dLbl>
              <c:idx val="22"/>
              <c:layout>
                <c:manualLayout>
                  <c:x val="-8.7788758300339692E-2"/>
                  <c:y val="-1.641360893041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81-4491-B1BC-B76D6D83B934}"/>
                </c:ext>
              </c:extLst>
            </c:dLbl>
            <c:dLbl>
              <c:idx val="23"/>
              <c:layout>
                <c:manualLayout>
                  <c:x val="-2.731737824561938E-3"/>
                  <c:y val="-1.0379845514428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81-4491-B1BC-B76D6D83B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5E84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head!$A$14:$B$37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head!$D$14:$D$37</c:f>
              <c:numCache>
                <c:formatCode>0.0</c:formatCode>
                <c:ptCount val="24"/>
                <c:pt idx="0">
                  <c:v>9.2800000000000011</c:v>
                </c:pt>
                <c:pt idx="1">
                  <c:v>8.7199999999999989</c:v>
                </c:pt>
                <c:pt idx="2">
                  <c:v>7.8100000000000023</c:v>
                </c:pt>
                <c:pt idx="3">
                  <c:v>6.9500000000000028</c:v>
                </c:pt>
                <c:pt idx="4">
                  <c:v>4.2259725400457739</c:v>
                </c:pt>
                <c:pt idx="5">
                  <c:v>3.5300000000000011</c:v>
                </c:pt>
                <c:pt idx="6">
                  <c:v>2.8700000000000045</c:v>
                </c:pt>
                <c:pt idx="7">
                  <c:v>2.7800000000000011</c:v>
                </c:pt>
                <c:pt idx="8">
                  <c:v>2.3900000000000006</c:v>
                </c:pt>
                <c:pt idx="9">
                  <c:v>2.1899999999999977</c:v>
                </c:pt>
                <c:pt idx="10">
                  <c:v>1.9599999999999937</c:v>
                </c:pt>
                <c:pt idx="11">
                  <c:v>2.42</c:v>
                </c:pt>
                <c:pt idx="12">
                  <c:v>2.5499999999999972</c:v>
                </c:pt>
                <c:pt idx="13">
                  <c:v>2.9300000000000068</c:v>
                </c:pt>
                <c:pt idx="14">
                  <c:v>3.6099999999999994</c:v>
                </c:pt>
                <c:pt idx="15">
                  <c:v>3.9500000000000028</c:v>
                </c:pt>
                <c:pt idx="16">
                  <c:v>5.269999999999996</c:v>
                </c:pt>
                <c:pt idx="17">
                  <c:v>6.0100000000000051</c:v>
                </c:pt>
                <c:pt idx="18">
                  <c:v>6.54</c:v>
                </c:pt>
                <c:pt idx="19">
                  <c:v>6.6800000000000068</c:v>
                </c:pt>
                <c:pt idx="20">
                  <c:v>6.0799999999999983</c:v>
                </c:pt>
                <c:pt idx="21">
                  <c:v>5.9000000000000057</c:v>
                </c:pt>
                <c:pt idx="22">
                  <c:v>5.8499999999999943</c:v>
                </c:pt>
                <c:pt idx="23">
                  <c:v>5.5300000000000011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3381-4491-B1BC-B76D6D83B934}"/>
            </c:ext>
          </c:extLst>
        </c:ser>
        <c:ser>
          <c:idx val="3"/>
          <c:order val="2"/>
          <c:tx>
            <c:strRef>
              <c:f>head!$E$1</c:f>
              <c:strCache>
                <c:ptCount val="1"/>
                <c:pt idx="0">
                  <c:v>Ноозиқ-овқат товарлари</c:v>
                </c:pt>
              </c:strCache>
            </c:strRef>
          </c:tx>
          <c:spPr>
            <a:ln w="28575" cap="rnd">
              <a:solidFill>
                <a:srgbClr val="B48C5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4612519664943645E-2"/>
                  <c:y val="-3.290002610284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81-4491-B1BC-B76D6D83B934}"/>
                </c:ext>
              </c:extLst>
            </c:dLbl>
            <c:dLbl>
              <c:idx val="21"/>
              <c:layout>
                <c:manualLayout>
                  <c:x val="-5.5816451224867773E-2"/>
                  <c:y val="3.5287336215528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81-4491-B1BC-B76D6D83B934}"/>
                </c:ext>
              </c:extLst>
            </c:dLbl>
            <c:dLbl>
              <c:idx val="22"/>
              <c:layout>
                <c:manualLayout>
                  <c:x val="-5.1472371260000385E-2"/>
                  <c:y val="3.2829563450764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81-4491-B1BC-B76D6D83B934}"/>
                </c:ext>
              </c:extLst>
            </c:dLbl>
            <c:dLbl>
              <c:idx val="23"/>
              <c:layout>
                <c:manualLayout>
                  <c:x val="-2.3896855249842475E-2"/>
                  <c:y val="3.2391991657587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81-4491-B1BC-B76D6D83B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B48C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head!$A$14:$B$37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head!$E$14:$E$37</c:f>
              <c:numCache>
                <c:formatCode>0.0</c:formatCode>
                <c:ptCount val="24"/>
                <c:pt idx="0">
                  <c:v>7.480000000000004</c:v>
                </c:pt>
                <c:pt idx="1">
                  <c:v>7.3700000000000045</c:v>
                </c:pt>
                <c:pt idx="2">
                  <c:v>7.1700000000000017</c:v>
                </c:pt>
                <c:pt idx="3">
                  <c:v>7.6599999999999966</c:v>
                </c:pt>
                <c:pt idx="4">
                  <c:v>7.5206689895470191</c:v>
                </c:pt>
                <c:pt idx="5">
                  <c:v>7.9399999999999977</c:v>
                </c:pt>
                <c:pt idx="6">
                  <c:v>8.2900000000000063</c:v>
                </c:pt>
                <c:pt idx="7">
                  <c:v>8.6200000000000045</c:v>
                </c:pt>
                <c:pt idx="8">
                  <c:v>8.4300000000000068</c:v>
                </c:pt>
                <c:pt idx="9">
                  <c:v>8.0600000000000023</c:v>
                </c:pt>
                <c:pt idx="10">
                  <c:v>8.3199999999999932</c:v>
                </c:pt>
                <c:pt idx="11">
                  <c:v>7.72</c:v>
                </c:pt>
                <c:pt idx="12">
                  <c:v>7.6500000000000057</c:v>
                </c:pt>
                <c:pt idx="13">
                  <c:v>7.7199999999999989</c:v>
                </c:pt>
                <c:pt idx="14">
                  <c:v>7.3599999999999994</c:v>
                </c:pt>
                <c:pt idx="15">
                  <c:v>6.7199999999999989</c:v>
                </c:pt>
                <c:pt idx="16">
                  <c:v>8.1700000000000017</c:v>
                </c:pt>
                <c:pt idx="17">
                  <c:v>7.5300000000000011</c:v>
                </c:pt>
                <c:pt idx="18">
                  <c:v>7.06</c:v>
                </c:pt>
                <c:pt idx="19">
                  <c:v>6.6200000000000054</c:v>
                </c:pt>
                <c:pt idx="20">
                  <c:v>6.1099999999999994</c:v>
                </c:pt>
                <c:pt idx="21">
                  <c:v>5.8199999999999932</c:v>
                </c:pt>
                <c:pt idx="22">
                  <c:v>5.3199999999999932</c:v>
                </c:pt>
                <c:pt idx="23">
                  <c:v>5.1299999999999946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3381-4491-B1BC-B76D6D83B934}"/>
            </c:ext>
          </c:extLst>
        </c:ser>
        <c:ser>
          <c:idx val="4"/>
          <c:order val="3"/>
          <c:tx>
            <c:strRef>
              <c:f>head!$I$1</c:f>
              <c:strCache>
                <c:ptCount val="1"/>
                <c:pt idx="0">
                  <c:v>Хизматлар</c:v>
                </c:pt>
              </c:strCache>
            </c:strRef>
          </c:tx>
          <c:spPr>
            <a:ln w="28575" cap="rnd">
              <a:solidFill>
                <a:srgbClr val="2F496F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81-4491-B1BC-B76D6D83B934}"/>
                </c:ext>
              </c:extLst>
            </c:dLbl>
            <c:dLbl>
              <c:idx val="21"/>
              <c:layout>
                <c:manualLayout>
                  <c:x val="-3.7709077196265255E-2"/>
                  <c:y val="-3.6480666645558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81-4491-B1BC-B76D6D83B934}"/>
                </c:ext>
              </c:extLst>
            </c:dLbl>
            <c:dLbl>
              <c:idx val="22"/>
              <c:layout>
                <c:manualLayout>
                  <c:x val="-4.2364863574742825E-2"/>
                  <c:y val="-3.617805175181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381-4491-B1BC-B76D6D83B934}"/>
                </c:ext>
              </c:extLst>
            </c:dLbl>
            <c:dLbl>
              <c:idx val="23"/>
              <c:layout>
                <c:manualLayout>
                  <c:x val="-2.3896855249842475E-2"/>
                  <c:y val="-2.0345012122763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381-4491-B1BC-B76D6D83B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2F496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head!$A$14:$B$37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head!$I$14:$I$37</c:f>
              <c:numCache>
                <c:formatCode>0.0</c:formatCode>
                <c:ptCount val="24"/>
                <c:pt idx="0">
                  <c:v>8.9200000000000017</c:v>
                </c:pt>
                <c:pt idx="1">
                  <c:v>9.0799999999999983</c:v>
                </c:pt>
                <c:pt idx="2">
                  <c:v>9.4599999999999937</c:v>
                </c:pt>
                <c:pt idx="3">
                  <c:v>10.829999999999998</c:v>
                </c:pt>
                <c:pt idx="4">
                  <c:v>11.730093007062569</c:v>
                </c:pt>
                <c:pt idx="5">
                  <c:v>12.605000000000009</c:v>
                </c:pt>
                <c:pt idx="6">
                  <c:v>12.654999999999999</c:v>
                </c:pt>
                <c:pt idx="7">
                  <c:v>12.315</c:v>
                </c:pt>
                <c:pt idx="8">
                  <c:v>13.41500000000001</c:v>
                </c:pt>
                <c:pt idx="9">
                  <c:v>13.43499999999999</c:v>
                </c:pt>
                <c:pt idx="10">
                  <c:v>12.455</c:v>
                </c:pt>
                <c:pt idx="11">
                  <c:v>11.425000000000001</c:v>
                </c:pt>
                <c:pt idx="12">
                  <c:v>11.66499999999999</c:v>
                </c:pt>
                <c:pt idx="13">
                  <c:v>11.845000000000001</c:v>
                </c:pt>
                <c:pt idx="14">
                  <c:v>11.795</c:v>
                </c:pt>
                <c:pt idx="15">
                  <c:v>10.824999999999999</c:v>
                </c:pt>
                <c:pt idx="16">
                  <c:v>10.84</c:v>
                </c:pt>
                <c:pt idx="17">
                  <c:v>10.71</c:v>
                </c:pt>
                <c:pt idx="18">
                  <c:v>11.160000000000002</c:v>
                </c:pt>
                <c:pt idx="19">
                  <c:v>11.080000000000011</c:v>
                </c:pt>
                <c:pt idx="20">
                  <c:v>9.7900000000000009</c:v>
                </c:pt>
                <c:pt idx="21">
                  <c:v>9.26</c:v>
                </c:pt>
                <c:pt idx="22">
                  <c:v>8.76</c:v>
                </c:pt>
                <c:pt idx="23">
                  <c:v>8.7499999999999947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3381-4491-B1BC-B76D6D83B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1922760"/>
        <c:axId val="1031923936"/>
      </c:lineChart>
      <c:catAx>
        <c:axId val="103192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BFBFB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23936"/>
        <c:crosses val="autoZero"/>
        <c:auto val="1"/>
        <c:lblAlgn val="ctr"/>
        <c:lblOffset val="100"/>
        <c:noMultiLvlLbl val="0"/>
      </c:catAx>
      <c:valAx>
        <c:axId val="1031923936"/>
        <c:scaling>
          <c:orientation val="minMax"/>
          <c:max val="2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22760"/>
        <c:crosses val="autoZero"/>
        <c:crossBetween val="between"/>
        <c:majorUnit val="4"/>
      </c:valAx>
      <c:spPr>
        <a:noFill/>
        <a:ln w="6350">
          <a:solidFill>
            <a:srgbClr val="BFBFBF"/>
          </a:solidFill>
        </a:ln>
        <a:effectLst/>
      </c:spPr>
    </c:plotArea>
    <c:legend>
      <c:legendPos val="b"/>
      <c:layout>
        <c:manualLayout>
          <c:xMode val="edge"/>
          <c:yMode val="edge"/>
          <c:x val="4.5498044908120809E-2"/>
          <c:y val="0.88666020114942523"/>
          <c:w val="0.93019326866811824"/>
          <c:h val="0.11297078544061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03805962665151E-2"/>
          <c:y val="3.2837572181249955E-2"/>
          <c:w val="0.89155540224516816"/>
          <c:h val="0.71534505315960428"/>
        </c:manualLayout>
      </c:layout>
      <c:lineChart>
        <c:grouping val="standard"/>
        <c:varyColors val="0"/>
        <c:ser>
          <c:idx val="1"/>
          <c:order val="0"/>
          <c:tx>
            <c:strRef>
              <c:f>head!$C$1</c:f>
              <c:strCache>
                <c:ptCount val="1"/>
                <c:pt idx="0">
                  <c:v>Умумий инфляция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C-4032-99B6-5F84130A7411}"/>
                </c:ext>
              </c:extLst>
            </c:dLbl>
            <c:dLbl>
              <c:idx val="21"/>
              <c:layout>
                <c:manualLayout>
                  <c:x val="-4.7165901138946427E-2"/>
                  <c:y val="-4.6634104277471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5C-4032-99B6-5F84130A7411}"/>
                </c:ext>
              </c:extLst>
            </c:dLbl>
            <c:dLbl>
              <c:idx val="22"/>
              <c:layout>
                <c:manualLayout>
                  <c:x val="-4.9204645266753243E-2"/>
                  <c:y val="-3.2867726448951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C-4032-99B6-5F84130A7411}"/>
                </c:ext>
              </c:extLst>
            </c:dLbl>
            <c:dLbl>
              <c:idx val="23"/>
              <c:layout>
                <c:manualLayout>
                  <c:x val="-2.3958693460621079E-2"/>
                  <c:y val="-2.6925453608712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5C-4032-99B6-5F84130A7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BE345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head!$A$14:$B$37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head!$C$14:$C$37</c:f>
              <c:numCache>
                <c:formatCode>0.0</c:formatCode>
                <c:ptCount val="24"/>
                <c:pt idx="0">
                  <c:v>8.5799999999999983</c:v>
                </c:pt>
                <c:pt idx="1">
                  <c:v>8.3499999999999943</c:v>
                </c:pt>
                <c:pt idx="2">
                  <c:v>7.980000000000004</c:v>
                </c:pt>
                <c:pt idx="3">
                  <c:v>8.0799999999999983</c:v>
                </c:pt>
                <c:pt idx="4">
                  <c:v>10.6</c:v>
                </c:pt>
                <c:pt idx="5">
                  <c:v>10.599999999999994</c:v>
                </c:pt>
                <c:pt idx="6">
                  <c:v>10.469999999999999</c:v>
                </c:pt>
                <c:pt idx="7">
                  <c:v>10.469999999999999</c:v>
                </c:pt>
                <c:pt idx="8">
                  <c:v>10.459999999999994</c:v>
                </c:pt>
                <c:pt idx="9">
                  <c:v>10.239999999999995</c:v>
                </c:pt>
                <c:pt idx="10">
                  <c:v>10.019999999999996</c:v>
                </c:pt>
                <c:pt idx="11">
                  <c:v>9.8000000000000007</c:v>
                </c:pt>
                <c:pt idx="12">
                  <c:v>9.89</c:v>
                </c:pt>
                <c:pt idx="13">
                  <c:v>10.129999999999995</c:v>
                </c:pt>
                <c:pt idx="14">
                  <c:v>10.340000000000003</c:v>
                </c:pt>
                <c:pt idx="15">
                  <c:v>10.09</c:v>
                </c:pt>
                <c:pt idx="16">
                  <c:v>8.7199999999999989</c:v>
                </c:pt>
                <c:pt idx="17">
                  <c:v>8.7399999999999949</c:v>
                </c:pt>
                <c:pt idx="18">
                  <c:v>8.86</c:v>
                </c:pt>
                <c:pt idx="19">
                  <c:v>8.7600000000000051</c:v>
                </c:pt>
                <c:pt idx="20">
                  <c:v>8.0400000000000063</c:v>
                </c:pt>
                <c:pt idx="21">
                  <c:v>7.75</c:v>
                </c:pt>
                <c:pt idx="22">
                  <c:v>7.4599999999999937</c:v>
                </c:pt>
                <c:pt idx="23">
                  <c:v>7.2999999999999972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F5C-4032-99B6-5F84130A7411}"/>
            </c:ext>
          </c:extLst>
        </c:ser>
        <c:ser>
          <c:idx val="2"/>
          <c:order val="1"/>
          <c:tx>
            <c:strRef>
              <c:f>head!$D$1</c:f>
              <c:strCache>
                <c:ptCount val="1"/>
                <c:pt idx="0">
                  <c:v>Озиқ-овқат товарлари</c:v>
                </c:pt>
              </c:strCache>
            </c:strRef>
          </c:tx>
          <c:spPr>
            <a:ln w="28575" cap="rnd">
              <a:solidFill>
                <a:srgbClr val="5E8464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539762440684679E-2"/>
                  <c:y val="-2.6420364077713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5C-4032-99B6-5F84130A7411}"/>
                </c:ext>
              </c:extLst>
            </c:dLbl>
            <c:dLbl>
              <c:idx val="21"/>
              <c:layout>
                <c:manualLayout>
                  <c:x val="-5.3306101657820355E-2"/>
                  <c:y val="-3.0368474875439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5C-4032-99B6-5F84130A7411}"/>
                </c:ext>
              </c:extLst>
            </c:dLbl>
            <c:dLbl>
              <c:idx val="22"/>
              <c:layout>
                <c:manualLayout>
                  <c:x val="-4.6122197786022286E-2"/>
                  <c:y val="-1.9887390998232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5C-4032-99B6-5F84130A7411}"/>
                </c:ext>
              </c:extLst>
            </c:dLbl>
            <c:dLbl>
              <c:idx val="23"/>
              <c:layout>
                <c:manualLayout>
                  <c:x val="-2.0883993255996262E-2"/>
                  <c:y val="-1.70415544026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5C-4032-99B6-5F84130A7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5E84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head!$A$14:$B$37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head!$D$14:$D$37</c:f>
              <c:numCache>
                <c:formatCode>0.0</c:formatCode>
                <c:ptCount val="24"/>
                <c:pt idx="0">
                  <c:v>9.2800000000000011</c:v>
                </c:pt>
                <c:pt idx="1">
                  <c:v>8.7199999999999989</c:v>
                </c:pt>
                <c:pt idx="2">
                  <c:v>7.8100000000000023</c:v>
                </c:pt>
                <c:pt idx="3">
                  <c:v>6.9500000000000028</c:v>
                </c:pt>
                <c:pt idx="4">
                  <c:v>4.2259725400457739</c:v>
                </c:pt>
                <c:pt idx="5">
                  <c:v>3.5300000000000011</c:v>
                </c:pt>
                <c:pt idx="6">
                  <c:v>2.8700000000000045</c:v>
                </c:pt>
                <c:pt idx="7">
                  <c:v>2.7800000000000011</c:v>
                </c:pt>
                <c:pt idx="8">
                  <c:v>2.3900000000000006</c:v>
                </c:pt>
                <c:pt idx="9">
                  <c:v>2.1899999999999977</c:v>
                </c:pt>
                <c:pt idx="10">
                  <c:v>1.9599999999999937</c:v>
                </c:pt>
                <c:pt idx="11">
                  <c:v>2.42</c:v>
                </c:pt>
                <c:pt idx="12">
                  <c:v>2.5499999999999972</c:v>
                </c:pt>
                <c:pt idx="13">
                  <c:v>2.9300000000000068</c:v>
                </c:pt>
                <c:pt idx="14">
                  <c:v>3.6099999999999994</c:v>
                </c:pt>
                <c:pt idx="15">
                  <c:v>3.9500000000000028</c:v>
                </c:pt>
                <c:pt idx="16">
                  <c:v>5.269999999999996</c:v>
                </c:pt>
                <c:pt idx="17">
                  <c:v>6.0100000000000051</c:v>
                </c:pt>
                <c:pt idx="18">
                  <c:v>6.54</c:v>
                </c:pt>
                <c:pt idx="19">
                  <c:v>6.6800000000000068</c:v>
                </c:pt>
                <c:pt idx="20">
                  <c:v>6.0799999999999983</c:v>
                </c:pt>
                <c:pt idx="21">
                  <c:v>5.9000000000000057</c:v>
                </c:pt>
                <c:pt idx="22">
                  <c:v>5.8499999999999943</c:v>
                </c:pt>
                <c:pt idx="23">
                  <c:v>5.5300000000000011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6F5C-4032-99B6-5F84130A7411}"/>
            </c:ext>
          </c:extLst>
        </c:ser>
        <c:ser>
          <c:idx val="3"/>
          <c:order val="2"/>
          <c:tx>
            <c:strRef>
              <c:f>head!$E$1</c:f>
              <c:strCache>
                <c:ptCount val="1"/>
                <c:pt idx="0">
                  <c:v>Ноозиқ-овқат товарлари</c:v>
                </c:pt>
              </c:strCache>
            </c:strRef>
          </c:tx>
          <c:spPr>
            <a:ln w="28575" cap="rnd">
              <a:solidFill>
                <a:srgbClr val="B48C5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2320870542068421E-2"/>
                  <c:y val="-2.6420364077713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5C-4032-99B6-5F84130A7411}"/>
                </c:ext>
              </c:extLst>
            </c:dLbl>
            <c:dLbl>
              <c:idx val="21"/>
              <c:layout>
                <c:manualLayout>
                  <c:x val="-5.638467550049836E-2"/>
                  <c:y val="2.584912033297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5C-4032-99B6-5F84130A7411}"/>
                </c:ext>
              </c:extLst>
            </c:dLbl>
            <c:dLbl>
              <c:idx val="22"/>
              <c:layout>
                <c:manualLayout>
                  <c:x val="-4.6129218754993477E-2"/>
                  <c:y val="2.313403138047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5C-4032-99B6-5F84130A7411}"/>
                </c:ext>
              </c:extLst>
            </c:dLbl>
            <c:dLbl>
              <c:idx val="23"/>
              <c:layout>
                <c:manualLayout>
                  <c:x val="-1.780929305137122E-2"/>
                  <c:y val="2.9083308558730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5C-4032-99B6-5F84130A7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B48C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head!$A$14:$B$37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head!$E$14:$E$37</c:f>
              <c:numCache>
                <c:formatCode>0.0</c:formatCode>
                <c:ptCount val="24"/>
                <c:pt idx="0">
                  <c:v>7.480000000000004</c:v>
                </c:pt>
                <c:pt idx="1">
                  <c:v>7.3700000000000045</c:v>
                </c:pt>
                <c:pt idx="2">
                  <c:v>7.1700000000000017</c:v>
                </c:pt>
                <c:pt idx="3">
                  <c:v>7.6599999999999966</c:v>
                </c:pt>
                <c:pt idx="4">
                  <c:v>7.5206689895470191</c:v>
                </c:pt>
                <c:pt idx="5">
                  <c:v>7.9399999999999977</c:v>
                </c:pt>
                <c:pt idx="6">
                  <c:v>8.2900000000000063</c:v>
                </c:pt>
                <c:pt idx="7">
                  <c:v>8.6200000000000045</c:v>
                </c:pt>
                <c:pt idx="8">
                  <c:v>8.4300000000000068</c:v>
                </c:pt>
                <c:pt idx="9">
                  <c:v>8.0600000000000023</c:v>
                </c:pt>
                <c:pt idx="10">
                  <c:v>8.3199999999999932</c:v>
                </c:pt>
                <c:pt idx="11">
                  <c:v>7.72</c:v>
                </c:pt>
                <c:pt idx="12">
                  <c:v>7.6500000000000057</c:v>
                </c:pt>
                <c:pt idx="13">
                  <c:v>7.7199999999999989</c:v>
                </c:pt>
                <c:pt idx="14">
                  <c:v>7.3599999999999994</c:v>
                </c:pt>
                <c:pt idx="15">
                  <c:v>6.7199999999999989</c:v>
                </c:pt>
                <c:pt idx="16">
                  <c:v>8.1700000000000017</c:v>
                </c:pt>
                <c:pt idx="17">
                  <c:v>7.5300000000000011</c:v>
                </c:pt>
                <c:pt idx="18">
                  <c:v>7.06</c:v>
                </c:pt>
                <c:pt idx="19">
                  <c:v>6.6200000000000054</c:v>
                </c:pt>
                <c:pt idx="20">
                  <c:v>6.1099999999999994</c:v>
                </c:pt>
                <c:pt idx="21">
                  <c:v>5.8199999999999932</c:v>
                </c:pt>
                <c:pt idx="22">
                  <c:v>5.3199999999999932</c:v>
                </c:pt>
                <c:pt idx="23">
                  <c:v>5.1299999999999946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6F5C-4032-99B6-5F84130A7411}"/>
            </c:ext>
          </c:extLst>
        </c:ser>
        <c:ser>
          <c:idx val="4"/>
          <c:order val="3"/>
          <c:tx>
            <c:strRef>
              <c:f>head!$F$1</c:f>
              <c:strCache>
                <c:ptCount val="1"/>
                <c:pt idx="0">
                  <c:v>Хизматлар</c:v>
                </c:pt>
              </c:strCache>
            </c:strRef>
          </c:tx>
          <c:spPr>
            <a:ln w="28575" cap="rnd">
              <a:solidFill>
                <a:srgbClr val="2F496F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5C-4032-99B6-5F84130A7411}"/>
                </c:ext>
              </c:extLst>
            </c:dLbl>
            <c:dLbl>
              <c:idx val="21"/>
              <c:layout>
                <c:manualLayout>
                  <c:x val="-5.477687360609567E-2"/>
                  <c:y val="-4.0004109211638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F5C-4032-99B6-5F84130A7411}"/>
                </c:ext>
              </c:extLst>
            </c:dLbl>
            <c:dLbl>
              <c:idx val="22"/>
              <c:layout>
                <c:manualLayout>
                  <c:x val="-2.4609948858293491E-2"/>
                  <c:y val="2.9520690555091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F5C-4032-99B6-5F84130A7411}"/>
                </c:ext>
              </c:extLst>
            </c:dLbl>
            <c:dLbl>
              <c:idx val="23"/>
              <c:layout>
                <c:manualLayout>
                  <c:x val="-4.3936497514576983E-2"/>
                  <c:y val="-3.0220086677385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F5C-4032-99B6-5F84130A7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2F496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head!$A$14:$B$37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head!$F$14:$F$37</c:f>
              <c:numCache>
                <c:formatCode>0.0</c:formatCode>
                <c:ptCount val="24"/>
                <c:pt idx="0">
                  <c:v>8.9200000000000017</c:v>
                </c:pt>
                <c:pt idx="1">
                  <c:v>9.0799999999999983</c:v>
                </c:pt>
                <c:pt idx="2">
                  <c:v>9.4599999999999937</c:v>
                </c:pt>
                <c:pt idx="3">
                  <c:v>10.829999999999998</c:v>
                </c:pt>
                <c:pt idx="4">
                  <c:v>27.025093007062566</c:v>
                </c:pt>
                <c:pt idx="5">
                  <c:v>27.900000000000006</c:v>
                </c:pt>
                <c:pt idx="6">
                  <c:v>27.950000000000003</c:v>
                </c:pt>
                <c:pt idx="7">
                  <c:v>27.61</c:v>
                </c:pt>
                <c:pt idx="8">
                  <c:v>28.710000000000008</c:v>
                </c:pt>
                <c:pt idx="9">
                  <c:v>28.72999999999999</c:v>
                </c:pt>
                <c:pt idx="10">
                  <c:v>27.75</c:v>
                </c:pt>
                <c:pt idx="11">
                  <c:v>26.72</c:v>
                </c:pt>
                <c:pt idx="12">
                  <c:v>26.959999999999994</c:v>
                </c:pt>
                <c:pt idx="13">
                  <c:v>27.14</c:v>
                </c:pt>
                <c:pt idx="14">
                  <c:v>27.090000000000003</c:v>
                </c:pt>
                <c:pt idx="15">
                  <c:v>26.12</c:v>
                </c:pt>
                <c:pt idx="16">
                  <c:v>15.94</c:v>
                </c:pt>
                <c:pt idx="17">
                  <c:v>15.81</c:v>
                </c:pt>
                <c:pt idx="18">
                  <c:v>16.260000000000002</c:v>
                </c:pt>
                <c:pt idx="19">
                  <c:v>16.18000000000001</c:v>
                </c:pt>
                <c:pt idx="20">
                  <c:v>14.89</c:v>
                </c:pt>
                <c:pt idx="21">
                  <c:v>14.36</c:v>
                </c:pt>
                <c:pt idx="22">
                  <c:v>13.86</c:v>
                </c:pt>
                <c:pt idx="23">
                  <c:v>13.849999999999991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6F5C-4032-99B6-5F84130A7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1927464"/>
        <c:axId val="1031918056"/>
      </c:lineChart>
      <c:catAx>
        <c:axId val="103192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BFBFB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18056"/>
        <c:crosses val="autoZero"/>
        <c:auto val="1"/>
        <c:lblAlgn val="ctr"/>
        <c:lblOffset val="100"/>
        <c:noMultiLvlLbl val="0"/>
      </c:catAx>
      <c:valAx>
        <c:axId val="1031918056"/>
        <c:scaling>
          <c:orientation val="minMax"/>
          <c:max val="3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27464"/>
        <c:crosses val="autoZero"/>
        <c:crossBetween val="between"/>
        <c:majorUnit val="4"/>
      </c:valAx>
      <c:spPr>
        <a:noFill/>
        <a:ln w="6350">
          <a:solidFill>
            <a:srgbClr val="BFBFBF"/>
          </a:solidFill>
        </a:ln>
        <a:effectLst/>
      </c:spPr>
    </c:plotArea>
    <c:legend>
      <c:legendPos val="b"/>
      <c:layout>
        <c:manualLayout>
          <c:xMode val="edge"/>
          <c:yMode val="edge"/>
          <c:x val="3.9404823133847147E-2"/>
          <c:y val="0.87753663793103454"/>
          <c:w val="0.93019326866811824"/>
          <c:h val="0.11297078544061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916284092982456E-2"/>
          <c:y val="2.6209977389367534E-2"/>
          <c:w val="0.89261076236438186"/>
          <c:h val="0.74342939766692528"/>
        </c:manualLayout>
      </c:layout>
      <c:lineChart>
        <c:grouping val="standard"/>
        <c:varyColors val="0"/>
        <c:ser>
          <c:idx val="0"/>
          <c:order val="0"/>
          <c:tx>
            <c:strRef>
              <c:f>core!$E$2</c:f>
              <c:strCache>
                <c:ptCount val="1"/>
                <c:pt idx="0">
                  <c:v>Тартибга солинадиган нархлар инфляцияси</c:v>
                </c:pt>
              </c:strCache>
            </c:strRef>
          </c:tx>
          <c:spPr>
            <a:ln w="28575" cap="rnd">
              <a:solidFill>
                <a:srgbClr val="B48C5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6.4366371358485205E-2"/>
                  <c:y val="-1.992517860098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3E-4608-8E04-EF109E9F740E}"/>
                </c:ext>
              </c:extLst>
            </c:dLbl>
            <c:dLbl>
              <c:idx val="11"/>
              <c:layout>
                <c:manualLayout>
                  <c:x val="-4.3886162289876282E-2"/>
                  <c:y val="-3.0049151262642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7C-4043-AB32-F2D083C5F687}"/>
                </c:ext>
              </c:extLst>
            </c:dLbl>
            <c:dLbl>
              <c:idx val="21"/>
              <c:layout>
                <c:manualLayout>
                  <c:x val="-5.1098006439401621E-2"/>
                  <c:y val="-4.7487608844289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7C-4043-AB32-F2D083C5F687}"/>
                </c:ext>
              </c:extLst>
            </c:dLbl>
            <c:dLbl>
              <c:idx val="22"/>
              <c:layout>
                <c:manualLayout>
                  <c:x val="-4.0960418137218076E-2"/>
                  <c:y val="-3.0319241096772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7C-4043-AB32-F2D083C5F687}"/>
                </c:ext>
              </c:extLst>
            </c:dLbl>
            <c:dLbl>
              <c:idx val="23"/>
              <c:layout>
                <c:manualLayout>
                  <c:x val="-1.1702976610633782E-2"/>
                  <c:y val="-4.7946129406649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7C-4043-AB32-F2D083C5F6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B48C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core!$A$15:$B$38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core!$E$15:$E$38</c:f>
              <c:numCache>
                <c:formatCode>0.0</c:formatCode>
                <c:ptCount val="24"/>
                <c:pt idx="0">
                  <c:v>6.9801954334004046</c:v>
                </c:pt>
                <c:pt idx="1">
                  <c:v>7.5304429627036873</c:v>
                </c:pt>
                <c:pt idx="2">
                  <c:v>8.125065033012536</c:v>
                </c:pt>
                <c:pt idx="3">
                  <c:v>11.811538872577019</c:v>
                </c:pt>
                <c:pt idx="4">
                  <c:v>38.192562924161052</c:v>
                </c:pt>
                <c:pt idx="5">
                  <c:v>41.216145327508372</c:v>
                </c:pt>
                <c:pt idx="6">
                  <c:v>41.719789646567293</c:v>
                </c:pt>
                <c:pt idx="7">
                  <c:v>41.923497883355083</c:v>
                </c:pt>
                <c:pt idx="8">
                  <c:v>40.660496937628452</c:v>
                </c:pt>
                <c:pt idx="9">
                  <c:v>39.251936178825098</c:v>
                </c:pt>
                <c:pt idx="10">
                  <c:v>38.612558955190252</c:v>
                </c:pt>
                <c:pt idx="11">
                  <c:v>37.224434192730492</c:v>
                </c:pt>
                <c:pt idx="12">
                  <c:v>36.53684890945452</c:v>
                </c:pt>
                <c:pt idx="13">
                  <c:v>35.821359937287063</c:v>
                </c:pt>
                <c:pt idx="14">
                  <c:v>35.59671133402442</c:v>
                </c:pt>
                <c:pt idx="15">
                  <c:v>33.101396414887141</c:v>
                </c:pt>
                <c:pt idx="16">
                  <c:v>20.415627766235641</c:v>
                </c:pt>
                <c:pt idx="17">
                  <c:v>19.008070554390049</c:v>
                </c:pt>
                <c:pt idx="18">
                  <c:v>20.049306239796</c:v>
                </c:pt>
                <c:pt idx="19">
                  <c:v>19.789513396164569</c:v>
                </c:pt>
                <c:pt idx="20">
                  <c:v>17.922575813191589</c:v>
                </c:pt>
                <c:pt idx="21">
                  <c:v>18.1187678107807</c:v>
                </c:pt>
                <c:pt idx="22">
                  <c:v>17.336572508825409</c:v>
                </c:pt>
                <c:pt idx="23">
                  <c:v>17.989173198387292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07C-4043-AB32-F2D083C5F687}"/>
            </c:ext>
          </c:extLst>
        </c:ser>
        <c:ser>
          <c:idx val="1"/>
          <c:order val="1"/>
          <c:tx>
            <c:strRef>
              <c:f>core!$F$2</c:f>
              <c:strCache>
                <c:ptCount val="1"/>
                <c:pt idx="0">
                  <c:v>Мева ва сабзавотлар инфляцияси</c:v>
                </c:pt>
              </c:strCache>
            </c:strRef>
          </c:tx>
          <c:spPr>
            <a:ln w="28575" cap="rnd">
              <a:solidFill>
                <a:srgbClr val="5E8464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5.2663394747851533E-2"/>
                  <c:y val="2.3246041701150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3E-4608-8E04-EF109E9F740E}"/>
                </c:ext>
              </c:extLst>
            </c:dLbl>
            <c:dLbl>
              <c:idx val="11"/>
              <c:layout>
                <c:manualLayout>
                  <c:x val="-4.0960418137217861E-2"/>
                  <c:y val="2.671035667790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7C-4043-AB32-F2D083C5F687}"/>
                </c:ext>
              </c:extLst>
            </c:dLbl>
            <c:dLbl>
              <c:idx val="21"/>
              <c:layout>
                <c:manualLayout>
                  <c:x val="-3.0617797370792687E-2"/>
                  <c:y val="3.6215469708837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7C-4043-AB32-F2D083C5F687}"/>
                </c:ext>
              </c:extLst>
            </c:dLbl>
            <c:dLbl>
              <c:idx val="22"/>
              <c:layout>
                <c:manualLayout>
                  <c:x val="-2.3405953221267456E-2"/>
                  <c:y val="5.468183813077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7C-4043-AB32-F2D083C5F687}"/>
                </c:ext>
              </c:extLst>
            </c:dLbl>
            <c:dLbl>
              <c:idx val="23"/>
              <c:layout>
                <c:manualLayout>
                  <c:x val="-1.0727604633543386E-16"/>
                  <c:y val="3.3217585846496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7C-4043-AB32-F2D083C5F6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5E84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core!$A$15:$B$38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core!$F$15:$F$38</c:f>
              <c:numCache>
                <c:formatCode>0.0</c:formatCode>
                <c:ptCount val="24"/>
                <c:pt idx="0">
                  <c:v>22.28042480246371</c:v>
                </c:pt>
                <c:pt idx="1">
                  <c:v>20.077569480149229</c:v>
                </c:pt>
                <c:pt idx="2">
                  <c:v>18.861313286632232</c:v>
                </c:pt>
                <c:pt idx="3">
                  <c:v>17.37342551472258</c:v>
                </c:pt>
                <c:pt idx="4">
                  <c:v>7.0918107559130084</c:v>
                </c:pt>
                <c:pt idx="5">
                  <c:v>1.122176341245251</c:v>
                </c:pt>
                <c:pt idx="6">
                  <c:v>-9.7221252662106359</c:v>
                </c:pt>
                <c:pt idx="7">
                  <c:v>-14.897350075931451</c:v>
                </c:pt>
                <c:pt idx="8">
                  <c:v>-11.001488399836839</c:v>
                </c:pt>
                <c:pt idx="9">
                  <c:v>-11.092123903381481</c:v>
                </c:pt>
                <c:pt idx="10">
                  <c:v>-8.0585846984405958</c:v>
                </c:pt>
                <c:pt idx="11">
                  <c:v>-6.3676892150546944</c:v>
                </c:pt>
                <c:pt idx="12">
                  <c:v>-5.1021242084084424</c:v>
                </c:pt>
                <c:pt idx="13">
                  <c:v>-2.534131636993731</c:v>
                </c:pt>
                <c:pt idx="14">
                  <c:v>-5.1111916620229287</c:v>
                </c:pt>
                <c:pt idx="15">
                  <c:v>-5.8216509411606276</c:v>
                </c:pt>
                <c:pt idx="16">
                  <c:v>-3.9822895162284211</c:v>
                </c:pt>
                <c:pt idx="17">
                  <c:v>-1.759035107752271</c:v>
                </c:pt>
                <c:pt idx="18">
                  <c:v>4.4937249938695967</c:v>
                </c:pt>
                <c:pt idx="19">
                  <c:v>12.48111578003765</c:v>
                </c:pt>
                <c:pt idx="20">
                  <c:v>10.27362057979995</c:v>
                </c:pt>
                <c:pt idx="21">
                  <c:v>14.18131337532207</c:v>
                </c:pt>
                <c:pt idx="22">
                  <c:v>18.561994689818778</c:v>
                </c:pt>
                <c:pt idx="23">
                  <c:v>18.8575121208608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07C-4043-AB32-F2D083C5F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1928248"/>
        <c:axId val="1031921976"/>
      </c:lineChart>
      <c:catAx>
        <c:axId val="103192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rgbClr val="BFBFB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21976"/>
        <c:crosses val="autoZero"/>
        <c:auto val="1"/>
        <c:lblAlgn val="ctr"/>
        <c:lblOffset val="1"/>
        <c:noMultiLvlLbl val="0"/>
      </c:catAx>
      <c:valAx>
        <c:axId val="1031921976"/>
        <c:scaling>
          <c:orientation val="minMax"/>
          <c:max val="60"/>
          <c:min val="-2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28248"/>
        <c:crosses val="autoZero"/>
        <c:crossBetween val="between"/>
        <c:majorUnit val="20"/>
      </c:valAx>
      <c:spPr>
        <a:noFill/>
        <a:ln w="6350">
          <a:solidFill>
            <a:srgbClr val="BFBFBF"/>
          </a:solidFill>
        </a:ln>
        <a:effectLst/>
      </c:spPr>
    </c:plotArea>
    <c:legend>
      <c:legendPos val="b"/>
      <c:layout>
        <c:manualLayout>
          <c:xMode val="edge"/>
          <c:yMode val="edge"/>
          <c:x val="1.1969109195402299E-2"/>
          <c:y val="0.9120841165803355"/>
          <c:w val="0.98803089080459772"/>
          <c:h val="8.6099940222689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621886923853204E-2"/>
          <c:y val="2.6085051158273392E-2"/>
          <c:w val="0.91831501242575553"/>
          <c:h val="0.73781911300805381"/>
        </c:manualLayout>
      </c:layout>
      <c:lineChart>
        <c:grouping val="standard"/>
        <c:varyColors val="0"/>
        <c:ser>
          <c:idx val="1"/>
          <c:order val="0"/>
          <c:tx>
            <c:strRef>
              <c:f>core!$C$2</c:f>
              <c:strCache>
                <c:ptCount val="1"/>
                <c:pt idx="0">
                  <c:v>Умумий инфляция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5271096839917059E-2"/>
                  <c:y val="-2.6566911748170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F8-47B9-A0AB-614AD7CB17D0}"/>
                </c:ext>
              </c:extLst>
            </c:dLbl>
            <c:dLbl>
              <c:idx val="11"/>
              <c:layout>
                <c:manualLayout>
                  <c:x val="-3.6600012536224767E-2"/>
                  <c:y val="-3.6726750087479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C-4749-AB89-9EE7C416D082}"/>
                </c:ext>
              </c:extLst>
            </c:dLbl>
            <c:dLbl>
              <c:idx val="16"/>
              <c:layout>
                <c:manualLayout>
                  <c:x val="-1.5271096839917172E-2"/>
                  <c:y val="-2.324604777964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F8-47B9-A0AB-614AD7CB17D0}"/>
                </c:ext>
              </c:extLst>
            </c:dLbl>
            <c:dLbl>
              <c:idx val="21"/>
              <c:layout>
                <c:manualLayout>
                  <c:x val="-4.5739683558041686E-2"/>
                  <c:y val="2.9577919605026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C-4749-AB89-9EE7C416D082}"/>
                </c:ext>
              </c:extLst>
            </c:dLbl>
            <c:dLbl>
              <c:idx val="22"/>
              <c:layout>
                <c:manualLayout>
                  <c:x val="-3.9742601726263871E-2"/>
                  <c:y val="2.981410134255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C-4749-AB89-9EE7C416D082}"/>
                </c:ext>
              </c:extLst>
            </c:dLbl>
            <c:dLbl>
              <c:idx val="23"/>
              <c:layout>
                <c:manualLayout>
                  <c:x val="0"/>
                  <c:y val="3.9977739428890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C-4749-AB89-9EE7C416D0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BE345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core!$A$15:$B$38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core!$C$15:$C$38</c:f>
              <c:numCache>
                <c:formatCode>0.0</c:formatCode>
                <c:ptCount val="24"/>
                <c:pt idx="0">
                  <c:v>8.5799999999999983</c:v>
                </c:pt>
                <c:pt idx="1">
                  <c:v>8.3499999999999943</c:v>
                </c:pt>
                <c:pt idx="2">
                  <c:v>7.980000000000004</c:v>
                </c:pt>
                <c:pt idx="3">
                  <c:v>8.0799999999999983</c:v>
                </c:pt>
                <c:pt idx="4">
                  <c:v>10.6</c:v>
                </c:pt>
                <c:pt idx="5">
                  <c:v>10.599999999999994</c:v>
                </c:pt>
                <c:pt idx="6">
                  <c:v>10.469999999999999</c:v>
                </c:pt>
                <c:pt idx="7">
                  <c:v>10.469999999999999</c:v>
                </c:pt>
                <c:pt idx="8">
                  <c:v>10.459999999999994</c:v>
                </c:pt>
                <c:pt idx="9">
                  <c:v>10.239999999999995</c:v>
                </c:pt>
                <c:pt idx="10">
                  <c:v>10.019999999999996</c:v>
                </c:pt>
                <c:pt idx="11">
                  <c:v>9.8000000000000007</c:v>
                </c:pt>
                <c:pt idx="12">
                  <c:v>9.89</c:v>
                </c:pt>
                <c:pt idx="13">
                  <c:v>10.129999999999995</c:v>
                </c:pt>
                <c:pt idx="14">
                  <c:v>10.340000000000003</c:v>
                </c:pt>
                <c:pt idx="15">
                  <c:v>10.09</c:v>
                </c:pt>
                <c:pt idx="16">
                  <c:v>8.7199999999999989</c:v>
                </c:pt>
                <c:pt idx="17">
                  <c:v>8.7399999999999949</c:v>
                </c:pt>
                <c:pt idx="18">
                  <c:v>8.86</c:v>
                </c:pt>
                <c:pt idx="19">
                  <c:v>8.7600000000000051</c:v>
                </c:pt>
                <c:pt idx="20">
                  <c:v>8.0400000000000063</c:v>
                </c:pt>
                <c:pt idx="21">
                  <c:v>7.75</c:v>
                </c:pt>
                <c:pt idx="22">
                  <c:v>7.4599999999999929</c:v>
                </c:pt>
                <c:pt idx="23">
                  <c:v>7.2999999999999972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BDC-4749-AB89-9EE7C416D082}"/>
            </c:ext>
          </c:extLst>
        </c:ser>
        <c:ser>
          <c:idx val="0"/>
          <c:order val="1"/>
          <c:tx>
            <c:strRef>
              <c:f>core!$D$2</c:f>
              <c:strCache>
                <c:ptCount val="1"/>
                <c:pt idx="0">
                  <c:v>Базавий инфляция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5.4975948623701469E-2"/>
                  <c:y val="3.6529503653734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F8-47B9-A0AB-614AD7CB17D0}"/>
                </c:ext>
              </c:extLst>
            </c:dLbl>
            <c:dLbl>
              <c:idx val="11"/>
              <c:layout>
                <c:manualLayout>
                  <c:x val="-4.2700014625595563E-2"/>
                  <c:y val="-3.0049159162482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C-4749-AB89-9EE7C416D082}"/>
                </c:ext>
              </c:extLst>
            </c:dLbl>
            <c:dLbl>
              <c:idx val="17"/>
              <c:layout>
                <c:manualLayout>
                  <c:x val="-4.8867509887734702E-2"/>
                  <c:y val="2.988777571669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F8-47B9-A0AB-614AD7CB17D0}"/>
                </c:ext>
              </c:extLst>
            </c:dLbl>
            <c:dLbl>
              <c:idx val="21"/>
              <c:layout>
                <c:manualLayout>
                  <c:x val="-5.7977949676325524E-2"/>
                  <c:y val="2.9571641033120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DC-4749-AB89-9EE7C416D082}"/>
                </c:ext>
              </c:extLst>
            </c:dLbl>
            <c:dLbl>
              <c:idx val="22"/>
              <c:layout>
                <c:manualLayout>
                  <c:x val="-4.2819435881627621E-2"/>
                  <c:y val="3.643930933677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DC-4749-AB89-9EE7C416D082}"/>
                </c:ext>
              </c:extLst>
            </c:dLbl>
            <c:dLbl>
              <c:idx val="23"/>
              <c:layout>
                <c:manualLayout>
                  <c:x val="-6.1170622688038337E-3"/>
                  <c:y val="2.6457449945652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DC-4749-AB89-9EE7C416D0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2F496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core!$A$15:$B$38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core!$D$15:$D$38</c:f>
              <c:numCache>
                <c:formatCode>0.0</c:formatCode>
                <c:ptCount val="24"/>
                <c:pt idx="0">
                  <c:v>8.0398317445854914</c:v>
                </c:pt>
                <c:pt idx="1">
                  <c:v>7.8635426731685998</c:v>
                </c:pt>
                <c:pt idx="2">
                  <c:v>7.3833350270241072</c:v>
                </c:pt>
                <c:pt idx="3">
                  <c:v>6.9066073079449231</c:v>
                </c:pt>
                <c:pt idx="4">
                  <c:v>6.1416312755432134</c:v>
                </c:pt>
                <c:pt idx="5">
                  <c:v>5.9131868577372071</c:v>
                </c:pt>
                <c:pt idx="6">
                  <c:v>6.4194902060806802</c:v>
                </c:pt>
                <c:pt idx="7">
                  <c:v>6.9698233836573484</c:v>
                </c:pt>
                <c:pt idx="8">
                  <c:v>7.06174691053576</c:v>
                </c:pt>
                <c:pt idx="9">
                  <c:v>7.0597103626659274</c:v>
                </c:pt>
                <c:pt idx="10">
                  <c:v>6.9388508401006188</c:v>
                </c:pt>
                <c:pt idx="11">
                  <c:v>7.2145259172440523</c:v>
                </c:pt>
                <c:pt idx="12">
                  <c:v>7.3113685695429753</c:v>
                </c:pt>
                <c:pt idx="13">
                  <c:v>7.4632429347617926</c:v>
                </c:pt>
                <c:pt idx="14">
                  <c:v>8.0518904533431126</c:v>
                </c:pt>
                <c:pt idx="15">
                  <c:v>8.1976267969661176</c:v>
                </c:pt>
                <c:pt idx="16">
                  <c:v>8.524668234711541</c:v>
                </c:pt>
                <c:pt idx="17">
                  <c:v>8.5960155154428008</c:v>
                </c:pt>
                <c:pt idx="18">
                  <c:v>8.2603445765825345</c:v>
                </c:pt>
                <c:pt idx="19">
                  <c:v>7.5690598390602881</c:v>
                </c:pt>
                <c:pt idx="20">
                  <c:v>7.0057396953647544</c:v>
                </c:pt>
                <c:pt idx="21">
                  <c:v>6.6035131856691853</c:v>
                </c:pt>
                <c:pt idx="22">
                  <c:v>6.3350147316723504</c:v>
                </c:pt>
                <c:pt idx="23">
                  <c:v>5.6698501434635507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8BDC-4749-AB89-9EE7C416D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1920016"/>
        <c:axId val="1031925896"/>
      </c:lineChart>
      <c:catAx>
        <c:axId val="103192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BFBFB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25896"/>
        <c:crosses val="autoZero"/>
        <c:auto val="1"/>
        <c:lblAlgn val="ctr"/>
        <c:lblOffset val="100"/>
        <c:noMultiLvlLbl val="0"/>
      </c:catAx>
      <c:valAx>
        <c:axId val="1031925896"/>
        <c:scaling>
          <c:orientation val="minMax"/>
          <c:min val="4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1920016"/>
        <c:crosses val="autoZero"/>
        <c:crossBetween val="between"/>
        <c:majorUnit val="4"/>
      </c:valAx>
      <c:spPr>
        <a:noFill/>
        <a:ln w="6350">
          <a:solidFill>
            <a:srgbClr val="BFBFBF"/>
          </a:solidFill>
        </a:ln>
        <a:effectLst/>
      </c:spPr>
    </c:plotArea>
    <c:legend>
      <c:legendPos val="b"/>
      <c:layout>
        <c:manualLayout>
          <c:xMode val="edge"/>
          <c:yMode val="edge"/>
          <c:x val="6.9859902641199387E-2"/>
          <c:y val="0.92971866517913571"/>
          <c:w val="0.93014009735880065"/>
          <c:h val="7.0281334820864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trim!$C$1</c:f>
              <c:strCache>
                <c:ptCount val="1"/>
                <c:pt idx="0">
                  <c:v>Базавий инфляция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7658933859273457E-2"/>
                  <c:y val="-3.157468158052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A7-40F5-91C8-58D126AA20A8}"/>
                </c:ext>
              </c:extLst>
            </c:dLbl>
            <c:dLbl>
              <c:idx val="11"/>
              <c:layout>
                <c:manualLayout>
                  <c:x val="-4.6875652156247949E-2"/>
                  <c:y val="-2.6005356550614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54-456E-83D1-ED8BCA1906BE}"/>
                </c:ext>
              </c:extLst>
            </c:dLbl>
            <c:dLbl>
              <c:idx val="17"/>
              <c:layout>
                <c:manualLayout>
                  <c:x val="-3.530525049306895E-2"/>
                  <c:y val="-2.583383038406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A7-40F5-91C8-58D126AA20A8}"/>
                </c:ext>
              </c:extLst>
            </c:dLbl>
            <c:dLbl>
              <c:idx val="21"/>
              <c:layout>
                <c:manualLayout>
                  <c:x val="-2.2023569981882544E-2"/>
                  <c:y val="-3.4325161234523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4-456E-83D1-ED8BCA1906BE}"/>
                </c:ext>
              </c:extLst>
            </c:dLbl>
            <c:dLbl>
              <c:idx val="22"/>
              <c:layout>
                <c:manualLayout>
                  <c:x val="-1.8716777238695935E-2"/>
                  <c:y val="-2.0233040759590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54-456E-83D1-ED8BCA1906BE}"/>
                </c:ext>
              </c:extLst>
            </c:dLbl>
            <c:dLbl>
              <c:idx val="23"/>
              <c:layout>
                <c:manualLayout>
                  <c:x val="-1.7047415774502597E-2"/>
                  <c:y val="-4.3089032188018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54-456E-83D1-ED8BCA1906B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F496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trim!$A$14:$B$37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trim!$C$14:$C$37</c:f>
              <c:numCache>
                <c:formatCode>0.0</c:formatCode>
                <c:ptCount val="24"/>
                <c:pt idx="0">
                  <c:v>8.0398317445854914</c:v>
                </c:pt>
                <c:pt idx="1">
                  <c:v>7.8635426731685998</c:v>
                </c:pt>
                <c:pt idx="2">
                  <c:v>7.3833350270241072</c:v>
                </c:pt>
                <c:pt idx="3">
                  <c:v>6.9066073079449231</c:v>
                </c:pt>
                <c:pt idx="4">
                  <c:v>6.1416312755432134</c:v>
                </c:pt>
                <c:pt idx="5">
                  <c:v>5.9131868577372071</c:v>
                </c:pt>
                <c:pt idx="6">
                  <c:v>6.4194902060806802</c:v>
                </c:pt>
                <c:pt idx="7">
                  <c:v>6.9698233836573484</c:v>
                </c:pt>
                <c:pt idx="8">
                  <c:v>7.06174691053576</c:v>
                </c:pt>
                <c:pt idx="9">
                  <c:v>7.0597103626659274</c:v>
                </c:pt>
                <c:pt idx="10">
                  <c:v>6.9388508401006188</c:v>
                </c:pt>
                <c:pt idx="11">
                  <c:v>7.2145259172440523</c:v>
                </c:pt>
                <c:pt idx="12">
                  <c:v>7.3113685695429753</c:v>
                </c:pt>
                <c:pt idx="13">
                  <c:v>7.4632429347617926</c:v>
                </c:pt>
                <c:pt idx="14">
                  <c:v>8.0518904533431126</c:v>
                </c:pt>
                <c:pt idx="15">
                  <c:v>8.1976267969661176</c:v>
                </c:pt>
                <c:pt idx="16">
                  <c:v>8.524668234711541</c:v>
                </c:pt>
                <c:pt idx="17">
                  <c:v>8.5960155154428008</c:v>
                </c:pt>
                <c:pt idx="18">
                  <c:v>8.2603445765825345</c:v>
                </c:pt>
                <c:pt idx="19">
                  <c:v>7.5690598390602881</c:v>
                </c:pt>
                <c:pt idx="20">
                  <c:v>7.0057396953647544</c:v>
                </c:pt>
                <c:pt idx="21">
                  <c:v>6.6035131856691853</c:v>
                </c:pt>
                <c:pt idx="22">
                  <c:v>6.3350147316723504</c:v>
                </c:pt>
                <c:pt idx="23">
                  <c:v>5.6698501434635507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954-456E-83D1-ED8BCA1906BE}"/>
            </c:ext>
          </c:extLst>
        </c:ser>
        <c:ser>
          <c:idx val="1"/>
          <c:order val="1"/>
          <c:tx>
            <c:strRef>
              <c:f>trim!$D$1</c:f>
              <c:strCache>
                <c:ptCount val="1"/>
                <c:pt idx="0">
                  <c:v>Қисқартирилган инфляция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5305250493068867E-2"/>
                  <c:y val="-3.1574681580524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A7-40F5-91C8-58D126AA20A8}"/>
                </c:ext>
              </c:extLst>
            </c:dLbl>
            <c:dLbl>
              <c:idx val="11"/>
              <c:layout>
                <c:manualLayout>
                  <c:x val="-4.218063941863795E-2"/>
                  <c:y val="-2.892747403930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54-456E-83D1-ED8BCA1906BE}"/>
                </c:ext>
              </c:extLst>
            </c:dLbl>
            <c:dLbl>
              <c:idx val="17"/>
              <c:layout>
                <c:manualLayout>
                  <c:x val="-3.530525049306895E-2"/>
                  <c:y val="-2.5833830384065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A7-40F5-91C8-58D126AA20A8}"/>
                </c:ext>
              </c:extLst>
            </c:dLbl>
            <c:dLbl>
              <c:idx val="21"/>
              <c:layout>
                <c:manualLayout>
                  <c:x val="-2.4354106487901671E-2"/>
                  <c:y val="-3.4325161234523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54-456E-83D1-ED8BCA1906BE}"/>
                </c:ext>
              </c:extLst>
            </c:dLbl>
            <c:dLbl>
              <c:idx val="22"/>
              <c:layout>
                <c:manualLayout>
                  <c:x val="-2.803892326277313E-2"/>
                  <c:y val="-4.064595939544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54-456E-83D1-ED8BCA1906BE}"/>
                </c:ext>
              </c:extLst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54-456E-83D1-ED8BCA1906B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BE345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trim!$A$14:$B$37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trim!$D$14:$D$37</c:f>
              <c:numCache>
                <c:formatCode>0.0</c:formatCode>
                <c:ptCount val="24"/>
                <c:pt idx="0">
                  <c:v>6.0012067240785338</c:v>
                </c:pt>
                <c:pt idx="1">
                  <c:v>5.9106493051809039</c:v>
                </c:pt>
                <c:pt idx="2">
                  <c:v>5.5940200904007984</c:v>
                </c:pt>
                <c:pt idx="3">
                  <c:v>5.3924838704817013</c:v>
                </c:pt>
                <c:pt idx="4">
                  <c:v>5.0770401792516129</c:v>
                </c:pt>
                <c:pt idx="5">
                  <c:v>4.8612839495957738</c:v>
                </c:pt>
                <c:pt idx="6">
                  <c:v>5.0810826061853831</c:v>
                </c:pt>
                <c:pt idx="7">
                  <c:v>5.2954552069612424</c:v>
                </c:pt>
                <c:pt idx="8">
                  <c:v>5.4112488583756502</c:v>
                </c:pt>
                <c:pt idx="9">
                  <c:v>5.3824198272492296</c:v>
                </c:pt>
                <c:pt idx="10">
                  <c:v>5.533381906950896</c:v>
                </c:pt>
                <c:pt idx="11">
                  <c:v>5.4219791899776224</c:v>
                </c:pt>
                <c:pt idx="12">
                  <c:v>5.7286564014558561</c:v>
                </c:pt>
                <c:pt idx="13">
                  <c:v>5.92126095287826</c:v>
                </c:pt>
                <c:pt idx="14">
                  <c:v>5.8799081153646737</c:v>
                </c:pt>
                <c:pt idx="15">
                  <c:v>5.9765418454796659</c:v>
                </c:pt>
                <c:pt idx="16">
                  <c:v>6.0632410388690161</c:v>
                </c:pt>
                <c:pt idx="17">
                  <c:v>6.090801164939208</c:v>
                </c:pt>
                <c:pt idx="18">
                  <c:v>5.890711133990445</c:v>
                </c:pt>
                <c:pt idx="19">
                  <c:v>5.603074125972074</c:v>
                </c:pt>
                <c:pt idx="20">
                  <c:v>5.0395206127643588</c:v>
                </c:pt>
                <c:pt idx="21">
                  <c:v>4.7039210268708054</c:v>
                </c:pt>
                <c:pt idx="22">
                  <c:v>4.3504705427384494</c:v>
                </c:pt>
                <c:pt idx="23">
                  <c:v>4.095150548124793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0954-456E-83D1-ED8BCA1906BE}"/>
            </c:ext>
          </c:extLst>
        </c:ser>
        <c:ser>
          <c:idx val="2"/>
          <c:order val="2"/>
          <c:tx>
            <c:strRef>
              <c:f>trim!$E$1</c:f>
              <c:strCache>
                <c:ptCount val="1"/>
                <c:pt idx="0">
                  <c:v>ИНИ медианаси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7658933859273457E-2"/>
                  <c:y val="-2.870425598229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A7-40F5-91C8-58D126AA20A8}"/>
                </c:ext>
              </c:extLst>
            </c:dLbl>
            <c:dLbl>
              <c:idx val="11"/>
              <c:layout>
                <c:manualLayout>
                  <c:x val="-4.218063941863795E-2"/>
                  <c:y val="-2.3141979231440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54-456E-83D1-ED8BCA1906BE}"/>
                </c:ext>
              </c:extLst>
            </c:dLbl>
            <c:dLbl>
              <c:idx val="17"/>
              <c:layout>
                <c:manualLayout>
                  <c:x val="-3.2951567126864277E-2"/>
                  <c:y val="-2.296340478583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A7-40F5-91C8-58D126AA20A8}"/>
                </c:ext>
              </c:extLst>
            </c:dLbl>
            <c:dLbl>
              <c:idx val="21"/>
              <c:layout>
                <c:manualLayout>
                  <c:x val="-2.7395548381662603E-2"/>
                  <c:y val="-3.5559463899522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54-456E-83D1-ED8BCA1906BE}"/>
                </c:ext>
              </c:extLst>
            </c:dLbl>
            <c:dLbl>
              <c:idx val="22"/>
              <c:layout>
                <c:manualLayout>
                  <c:x val="-2.338586006195981E-2"/>
                  <c:y val="-2.9032838426310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54-456E-83D1-ED8BCA1906BE}"/>
                </c:ext>
              </c:extLst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54-456E-83D1-ED8BCA190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BDA0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trim!$A$14:$B$37</c:f>
              <c:multiLvlStrCache>
                <c:ptCount val="24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trim!$E$14:$E$37</c:f>
              <c:numCache>
                <c:formatCode>0.0</c:formatCode>
                <c:ptCount val="24"/>
                <c:pt idx="0">
                  <c:v>5.186489367792535</c:v>
                </c:pt>
                <c:pt idx="1">
                  <c:v>5.1130057923858718</c:v>
                </c:pt>
                <c:pt idx="2">
                  <c:v>4.695269057989937</c:v>
                </c:pt>
                <c:pt idx="3">
                  <c:v>4.4766333529165703</c:v>
                </c:pt>
                <c:pt idx="4">
                  <c:v>4.1649798776666858</c:v>
                </c:pt>
                <c:pt idx="5">
                  <c:v>4.0611368112947854</c:v>
                </c:pt>
                <c:pt idx="6">
                  <c:v>4.2378110673411351</c:v>
                </c:pt>
                <c:pt idx="7">
                  <c:v>4.4667222116295591</c:v>
                </c:pt>
                <c:pt idx="8">
                  <c:v>4.4563512474469213</c:v>
                </c:pt>
                <c:pt idx="9">
                  <c:v>4.5289984862677768</c:v>
                </c:pt>
                <c:pt idx="10">
                  <c:v>4.5810340291223772</c:v>
                </c:pt>
                <c:pt idx="11">
                  <c:v>4.5706341649587756</c:v>
                </c:pt>
                <c:pt idx="12">
                  <c:v>4.8840639806195796</c:v>
                </c:pt>
                <c:pt idx="13">
                  <c:v>5.0411858182016323</c:v>
                </c:pt>
                <c:pt idx="14">
                  <c:v>4.9783182755673172</c:v>
                </c:pt>
                <c:pt idx="15">
                  <c:v>5.093391668794145</c:v>
                </c:pt>
                <c:pt idx="16">
                  <c:v>5.1457968705836743</c:v>
                </c:pt>
                <c:pt idx="17">
                  <c:v>5.1353043252418074</c:v>
                </c:pt>
                <c:pt idx="18">
                  <c:v>4.9151805574622074</c:v>
                </c:pt>
                <c:pt idx="19">
                  <c:v>4.6748370163445019</c:v>
                </c:pt>
                <c:pt idx="20">
                  <c:v>4.1448115310552147</c:v>
                </c:pt>
                <c:pt idx="21">
                  <c:v>3.731210214410829</c:v>
                </c:pt>
                <c:pt idx="22">
                  <c:v>3.514436862385462</c:v>
                </c:pt>
                <c:pt idx="23">
                  <c:v>3.1850025531267261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0954-456E-83D1-ED8BCA190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427248"/>
        <c:axId val="450428424"/>
      </c:lineChart>
      <c:catAx>
        <c:axId val="45042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50428424"/>
        <c:crosses val="autoZero"/>
        <c:auto val="1"/>
        <c:lblAlgn val="ctr"/>
        <c:lblOffset val="100"/>
        <c:noMultiLvlLbl val="0"/>
      </c:catAx>
      <c:valAx>
        <c:axId val="450428424"/>
        <c:scaling>
          <c:orientation val="minMax"/>
          <c:min val="3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50427248"/>
        <c:crosses val="autoZero"/>
        <c:crossBetween val="between"/>
        <c:majorUnit val="2"/>
      </c:valAx>
      <c:spPr>
        <a:noFill/>
        <a:ln w="6350">
          <a:solidFill>
            <a:sysClr val="window" lastClr="FFFFFF">
              <a:lumMod val="85000"/>
            </a:sys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8E13-1D8A-404E-A2CB-961AE11C9883}" type="doc">
      <dgm:prSet loTypeId="urn:microsoft.com/office/officeart/2005/8/layout/h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A7BA4F-43B6-463C-85E8-82F43028AD09}">
      <dgm:prSet phldrT="[Текст]"/>
      <dgm:spPr/>
      <dgm:t>
        <a:bodyPr/>
        <a:lstStyle/>
        <a:p>
          <a:r>
            <a:rPr lang="uz-Cyrl-UZ" dirty="0">
              <a:latin typeface="Arial" panose="020B0604020202020204" pitchFamily="34" charset="0"/>
              <a:cs typeface="Arial" panose="020B0604020202020204" pitchFamily="34" charset="0"/>
            </a:rPr>
            <a:t>Маълумотларни йиғиш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529F69-4061-4894-8D91-1FDCEA20C80F}" type="parTrans" cxnId="{1065770D-DC54-449F-A64A-2CFBCBE289D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512C8-B3B9-49D2-84A4-D240E49CB32B}" type="sibTrans" cxnId="{1065770D-DC54-449F-A64A-2CFBCBE289D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A1C2D-BC1E-4070-A636-46CC1EF2A42F}">
      <dgm:prSet phldrT="[Текст]" custT="1"/>
      <dgm:spPr/>
      <dgm:t>
        <a:bodyPr/>
        <a:lstStyle/>
        <a:p>
          <a:r>
            <a:rPr lang="uz-Cyrl-UZ" sz="1050" dirty="0">
              <a:latin typeface="Arial" panose="020B0604020202020204" pitchFamily="34" charset="0"/>
              <a:cs typeface="Arial" panose="020B0604020202020204" pitchFamily="34" charset="0"/>
            </a:rPr>
            <a:t>Нархларни қўлда йиғиш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5DCA5-0D66-4115-93BC-75D7D54C1759}" type="parTrans" cxnId="{87EFF1E3-9AA6-4B89-887B-AAECCFCD4A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638BF-2907-4186-A24B-C9250B1F26A6}" type="sibTrans" cxnId="{87EFF1E3-9AA6-4B89-887B-AAECCFCD4A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CFBDB8-68C4-4462-BD83-0D132AA1FEE0}">
      <dgm:prSet phldrT="[Текст]"/>
      <dgm:spPr/>
      <dgm:t>
        <a:bodyPr/>
        <a:lstStyle/>
        <a:p>
          <a:r>
            <a:rPr lang="uz-Cyrl-UZ" dirty="0">
              <a:latin typeface="Arial" panose="020B0604020202020204" pitchFamily="34" charset="0"/>
              <a:cs typeface="Arial" panose="020B0604020202020204" pitchFamily="34" charset="0"/>
            </a:rPr>
            <a:t>Маълумотларни қайта ишлаш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1456EC-85A8-4F60-AE12-DF2BCD58FFCD}" type="parTrans" cxnId="{AB9C13C3-316A-46AC-86EF-AC5A5FC2F3C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9FE55-5D72-42BD-9ED7-F255FC83DCC8}" type="sibTrans" cxnId="{AB9C13C3-316A-46AC-86EF-AC5A5FC2F3C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EA6D5D-C567-4965-86BE-C12EFEA240D0}">
      <dgm:prSet phldrT="[Текст]" custT="1"/>
      <dgm:spPr/>
      <dgm:t>
        <a:bodyPr/>
        <a:lstStyle/>
        <a:p>
          <a:r>
            <a:rPr lang="uz-Cyrl-UZ" sz="1050" dirty="0">
              <a:latin typeface="Arial" panose="020B0604020202020204" pitchFamily="34" charset="0"/>
              <a:cs typeface="Arial" panose="020B0604020202020204" pitchFamily="34" charset="0"/>
            </a:rPr>
            <a:t>Маълумотларни мослаш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93775-40A5-4AEA-8A23-34AC6B154533}" type="parTrans" cxnId="{5AE79DAB-07A1-47AF-836B-AA03B80FA2B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C65E6-3CC2-4809-9665-807816784B3A}" type="sibTrans" cxnId="{5AE79DAB-07A1-47AF-836B-AA03B80FA2B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829747-6006-4831-A4CC-3916AC5AAE9C}">
      <dgm:prSet phldrT="[Текст]"/>
      <dgm:spPr/>
      <dgm:t>
        <a:bodyPr/>
        <a:lstStyle/>
        <a:p>
          <a:r>
            <a:rPr lang="uz-Cyrl-UZ" dirty="0">
              <a:latin typeface="Arial" panose="020B0604020202020204" pitchFamily="34" charset="0"/>
              <a:cs typeface="Arial" panose="020B0604020202020204" pitchFamily="34" charset="0"/>
            </a:rPr>
            <a:t>Ҳисоб-китоб ва таҳлил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98548-155C-40C6-82C6-AF2343E876E8}" type="parTrans" cxnId="{7C52549C-E003-430A-A1C5-5D98C352F77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90B089-5236-4EB6-9B6E-6CC1748CBA3B}" type="sibTrans" cxnId="{7C52549C-E003-430A-A1C5-5D98C352F77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78889-2F80-4E27-8864-EF87D71483B7}">
      <dgm:prSet phldrT="[Текст]" custT="1"/>
      <dgm:spPr/>
      <dgm:t>
        <a:bodyPr/>
        <a:lstStyle/>
        <a:p>
          <a:r>
            <a:rPr lang="uz-Cyrl-UZ" sz="1050" dirty="0">
              <a:latin typeface="Arial" panose="020B0604020202020204" pitchFamily="34" charset="0"/>
              <a:cs typeface="Arial" panose="020B0604020202020204" pitchFamily="34" charset="0"/>
            </a:rPr>
            <a:t>Нархлар ўзгаришини ҳисоблаш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9BCAA-3E2B-4F72-801F-F57A6E1E7298}" type="parTrans" cxnId="{A620F756-C921-4120-8C5F-70318CCC6E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E4406-A917-4BA5-9912-D1C93890A089}" type="sibTrans" cxnId="{A620F756-C921-4120-8C5F-70318CCC6E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BFAE7-ED85-4D08-9A5E-E870A779FF82}">
      <dgm:prSet phldrT="[Текст]" custT="1"/>
      <dgm:spPr/>
      <dgm:t>
        <a:bodyPr/>
        <a:lstStyle/>
        <a:p>
          <a:r>
            <a:rPr lang="uz-Cyrl-UZ" sz="1050" dirty="0">
              <a:latin typeface="Arial" panose="020B0604020202020204" pitchFamily="34" charset="0"/>
              <a:cs typeface="Arial" panose="020B0604020202020204" pitchFamily="34" charset="0"/>
            </a:rPr>
            <a:t>Веб-скрейпинг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E35DB6-580F-468C-A4FA-C02295B44054}" type="parTrans" cxnId="{0BCE1689-7FD8-4839-9C2F-539BD0F0422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91CD1-F5FB-48A5-BCE8-0586E57E1121}" type="sibTrans" cxnId="{0BCE1689-7FD8-4839-9C2F-539BD0F0422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84BCB-DD8F-489B-ADCD-FC2BC67110EB}">
      <dgm:prSet phldrT="[Текст]" custT="1"/>
      <dgm:spPr/>
      <dgm:t>
        <a:bodyPr/>
        <a:lstStyle/>
        <a:p>
          <a:r>
            <a:rPr lang="uz-Cyrl-UZ" sz="1050" dirty="0">
              <a:latin typeface="Arial" panose="020B0604020202020204" pitchFamily="34" charset="0"/>
              <a:cs typeface="Arial" panose="020B0604020202020204" pitchFamily="34" charset="0"/>
            </a:rPr>
            <a:t>Ўлчов бирликларини стандартлаштириш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F4BF9E-5CE5-4DE0-B28A-A80101AEDBF3}" type="parTrans" cxnId="{470303C8-8A73-4EF1-ABDD-CF27ED78653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6019D-CC14-44A2-91DA-3F3E7DCF176C}" type="sibTrans" cxnId="{470303C8-8A73-4EF1-ABDD-CF27ED78653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27978-76CB-4460-B6C2-D9187B6D71BE}">
      <dgm:prSet phldrT="[Текст]" custT="1"/>
      <dgm:spPr/>
      <dgm:t>
        <a:bodyPr/>
        <a:lstStyle/>
        <a:p>
          <a:r>
            <a:rPr lang="uz-Cyrl-UZ" sz="1050" dirty="0">
              <a:latin typeface="Arial" panose="020B0604020202020204" pitchFamily="34" charset="0"/>
              <a:cs typeface="Arial" panose="020B0604020202020204" pitchFamily="34" charset="0"/>
            </a:rPr>
            <a:t>Ноодатий қийматларни чиқариб ташлаш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9DBED-2A08-4A70-A74A-275D27E1E825}" type="parTrans" cxnId="{3AD38136-1CF2-4A2D-984C-95859C99A0A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626E0-8406-4B55-B465-2496FE3F20F0}" type="sibTrans" cxnId="{3AD38136-1CF2-4A2D-984C-95859C99A0A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8E62D1-8484-4B63-BD41-63F4E4031E93}">
      <dgm:prSet phldrT="[Текст]"/>
      <dgm:spPr/>
      <dgm:t>
        <a:bodyPr/>
        <a:lstStyle/>
        <a:p>
          <a:r>
            <a:rPr lang="uz-Cyrl-UZ" dirty="0">
              <a:latin typeface="Arial" panose="020B0604020202020204" pitchFamily="34" charset="0"/>
              <a:cs typeface="Arial" panose="020B0604020202020204" pitchFamily="34" charset="0"/>
            </a:rPr>
            <a:t>Ички тақриз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2F240-F315-4962-90F2-39C8C8904A0A}" type="parTrans" cxnId="{6D1CF0B0-13DC-4125-8899-3BF9F3174C7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F1844C-F56F-44EC-A0D2-DF17DCB51B07}" type="sibTrans" cxnId="{6D1CF0B0-13DC-4125-8899-3BF9F3174C7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B7DAF-E938-480D-88A1-38B3E6060DBA}">
      <dgm:prSet phldrT="[Текст]" custT="1"/>
      <dgm:spPr/>
      <dgm:t>
        <a:bodyPr/>
        <a:lstStyle/>
        <a:p>
          <a:r>
            <a:rPr lang="uz-Cyrl-UZ" sz="1050" dirty="0">
              <a:latin typeface="Arial" panose="020B0604020202020204" pitchFamily="34" charset="0"/>
              <a:cs typeface="Arial" panose="020B0604020202020204" pitchFamily="34" charset="0"/>
            </a:rPr>
            <a:t>Умумий нарх индексини аниқлаш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57C114-BAC8-4513-9F01-27ABBEAD7576}" type="parTrans" cxnId="{8ED6541D-A463-47EB-826E-2CCB3E562BA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C8D6C5-F49B-46F1-A31D-7D0E10D3FA01}" type="sibTrans" cxnId="{8ED6541D-A463-47EB-826E-2CCB3E562BA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477A0-86B8-43CB-8398-387047E3F484}">
      <dgm:prSet phldrT="[Текст]" custT="1"/>
      <dgm:spPr/>
      <dgm:t>
        <a:bodyPr/>
        <a:lstStyle/>
        <a:p>
          <a:r>
            <a:rPr lang="uz-Cyrl-UZ" sz="1050" dirty="0">
              <a:latin typeface="Arial" panose="020B0604020202020204" pitchFamily="34" charset="0"/>
              <a:cs typeface="Arial" panose="020B0604020202020204" pitchFamily="34" charset="0"/>
            </a:rPr>
            <a:t>Якуний жадвални шакллантириш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CFF1F-5C69-4217-B388-D7F9D58BC8E6}" type="parTrans" cxnId="{6B0B0C24-4E61-41E8-B117-F0A56E4DC22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AF52C-7782-44C2-B7B1-D4D4DBBBD638}" type="sibTrans" cxnId="{6B0B0C24-4E61-41E8-B117-F0A56E4DC22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F43A8-4595-4E4E-BB99-1D7CF9E50FD0}">
      <dgm:prSet custT="1"/>
      <dgm:spPr/>
      <dgm:t>
        <a:bodyPr/>
        <a:lstStyle/>
        <a:p>
          <a:r>
            <a:rPr lang="uz-Cyrl-UZ" sz="1050" dirty="0">
              <a:latin typeface="Arial" panose="020B0604020202020204" pitchFamily="34" charset="0"/>
              <a:cs typeface="Arial" panose="020B0604020202020204" pitchFamily="34" charset="0"/>
            </a:rPr>
            <a:t>Бошқарма бошлиқлари ва директор томонидан кўриб чиқиш 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5D4D1-CB74-4928-AE1B-0DD9308C0DF2}" type="parTrans" cxnId="{8D675BE6-E843-4AA7-B2CC-1DA01D3496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0DBC4-38E6-486A-A82F-4204DA3B2B68}" type="sibTrans" cxnId="{8D675BE6-E843-4AA7-B2CC-1DA01D3496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DF3DE-341F-4D8D-925A-6DBAF8AFEEDA}">
      <dgm:prSet phldrT="[Текст]"/>
      <dgm:spPr/>
      <dgm:t>
        <a:bodyPr/>
        <a:lstStyle/>
        <a:p>
          <a:r>
            <a:rPr lang="uz-Cyrl-UZ" dirty="0">
              <a:latin typeface="Arial" panose="020B0604020202020204" pitchFamily="34" charset="0"/>
              <a:cs typeface="Arial" panose="020B0604020202020204" pitchFamily="34" charset="0"/>
            </a:rPr>
            <a:t>Ҳисобот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0293C-77EF-4AA3-9AE2-F2CCA2C54D5A}" type="parTrans" cxnId="{F07580CD-15A7-44AB-AE9E-7F9CB96BF1C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64B8B-AFBE-4658-8E56-AB7C2ADB30EE}" type="sibTrans" cxnId="{F07580CD-15A7-44AB-AE9E-7F9CB96BF1C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27527-2D06-49A3-91BF-16EDB7893915}">
      <dgm:prSet custT="1"/>
      <dgm:spPr/>
      <dgm:t>
        <a:bodyPr/>
        <a:lstStyle/>
        <a:p>
          <a:r>
            <a:rPr lang="uz-Cyrl-UZ" sz="1050" dirty="0">
              <a:latin typeface="Arial" panose="020B0604020202020204" pitchFamily="34" charset="0"/>
              <a:cs typeface="Arial" panose="020B0604020202020204" pitchFamily="34" charset="0"/>
            </a:rPr>
            <a:t>Раис ўринбосарига тақдим этиш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1A932C-B4AB-4F0D-A70D-8C6343A94AF3}" type="parTrans" cxnId="{5AECD8E7-E40D-4949-A79F-93613F274E3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FB96E-1619-4061-B69D-1178E9574208}" type="sibTrans" cxnId="{5AECD8E7-E40D-4949-A79F-93613F274E3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BF8E8A-57DF-49DF-827D-698AF267228A}">
      <dgm:prSet phldrT="[Текст]" custT="1"/>
      <dgm:spPr/>
      <dgm:t>
        <a:bodyPr/>
        <a:lstStyle/>
        <a:p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181C13-9C90-4083-A8F7-59CFA2445567}" type="parTrans" cxnId="{DEA19F51-9E47-40B3-982B-19F24B3F4DEC}">
      <dgm:prSet/>
      <dgm:spPr/>
      <dgm:t>
        <a:bodyPr/>
        <a:lstStyle/>
        <a:p>
          <a:endParaRPr lang="ru-RU"/>
        </a:p>
      </dgm:t>
    </dgm:pt>
    <dgm:pt modelId="{02849273-2B69-4647-AA84-E16F57E02A1A}" type="sibTrans" cxnId="{DEA19F51-9E47-40B3-982B-19F24B3F4DEC}">
      <dgm:prSet/>
      <dgm:spPr/>
      <dgm:t>
        <a:bodyPr/>
        <a:lstStyle/>
        <a:p>
          <a:endParaRPr lang="ru-RU"/>
        </a:p>
      </dgm:t>
    </dgm:pt>
    <dgm:pt modelId="{5BFE8957-1DD1-4569-AE94-C3A6833615E9}" type="pres">
      <dgm:prSet presAssocID="{41DD8E13-1D8A-404E-A2CB-961AE11C9883}" presName="Name0" presStyleCnt="0">
        <dgm:presLayoutVars>
          <dgm:dir/>
          <dgm:animLvl val="lvl"/>
          <dgm:resizeHandles val="exact"/>
        </dgm:presLayoutVars>
      </dgm:prSet>
      <dgm:spPr/>
    </dgm:pt>
    <dgm:pt modelId="{6294E81A-974D-4EA4-B50C-BFB4ACB78A2A}" type="pres">
      <dgm:prSet presAssocID="{41DD8E13-1D8A-404E-A2CB-961AE11C9883}" presName="tSp" presStyleCnt="0"/>
      <dgm:spPr/>
    </dgm:pt>
    <dgm:pt modelId="{1C03D281-E249-432D-A416-F3DCDEE7347F}" type="pres">
      <dgm:prSet presAssocID="{41DD8E13-1D8A-404E-A2CB-961AE11C9883}" presName="bSp" presStyleCnt="0"/>
      <dgm:spPr/>
    </dgm:pt>
    <dgm:pt modelId="{83C5E4A9-AFA1-4A68-9680-FA0B7188F032}" type="pres">
      <dgm:prSet presAssocID="{41DD8E13-1D8A-404E-A2CB-961AE11C9883}" presName="process" presStyleCnt="0"/>
      <dgm:spPr/>
    </dgm:pt>
    <dgm:pt modelId="{3F35A1A4-2460-41CB-B34B-E8B1F139568D}" type="pres">
      <dgm:prSet presAssocID="{40A7BA4F-43B6-463C-85E8-82F43028AD09}" presName="composite1" presStyleCnt="0"/>
      <dgm:spPr/>
    </dgm:pt>
    <dgm:pt modelId="{4D5178D3-5743-4250-8BBA-6DC99E4CA873}" type="pres">
      <dgm:prSet presAssocID="{40A7BA4F-43B6-463C-85E8-82F43028AD09}" presName="dummyNode1" presStyleLbl="node1" presStyleIdx="0" presStyleCnt="5"/>
      <dgm:spPr/>
    </dgm:pt>
    <dgm:pt modelId="{C7D7E8DA-5D2B-4DCB-9AB5-A28AB3863EC3}" type="pres">
      <dgm:prSet presAssocID="{40A7BA4F-43B6-463C-85E8-82F43028AD09}" presName="childNode1" presStyleLbl="bgAcc1" presStyleIdx="0" presStyleCnt="5" custScaleX="116885" custScaleY="139857">
        <dgm:presLayoutVars>
          <dgm:bulletEnabled val="1"/>
        </dgm:presLayoutVars>
      </dgm:prSet>
      <dgm:spPr/>
    </dgm:pt>
    <dgm:pt modelId="{48129138-3A84-4F32-8B52-693B1F7D544C}" type="pres">
      <dgm:prSet presAssocID="{40A7BA4F-43B6-463C-85E8-82F43028AD09}" presName="childNode1tx" presStyleLbl="bgAcc1" presStyleIdx="0" presStyleCnt="5">
        <dgm:presLayoutVars>
          <dgm:bulletEnabled val="1"/>
        </dgm:presLayoutVars>
      </dgm:prSet>
      <dgm:spPr/>
    </dgm:pt>
    <dgm:pt modelId="{C4ED52B0-2718-419C-8E8E-5861EA088440}" type="pres">
      <dgm:prSet presAssocID="{40A7BA4F-43B6-463C-85E8-82F43028AD09}" presName="parentNode1" presStyleLbl="node1" presStyleIdx="0" presStyleCnt="5" custLinFactNeighborX="-4717" custLinFactNeighborY="14210">
        <dgm:presLayoutVars>
          <dgm:chMax val="1"/>
          <dgm:bulletEnabled val="1"/>
        </dgm:presLayoutVars>
      </dgm:prSet>
      <dgm:spPr/>
    </dgm:pt>
    <dgm:pt modelId="{6D7C8D62-3C59-45A0-9332-CAEBBFB826E2}" type="pres">
      <dgm:prSet presAssocID="{40A7BA4F-43B6-463C-85E8-82F43028AD09}" presName="connSite1" presStyleCnt="0"/>
      <dgm:spPr/>
    </dgm:pt>
    <dgm:pt modelId="{1973DA49-8F57-43DC-AD50-A92B89B778D0}" type="pres">
      <dgm:prSet presAssocID="{F1A512C8-B3B9-49D2-84A4-D240E49CB32B}" presName="Name9" presStyleLbl="sibTrans2D1" presStyleIdx="0" presStyleCnt="4"/>
      <dgm:spPr/>
    </dgm:pt>
    <dgm:pt modelId="{0EF00A8B-74C1-4F19-A607-9497226704AE}" type="pres">
      <dgm:prSet presAssocID="{4CCFBDB8-68C4-4462-BD83-0D132AA1FEE0}" presName="composite2" presStyleCnt="0"/>
      <dgm:spPr/>
    </dgm:pt>
    <dgm:pt modelId="{D93DF14E-249E-4A86-8E1C-30F8A66DF383}" type="pres">
      <dgm:prSet presAssocID="{4CCFBDB8-68C4-4462-BD83-0D132AA1FEE0}" presName="dummyNode2" presStyleLbl="node1" presStyleIdx="0" presStyleCnt="5"/>
      <dgm:spPr/>
    </dgm:pt>
    <dgm:pt modelId="{CA2F1A79-02F0-4B13-AACA-53D097C90AC9}" type="pres">
      <dgm:prSet presAssocID="{4CCFBDB8-68C4-4462-BD83-0D132AA1FEE0}" presName="childNode2" presStyleLbl="bgAcc1" presStyleIdx="1" presStyleCnt="5" custScaleX="176851" custScaleY="135963" custLinFactNeighborX="1803">
        <dgm:presLayoutVars>
          <dgm:bulletEnabled val="1"/>
        </dgm:presLayoutVars>
      </dgm:prSet>
      <dgm:spPr/>
    </dgm:pt>
    <dgm:pt modelId="{67D600C6-5031-406C-B3A3-AB749430B8F5}" type="pres">
      <dgm:prSet presAssocID="{4CCFBDB8-68C4-4462-BD83-0D132AA1FEE0}" presName="childNode2tx" presStyleLbl="bgAcc1" presStyleIdx="1" presStyleCnt="5">
        <dgm:presLayoutVars>
          <dgm:bulletEnabled val="1"/>
        </dgm:presLayoutVars>
      </dgm:prSet>
      <dgm:spPr/>
    </dgm:pt>
    <dgm:pt modelId="{F47BFF23-1555-4E1C-9039-31EA42EBA3CD}" type="pres">
      <dgm:prSet presAssocID="{4CCFBDB8-68C4-4462-BD83-0D132AA1FEE0}" presName="parentNode2" presStyleLbl="node1" presStyleIdx="1" presStyleCnt="5" custLinFactNeighborX="30420" custLinFactNeighborY="-21842">
        <dgm:presLayoutVars>
          <dgm:chMax val="0"/>
          <dgm:bulletEnabled val="1"/>
        </dgm:presLayoutVars>
      </dgm:prSet>
      <dgm:spPr/>
    </dgm:pt>
    <dgm:pt modelId="{B5AA5254-E311-4BE2-ABEF-09FBCCDD17F9}" type="pres">
      <dgm:prSet presAssocID="{4CCFBDB8-68C4-4462-BD83-0D132AA1FEE0}" presName="connSite2" presStyleCnt="0"/>
      <dgm:spPr/>
    </dgm:pt>
    <dgm:pt modelId="{8C4DF502-ED44-4430-8C9D-C1B55FA5838F}" type="pres">
      <dgm:prSet presAssocID="{EE09FE55-5D72-42BD-9ED7-F255FC83DCC8}" presName="Name18" presStyleLbl="sibTrans2D1" presStyleIdx="1" presStyleCnt="4"/>
      <dgm:spPr/>
    </dgm:pt>
    <dgm:pt modelId="{1752CEC2-3E12-4AC1-9A64-F455E39E7B34}" type="pres">
      <dgm:prSet presAssocID="{3A829747-6006-4831-A4CC-3916AC5AAE9C}" presName="composite1" presStyleCnt="0"/>
      <dgm:spPr/>
    </dgm:pt>
    <dgm:pt modelId="{9E122572-D153-4B90-AEED-4E9E3F408F35}" type="pres">
      <dgm:prSet presAssocID="{3A829747-6006-4831-A4CC-3916AC5AAE9C}" presName="dummyNode1" presStyleLbl="node1" presStyleIdx="1" presStyleCnt="5"/>
      <dgm:spPr/>
    </dgm:pt>
    <dgm:pt modelId="{555B1987-1023-4A31-9041-8A8251F0ABFF}" type="pres">
      <dgm:prSet presAssocID="{3A829747-6006-4831-A4CC-3916AC5AAE9C}" presName="childNode1" presStyleLbl="bgAcc1" presStyleIdx="2" presStyleCnt="5" custScaleX="210005" custScaleY="134779" custLinFactNeighborX="4805">
        <dgm:presLayoutVars>
          <dgm:bulletEnabled val="1"/>
        </dgm:presLayoutVars>
      </dgm:prSet>
      <dgm:spPr/>
    </dgm:pt>
    <dgm:pt modelId="{115B0D9C-5A9B-46F0-8367-37C3215695E1}" type="pres">
      <dgm:prSet presAssocID="{3A829747-6006-4831-A4CC-3916AC5AAE9C}" presName="childNode1tx" presStyleLbl="bgAcc1" presStyleIdx="2" presStyleCnt="5">
        <dgm:presLayoutVars>
          <dgm:bulletEnabled val="1"/>
        </dgm:presLayoutVars>
      </dgm:prSet>
      <dgm:spPr/>
    </dgm:pt>
    <dgm:pt modelId="{12171E16-E887-49CD-B2B6-9B26FFB32516}" type="pres">
      <dgm:prSet presAssocID="{3A829747-6006-4831-A4CC-3916AC5AAE9C}" presName="parentNode1" presStyleLbl="node1" presStyleIdx="2" presStyleCnt="5" custLinFactNeighborX="52038" custLinFactNeighborY="27183">
        <dgm:presLayoutVars>
          <dgm:chMax val="1"/>
          <dgm:bulletEnabled val="1"/>
        </dgm:presLayoutVars>
      </dgm:prSet>
      <dgm:spPr/>
    </dgm:pt>
    <dgm:pt modelId="{0DF3F94F-B975-4988-9338-2DFF7A0B8C81}" type="pres">
      <dgm:prSet presAssocID="{3A829747-6006-4831-A4CC-3916AC5AAE9C}" presName="connSite1" presStyleCnt="0"/>
      <dgm:spPr/>
    </dgm:pt>
    <dgm:pt modelId="{10FEE6C0-1E0B-4527-AD44-26F2E6A2D004}" type="pres">
      <dgm:prSet presAssocID="{9D90B089-5236-4EB6-9B6E-6CC1748CBA3B}" presName="Name9" presStyleLbl="sibTrans2D1" presStyleIdx="2" presStyleCnt="4"/>
      <dgm:spPr/>
    </dgm:pt>
    <dgm:pt modelId="{41DEF868-C40E-4C05-ADF9-0334E66412D7}" type="pres">
      <dgm:prSet presAssocID="{4B8E62D1-8484-4B63-BD41-63F4E4031E93}" presName="composite2" presStyleCnt="0"/>
      <dgm:spPr/>
    </dgm:pt>
    <dgm:pt modelId="{EF8011DD-3B8E-4BED-9FAA-774840CFC9FA}" type="pres">
      <dgm:prSet presAssocID="{4B8E62D1-8484-4B63-BD41-63F4E4031E93}" presName="dummyNode2" presStyleLbl="node1" presStyleIdx="2" presStyleCnt="5"/>
      <dgm:spPr/>
    </dgm:pt>
    <dgm:pt modelId="{22530B2C-2575-4CE1-983B-90006D30FCB1}" type="pres">
      <dgm:prSet presAssocID="{4B8E62D1-8484-4B63-BD41-63F4E4031E93}" presName="childNode2" presStyleLbl="bgAcc1" presStyleIdx="3" presStyleCnt="5" custScaleX="119416" custScaleY="139734" custLinFactNeighborX="9103">
        <dgm:presLayoutVars>
          <dgm:bulletEnabled val="1"/>
        </dgm:presLayoutVars>
      </dgm:prSet>
      <dgm:spPr/>
    </dgm:pt>
    <dgm:pt modelId="{2271ED30-B543-4B81-863E-9F275BCFFCA4}" type="pres">
      <dgm:prSet presAssocID="{4B8E62D1-8484-4B63-BD41-63F4E4031E93}" presName="childNode2tx" presStyleLbl="bgAcc1" presStyleIdx="3" presStyleCnt="5">
        <dgm:presLayoutVars>
          <dgm:bulletEnabled val="1"/>
        </dgm:presLayoutVars>
      </dgm:prSet>
      <dgm:spPr/>
    </dgm:pt>
    <dgm:pt modelId="{ADDE67B2-8424-480F-BDBE-E824F172DA31}" type="pres">
      <dgm:prSet presAssocID="{4B8E62D1-8484-4B63-BD41-63F4E4031E93}" presName="parentNode2" presStyleLbl="node1" presStyleIdx="3" presStyleCnt="5" custLinFactNeighborX="6927" custLinFactNeighborY="-36852">
        <dgm:presLayoutVars>
          <dgm:chMax val="0"/>
          <dgm:bulletEnabled val="1"/>
        </dgm:presLayoutVars>
      </dgm:prSet>
      <dgm:spPr/>
    </dgm:pt>
    <dgm:pt modelId="{ACD73FF0-D4C3-47F6-9A64-335273896E74}" type="pres">
      <dgm:prSet presAssocID="{4B8E62D1-8484-4B63-BD41-63F4E4031E93}" presName="connSite2" presStyleCnt="0"/>
      <dgm:spPr/>
    </dgm:pt>
    <dgm:pt modelId="{1DCC8D18-F2C6-439B-BE04-8C8C3234D0E0}" type="pres">
      <dgm:prSet presAssocID="{E8F1844C-F56F-44EC-A0D2-DF17DCB51B07}" presName="Name18" presStyleLbl="sibTrans2D1" presStyleIdx="3" presStyleCnt="4"/>
      <dgm:spPr/>
    </dgm:pt>
    <dgm:pt modelId="{ACADDBC0-055F-4F26-83C9-3E824DB58593}" type="pres">
      <dgm:prSet presAssocID="{DFFDF3DE-341F-4D8D-925A-6DBAF8AFEEDA}" presName="composite1" presStyleCnt="0"/>
      <dgm:spPr/>
    </dgm:pt>
    <dgm:pt modelId="{D0814AE5-4FF0-4A7A-B315-91DB9906CCEE}" type="pres">
      <dgm:prSet presAssocID="{DFFDF3DE-341F-4D8D-925A-6DBAF8AFEEDA}" presName="dummyNode1" presStyleLbl="node1" presStyleIdx="3" presStyleCnt="5"/>
      <dgm:spPr/>
    </dgm:pt>
    <dgm:pt modelId="{90033D05-67CA-4DAD-955F-E42767DB5A98}" type="pres">
      <dgm:prSet presAssocID="{DFFDF3DE-341F-4D8D-925A-6DBAF8AFEEDA}" presName="childNode1" presStyleLbl="bgAcc1" presStyleIdx="4" presStyleCnt="5" custScaleX="118632" custScaleY="140355">
        <dgm:presLayoutVars>
          <dgm:bulletEnabled val="1"/>
        </dgm:presLayoutVars>
      </dgm:prSet>
      <dgm:spPr/>
    </dgm:pt>
    <dgm:pt modelId="{3BDAEA2B-0B65-4C8D-A953-8ED13D24A43A}" type="pres">
      <dgm:prSet presAssocID="{DFFDF3DE-341F-4D8D-925A-6DBAF8AFEEDA}" presName="childNode1tx" presStyleLbl="bgAcc1" presStyleIdx="4" presStyleCnt="5">
        <dgm:presLayoutVars>
          <dgm:bulletEnabled val="1"/>
        </dgm:presLayoutVars>
      </dgm:prSet>
      <dgm:spPr/>
    </dgm:pt>
    <dgm:pt modelId="{74C61998-188D-4FFF-A2CC-A8A883C5429C}" type="pres">
      <dgm:prSet presAssocID="{DFFDF3DE-341F-4D8D-925A-6DBAF8AFEEDA}" presName="parentNode1" presStyleLbl="node1" presStyleIdx="4" presStyleCnt="5" custScaleX="73812" custLinFactNeighborX="9195" custLinFactNeighborY="41858">
        <dgm:presLayoutVars>
          <dgm:chMax val="1"/>
          <dgm:bulletEnabled val="1"/>
        </dgm:presLayoutVars>
      </dgm:prSet>
      <dgm:spPr/>
    </dgm:pt>
    <dgm:pt modelId="{E5913A3E-C112-4E9E-B300-E0B072835085}" type="pres">
      <dgm:prSet presAssocID="{DFFDF3DE-341F-4D8D-925A-6DBAF8AFEEDA}" presName="connSite1" presStyleCnt="0"/>
      <dgm:spPr/>
    </dgm:pt>
  </dgm:ptLst>
  <dgm:cxnLst>
    <dgm:cxn modelId="{42412903-7BC7-4752-B814-6B65E2501793}" type="presOf" srcId="{F1A512C8-B3B9-49D2-84A4-D240E49CB32B}" destId="{1973DA49-8F57-43DC-AD50-A92B89B778D0}" srcOrd="0" destOrd="0" presId="urn:microsoft.com/office/officeart/2005/8/layout/hProcess4"/>
    <dgm:cxn modelId="{CC788208-1861-4308-9C6A-32F0C16CDEE7}" type="presOf" srcId="{150BFAE7-ED85-4D08-9A5E-E870A779FF82}" destId="{48129138-3A84-4F32-8B52-693B1F7D544C}" srcOrd="1" destOrd="2" presId="urn:microsoft.com/office/officeart/2005/8/layout/hProcess4"/>
    <dgm:cxn modelId="{3282930A-77C9-4F73-BDB9-F90F09BE77C2}" type="presOf" srcId="{98A477A0-86B8-43CB-8398-387047E3F484}" destId="{555B1987-1023-4A31-9041-8A8251F0ABFF}" srcOrd="0" destOrd="2" presId="urn:microsoft.com/office/officeart/2005/8/layout/hProcess4"/>
    <dgm:cxn modelId="{1065770D-DC54-449F-A64A-2CFBCBE289D2}" srcId="{41DD8E13-1D8A-404E-A2CB-961AE11C9883}" destId="{40A7BA4F-43B6-463C-85E8-82F43028AD09}" srcOrd="0" destOrd="0" parTransId="{2B529F69-4061-4894-8D91-1FDCEA20C80F}" sibTransId="{F1A512C8-B3B9-49D2-84A4-D240E49CB32B}"/>
    <dgm:cxn modelId="{D4877F19-A148-46F0-9D22-01C30627D8DE}" type="presOf" srcId="{98284BCB-DD8F-489B-ADCD-FC2BC67110EB}" destId="{CA2F1A79-02F0-4B13-AACA-53D097C90AC9}" srcOrd="0" destOrd="1" presId="urn:microsoft.com/office/officeart/2005/8/layout/hProcess4"/>
    <dgm:cxn modelId="{6A7F591B-B82D-4BE2-A12D-ADC2F42EFD24}" type="presOf" srcId="{E8F1844C-F56F-44EC-A0D2-DF17DCB51B07}" destId="{1DCC8D18-F2C6-439B-BE04-8C8C3234D0E0}" srcOrd="0" destOrd="0" presId="urn:microsoft.com/office/officeart/2005/8/layout/hProcess4"/>
    <dgm:cxn modelId="{8ED6541D-A463-47EB-826E-2CCB3E562BAA}" srcId="{3A829747-6006-4831-A4CC-3916AC5AAE9C}" destId="{61FB7DAF-E938-480D-88A1-38B3E6060DBA}" srcOrd="1" destOrd="0" parTransId="{3E57C114-BAC8-4513-9F01-27ABBEAD7576}" sibTransId="{19C8D6C5-F49B-46F1-A31D-7D0E10D3FA01}"/>
    <dgm:cxn modelId="{6B0B0C24-4E61-41E8-B117-F0A56E4DC222}" srcId="{3A829747-6006-4831-A4CC-3916AC5AAE9C}" destId="{98A477A0-86B8-43CB-8398-387047E3F484}" srcOrd="2" destOrd="0" parTransId="{126CFF1F-5C69-4217-B388-D7F9D58BC8E6}" sibTransId="{C86AF52C-7782-44C2-B7B1-D4D4DBBBD638}"/>
    <dgm:cxn modelId="{E7346C29-A7A1-4F0D-A89A-7385EE4D5490}" type="presOf" srcId="{DCA78889-2F80-4E27-8864-EF87D71483B7}" destId="{555B1987-1023-4A31-9041-8A8251F0ABFF}" srcOrd="0" destOrd="0" presId="urn:microsoft.com/office/officeart/2005/8/layout/hProcess4"/>
    <dgm:cxn modelId="{28C6882A-9F17-4837-B4D4-311BADFD2913}" type="presOf" srcId="{EE09FE55-5D72-42BD-9ED7-F255FC83DCC8}" destId="{8C4DF502-ED44-4430-8C9D-C1B55FA5838F}" srcOrd="0" destOrd="0" presId="urn:microsoft.com/office/officeart/2005/8/layout/hProcess4"/>
    <dgm:cxn modelId="{D930FE35-A88F-4AB8-AB10-7161CD113408}" type="presOf" srcId="{9D90B089-5236-4EB6-9B6E-6CC1748CBA3B}" destId="{10FEE6C0-1E0B-4527-AD44-26F2E6A2D004}" srcOrd="0" destOrd="0" presId="urn:microsoft.com/office/officeart/2005/8/layout/hProcess4"/>
    <dgm:cxn modelId="{3AD38136-1CF2-4A2D-984C-95859C99A0AB}" srcId="{4CCFBDB8-68C4-4462-BD83-0D132AA1FEE0}" destId="{2C027978-76CB-4460-B6C2-D9187B6D71BE}" srcOrd="2" destOrd="0" parTransId="{6DA9DBED-2A08-4A70-A74A-275D27E1E825}" sibTransId="{AD9626E0-8406-4B55-B465-2496FE3F20F0}"/>
    <dgm:cxn modelId="{5DF5453D-9907-4A75-88E6-6E6EB8300AF8}" type="presOf" srcId="{0EAA1C2D-BC1E-4070-A636-46CC1EF2A42F}" destId="{48129138-3A84-4F32-8B52-693B1F7D544C}" srcOrd="1" destOrd="1" presId="urn:microsoft.com/office/officeart/2005/8/layout/hProcess4"/>
    <dgm:cxn modelId="{F9DF5866-3DD6-4F51-BB67-33A62F37C6E7}" type="presOf" srcId="{A1327527-2D06-49A3-91BF-16EDB7893915}" destId="{90033D05-67CA-4DAD-955F-E42767DB5A98}" srcOrd="0" destOrd="0" presId="urn:microsoft.com/office/officeart/2005/8/layout/hProcess4"/>
    <dgm:cxn modelId="{8FEB9046-68CB-4273-A801-EC6E616CC354}" type="presOf" srcId="{2C027978-76CB-4460-B6C2-D9187B6D71BE}" destId="{CA2F1A79-02F0-4B13-AACA-53D097C90AC9}" srcOrd="0" destOrd="2" presId="urn:microsoft.com/office/officeart/2005/8/layout/hProcess4"/>
    <dgm:cxn modelId="{AC2E4167-70EB-415B-AF4B-4243D7CE7FAB}" type="presOf" srcId="{3BBF8E8A-57DF-49DF-827D-698AF267228A}" destId="{48129138-3A84-4F32-8B52-693B1F7D544C}" srcOrd="1" destOrd="0" presId="urn:microsoft.com/office/officeart/2005/8/layout/hProcess4"/>
    <dgm:cxn modelId="{D8F6E048-2E1B-42C2-99F8-2EAE2C7425A6}" type="presOf" srcId="{3BBF8E8A-57DF-49DF-827D-698AF267228A}" destId="{C7D7E8DA-5D2B-4DCB-9AB5-A28AB3863EC3}" srcOrd="0" destOrd="0" presId="urn:microsoft.com/office/officeart/2005/8/layout/hProcess4"/>
    <dgm:cxn modelId="{4F10C96D-4858-40AB-AE47-E8CA18478800}" type="presOf" srcId="{DCA78889-2F80-4E27-8864-EF87D71483B7}" destId="{115B0D9C-5A9B-46F0-8367-37C3215695E1}" srcOrd="1" destOrd="0" presId="urn:microsoft.com/office/officeart/2005/8/layout/hProcess4"/>
    <dgm:cxn modelId="{47E39C70-6FCA-4704-A34B-A0624E9D2EF4}" type="presOf" srcId="{40A7BA4F-43B6-463C-85E8-82F43028AD09}" destId="{C4ED52B0-2718-419C-8E8E-5861EA088440}" srcOrd="0" destOrd="0" presId="urn:microsoft.com/office/officeart/2005/8/layout/hProcess4"/>
    <dgm:cxn modelId="{DEA19F51-9E47-40B3-982B-19F24B3F4DEC}" srcId="{40A7BA4F-43B6-463C-85E8-82F43028AD09}" destId="{3BBF8E8A-57DF-49DF-827D-698AF267228A}" srcOrd="0" destOrd="0" parTransId="{F4181C13-9C90-4083-A8F7-59CFA2445567}" sibTransId="{02849273-2B69-4647-AA84-E16F57E02A1A}"/>
    <dgm:cxn modelId="{0C7FEB52-943A-49F3-8322-44F141E537DC}" type="presOf" srcId="{61FB7DAF-E938-480D-88A1-38B3E6060DBA}" destId="{555B1987-1023-4A31-9041-8A8251F0ABFF}" srcOrd="0" destOrd="1" presId="urn:microsoft.com/office/officeart/2005/8/layout/hProcess4"/>
    <dgm:cxn modelId="{A620F756-C921-4120-8C5F-70318CCC6EFA}" srcId="{3A829747-6006-4831-A4CC-3916AC5AAE9C}" destId="{DCA78889-2F80-4E27-8864-EF87D71483B7}" srcOrd="0" destOrd="0" parTransId="{1569BCAA-3E2B-4F72-801F-F57A6E1E7298}" sibTransId="{46DE4406-A917-4BA5-9912-D1C93890A089}"/>
    <dgm:cxn modelId="{A4352282-9ADB-4A8D-A49F-2A6532DFD9DF}" type="presOf" srcId="{98A477A0-86B8-43CB-8398-387047E3F484}" destId="{115B0D9C-5A9B-46F0-8367-37C3215695E1}" srcOrd="1" destOrd="2" presId="urn:microsoft.com/office/officeart/2005/8/layout/hProcess4"/>
    <dgm:cxn modelId="{0BCE1689-7FD8-4839-9C2F-539BD0F0422E}" srcId="{40A7BA4F-43B6-463C-85E8-82F43028AD09}" destId="{150BFAE7-ED85-4D08-9A5E-E870A779FF82}" srcOrd="2" destOrd="0" parTransId="{30E35DB6-580F-468C-A4FA-C02295B44054}" sibTransId="{6A191CD1-F5FB-48A5-BCE8-0586E57E1121}"/>
    <dgm:cxn modelId="{1724AC91-C51D-4BCC-B40B-D0E816DE8FE8}" type="presOf" srcId="{0EAA1C2D-BC1E-4070-A636-46CC1EF2A42F}" destId="{C7D7E8DA-5D2B-4DCB-9AB5-A28AB3863EC3}" srcOrd="0" destOrd="1" presId="urn:microsoft.com/office/officeart/2005/8/layout/hProcess4"/>
    <dgm:cxn modelId="{79AB3195-A72D-44E4-8C09-D4E02364D5B3}" type="presOf" srcId="{DFFDF3DE-341F-4D8D-925A-6DBAF8AFEEDA}" destId="{74C61998-188D-4FFF-A2CC-A8A883C5429C}" srcOrd="0" destOrd="0" presId="urn:microsoft.com/office/officeart/2005/8/layout/hProcess4"/>
    <dgm:cxn modelId="{7C52549C-E003-430A-A1C5-5D98C352F77C}" srcId="{41DD8E13-1D8A-404E-A2CB-961AE11C9883}" destId="{3A829747-6006-4831-A4CC-3916AC5AAE9C}" srcOrd="2" destOrd="0" parTransId="{68198548-155C-40C6-82C6-AF2343E876E8}" sibTransId="{9D90B089-5236-4EB6-9B6E-6CC1748CBA3B}"/>
    <dgm:cxn modelId="{D1A443A7-EDBF-47F0-BECD-2AC3B0ECBEDF}" type="presOf" srcId="{4B8E62D1-8484-4B63-BD41-63F4E4031E93}" destId="{ADDE67B2-8424-480F-BDBE-E824F172DA31}" srcOrd="0" destOrd="0" presId="urn:microsoft.com/office/officeart/2005/8/layout/hProcess4"/>
    <dgm:cxn modelId="{5AE79DAB-07A1-47AF-836B-AA03B80FA2BF}" srcId="{4CCFBDB8-68C4-4462-BD83-0D132AA1FEE0}" destId="{6CEA6D5D-C567-4965-86BE-C12EFEA240D0}" srcOrd="0" destOrd="0" parTransId="{81293775-40A5-4AEA-8A23-34AC6B154533}" sibTransId="{CCBC65E6-3CC2-4809-9665-807816784B3A}"/>
    <dgm:cxn modelId="{6D1CF0B0-13DC-4125-8899-3BF9F3174C75}" srcId="{41DD8E13-1D8A-404E-A2CB-961AE11C9883}" destId="{4B8E62D1-8484-4B63-BD41-63F4E4031E93}" srcOrd="3" destOrd="0" parTransId="{42D2F240-F315-4962-90F2-39C8C8904A0A}" sibTransId="{E8F1844C-F56F-44EC-A0D2-DF17DCB51B07}"/>
    <dgm:cxn modelId="{F6D1B7BF-C128-42BC-B574-2DF7F54066AE}" type="presOf" srcId="{150BFAE7-ED85-4D08-9A5E-E870A779FF82}" destId="{C7D7E8DA-5D2B-4DCB-9AB5-A28AB3863EC3}" srcOrd="0" destOrd="2" presId="urn:microsoft.com/office/officeart/2005/8/layout/hProcess4"/>
    <dgm:cxn modelId="{D0617AC2-9E0B-42D0-BD59-B6514A97861F}" type="presOf" srcId="{4CCFBDB8-68C4-4462-BD83-0D132AA1FEE0}" destId="{F47BFF23-1555-4E1C-9039-31EA42EBA3CD}" srcOrd="0" destOrd="0" presId="urn:microsoft.com/office/officeart/2005/8/layout/hProcess4"/>
    <dgm:cxn modelId="{AB9C13C3-316A-46AC-86EF-AC5A5FC2F3C7}" srcId="{41DD8E13-1D8A-404E-A2CB-961AE11C9883}" destId="{4CCFBDB8-68C4-4462-BD83-0D132AA1FEE0}" srcOrd="1" destOrd="0" parTransId="{781456EC-85A8-4F60-AE12-DF2BCD58FFCD}" sibTransId="{EE09FE55-5D72-42BD-9ED7-F255FC83DCC8}"/>
    <dgm:cxn modelId="{535D56C3-D9E3-4BFC-85CE-215AAB5092A5}" type="presOf" srcId="{41DD8E13-1D8A-404E-A2CB-961AE11C9883}" destId="{5BFE8957-1DD1-4569-AE94-C3A6833615E9}" srcOrd="0" destOrd="0" presId="urn:microsoft.com/office/officeart/2005/8/layout/hProcess4"/>
    <dgm:cxn modelId="{470303C8-8A73-4EF1-ABDD-CF27ED78653B}" srcId="{4CCFBDB8-68C4-4462-BD83-0D132AA1FEE0}" destId="{98284BCB-DD8F-489B-ADCD-FC2BC67110EB}" srcOrd="1" destOrd="0" parTransId="{C1F4BF9E-5CE5-4DE0-B28A-A80101AEDBF3}" sibTransId="{BA06019D-CC14-44A2-91DA-3F3E7DCF176C}"/>
    <dgm:cxn modelId="{4A1226C8-C19B-45C0-9EEC-2FEDE57EC469}" type="presOf" srcId="{A1327527-2D06-49A3-91BF-16EDB7893915}" destId="{3BDAEA2B-0B65-4C8D-A953-8ED13D24A43A}" srcOrd="1" destOrd="0" presId="urn:microsoft.com/office/officeart/2005/8/layout/hProcess4"/>
    <dgm:cxn modelId="{F07580CD-15A7-44AB-AE9E-7F9CB96BF1C0}" srcId="{41DD8E13-1D8A-404E-A2CB-961AE11C9883}" destId="{DFFDF3DE-341F-4D8D-925A-6DBAF8AFEEDA}" srcOrd="4" destOrd="0" parTransId="{EE60293C-77EF-4AA3-9AE2-F2CCA2C54D5A}" sibTransId="{A0564B8B-AFBE-4658-8E56-AB7C2ADB30EE}"/>
    <dgm:cxn modelId="{F97BF8D0-F259-4B9F-981C-177DDA395FF6}" type="presOf" srcId="{92EF43A8-4595-4E4E-BB99-1D7CF9E50FD0}" destId="{2271ED30-B543-4B81-863E-9F275BCFFCA4}" srcOrd="1" destOrd="0" presId="urn:microsoft.com/office/officeart/2005/8/layout/hProcess4"/>
    <dgm:cxn modelId="{19B407D1-761D-40FE-9DFE-1FD0C50992C2}" type="presOf" srcId="{98284BCB-DD8F-489B-ADCD-FC2BC67110EB}" destId="{67D600C6-5031-406C-B3A3-AB749430B8F5}" srcOrd="1" destOrd="1" presId="urn:microsoft.com/office/officeart/2005/8/layout/hProcess4"/>
    <dgm:cxn modelId="{9CA4E3DA-1EE5-4BEA-9190-FC700A0861D5}" type="presOf" srcId="{6CEA6D5D-C567-4965-86BE-C12EFEA240D0}" destId="{CA2F1A79-02F0-4B13-AACA-53D097C90AC9}" srcOrd="0" destOrd="0" presId="urn:microsoft.com/office/officeart/2005/8/layout/hProcess4"/>
    <dgm:cxn modelId="{C5C823DB-4B0B-4691-950C-4066396120BD}" type="presOf" srcId="{92EF43A8-4595-4E4E-BB99-1D7CF9E50FD0}" destId="{22530B2C-2575-4CE1-983B-90006D30FCB1}" srcOrd="0" destOrd="0" presId="urn:microsoft.com/office/officeart/2005/8/layout/hProcess4"/>
    <dgm:cxn modelId="{26F7F0E1-F7E1-4B2A-AEEE-8C6C2E3CE473}" type="presOf" srcId="{6CEA6D5D-C567-4965-86BE-C12EFEA240D0}" destId="{67D600C6-5031-406C-B3A3-AB749430B8F5}" srcOrd="1" destOrd="0" presId="urn:microsoft.com/office/officeart/2005/8/layout/hProcess4"/>
    <dgm:cxn modelId="{87EFF1E3-9AA6-4B89-887B-AAECCFCD4A46}" srcId="{40A7BA4F-43B6-463C-85E8-82F43028AD09}" destId="{0EAA1C2D-BC1E-4070-A636-46CC1EF2A42F}" srcOrd="1" destOrd="0" parTransId="{D8B5DCA5-0D66-4115-93BC-75D7D54C1759}" sibTransId="{F16638BF-2907-4186-A24B-C9250B1F26A6}"/>
    <dgm:cxn modelId="{53C4D0E5-1960-4C23-A1F5-8946912A0DCC}" type="presOf" srcId="{3A829747-6006-4831-A4CC-3916AC5AAE9C}" destId="{12171E16-E887-49CD-B2B6-9B26FFB32516}" srcOrd="0" destOrd="0" presId="urn:microsoft.com/office/officeart/2005/8/layout/hProcess4"/>
    <dgm:cxn modelId="{8D675BE6-E843-4AA7-B2CC-1DA01D3496CD}" srcId="{4B8E62D1-8484-4B63-BD41-63F4E4031E93}" destId="{92EF43A8-4595-4E4E-BB99-1D7CF9E50FD0}" srcOrd="0" destOrd="0" parTransId="{5285D4D1-CB74-4928-AE1B-0DD9308C0DF2}" sibTransId="{8DC0DBC4-38E6-486A-A82F-4204DA3B2B68}"/>
    <dgm:cxn modelId="{5AECD8E7-E40D-4949-A79F-93613F274E3B}" srcId="{DFFDF3DE-341F-4D8D-925A-6DBAF8AFEEDA}" destId="{A1327527-2D06-49A3-91BF-16EDB7893915}" srcOrd="0" destOrd="0" parTransId="{2C1A932C-B4AB-4F0D-A70D-8C6343A94AF3}" sibTransId="{DB7FB96E-1619-4061-B69D-1178E9574208}"/>
    <dgm:cxn modelId="{20BB35FA-CFCA-4393-A875-A29FD20B58A3}" type="presOf" srcId="{2C027978-76CB-4460-B6C2-D9187B6D71BE}" destId="{67D600C6-5031-406C-B3A3-AB749430B8F5}" srcOrd="1" destOrd="2" presId="urn:microsoft.com/office/officeart/2005/8/layout/hProcess4"/>
    <dgm:cxn modelId="{A569DEFD-41E0-4066-9ABD-91F3403DECD1}" type="presOf" srcId="{61FB7DAF-E938-480D-88A1-38B3E6060DBA}" destId="{115B0D9C-5A9B-46F0-8367-37C3215695E1}" srcOrd="1" destOrd="1" presId="urn:microsoft.com/office/officeart/2005/8/layout/hProcess4"/>
    <dgm:cxn modelId="{9FCF396C-8A89-4470-A870-59A1A1EBCC02}" type="presParOf" srcId="{5BFE8957-1DD1-4569-AE94-C3A6833615E9}" destId="{6294E81A-974D-4EA4-B50C-BFB4ACB78A2A}" srcOrd="0" destOrd="0" presId="urn:microsoft.com/office/officeart/2005/8/layout/hProcess4"/>
    <dgm:cxn modelId="{068FFD65-E1E5-49F3-AC01-5F4A666E6A4E}" type="presParOf" srcId="{5BFE8957-1DD1-4569-AE94-C3A6833615E9}" destId="{1C03D281-E249-432D-A416-F3DCDEE7347F}" srcOrd="1" destOrd="0" presId="urn:microsoft.com/office/officeart/2005/8/layout/hProcess4"/>
    <dgm:cxn modelId="{C6C9FE48-A2B7-439B-B34A-06DDCE498D8B}" type="presParOf" srcId="{5BFE8957-1DD1-4569-AE94-C3A6833615E9}" destId="{83C5E4A9-AFA1-4A68-9680-FA0B7188F032}" srcOrd="2" destOrd="0" presId="urn:microsoft.com/office/officeart/2005/8/layout/hProcess4"/>
    <dgm:cxn modelId="{3C44CCDD-8076-4EFB-80CB-346845EEE8E8}" type="presParOf" srcId="{83C5E4A9-AFA1-4A68-9680-FA0B7188F032}" destId="{3F35A1A4-2460-41CB-B34B-E8B1F139568D}" srcOrd="0" destOrd="0" presId="urn:microsoft.com/office/officeart/2005/8/layout/hProcess4"/>
    <dgm:cxn modelId="{DC1968FB-87E5-4E3C-AFC7-17EEBADC7C08}" type="presParOf" srcId="{3F35A1A4-2460-41CB-B34B-E8B1F139568D}" destId="{4D5178D3-5743-4250-8BBA-6DC99E4CA873}" srcOrd="0" destOrd="0" presId="urn:microsoft.com/office/officeart/2005/8/layout/hProcess4"/>
    <dgm:cxn modelId="{752B4A80-95C4-4A54-A2AE-93BE6DB15606}" type="presParOf" srcId="{3F35A1A4-2460-41CB-B34B-E8B1F139568D}" destId="{C7D7E8DA-5D2B-4DCB-9AB5-A28AB3863EC3}" srcOrd="1" destOrd="0" presId="urn:microsoft.com/office/officeart/2005/8/layout/hProcess4"/>
    <dgm:cxn modelId="{E95A0375-0917-4AAD-89EA-1125A64B65BC}" type="presParOf" srcId="{3F35A1A4-2460-41CB-B34B-E8B1F139568D}" destId="{48129138-3A84-4F32-8B52-693B1F7D544C}" srcOrd="2" destOrd="0" presId="urn:microsoft.com/office/officeart/2005/8/layout/hProcess4"/>
    <dgm:cxn modelId="{7A7F7E9E-F2B2-49FE-B8E3-8341C50637FB}" type="presParOf" srcId="{3F35A1A4-2460-41CB-B34B-E8B1F139568D}" destId="{C4ED52B0-2718-419C-8E8E-5861EA088440}" srcOrd="3" destOrd="0" presId="urn:microsoft.com/office/officeart/2005/8/layout/hProcess4"/>
    <dgm:cxn modelId="{E9CE46E4-1F36-4A5C-9EA9-F048789A609F}" type="presParOf" srcId="{3F35A1A4-2460-41CB-B34B-E8B1F139568D}" destId="{6D7C8D62-3C59-45A0-9332-CAEBBFB826E2}" srcOrd="4" destOrd="0" presId="urn:microsoft.com/office/officeart/2005/8/layout/hProcess4"/>
    <dgm:cxn modelId="{CBD05DA7-FC5B-4962-9931-52F854E36EBF}" type="presParOf" srcId="{83C5E4A9-AFA1-4A68-9680-FA0B7188F032}" destId="{1973DA49-8F57-43DC-AD50-A92B89B778D0}" srcOrd="1" destOrd="0" presId="urn:microsoft.com/office/officeart/2005/8/layout/hProcess4"/>
    <dgm:cxn modelId="{938F496B-AFE4-4DC5-A1D2-5FD02E6B524C}" type="presParOf" srcId="{83C5E4A9-AFA1-4A68-9680-FA0B7188F032}" destId="{0EF00A8B-74C1-4F19-A607-9497226704AE}" srcOrd="2" destOrd="0" presId="urn:microsoft.com/office/officeart/2005/8/layout/hProcess4"/>
    <dgm:cxn modelId="{1F9CC2AE-0E0E-40CF-8ABA-504347CE22B3}" type="presParOf" srcId="{0EF00A8B-74C1-4F19-A607-9497226704AE}" destId="{D93DF14E-249E-4A86-8E1C-30F8A66DF383}" srcOrd="0" destOrd="0" presId="urn:microsoft.com/office/officeart/2005/8/layout/hProcess4"/>
    <dgm:cxn modelId="{3B8A7D55-8056-4F6B-B8C2-FAD285E0C0D2}" type="presParOf" srcId="{0EF00A8B-74C1-4F19-A607-9497226704AE}" destId="{CA2F1A79-02F0-4B13-AACA-53D097C90AC9}" srcOrd="1" destOrd="0" presId="urn:microsoft.com/office/officeart/2005/8/layout/hProcess4"/>
    <dgm:cxn modelId="{978C8C39-71E2-44DC-A4CE-DB8233E1FEFD}" type="presParOf" srcId="{0EF00A8B-74C1-4F19-A607-9497226704AE}" destId="{67D600C6-5031-406C-B3A3-AB749430B8F5}" srcOrd="2" destOrd="0" presId="urn:microsoft.com/office/officeart/2005/8/layout/hProcess4"/>
    <dgm:cxn modelId="{F004986B-440A-49F2-B4D3-AA87555ADA8A}" type="presParOf" srcId="{0EF00A8B-74C1-4F19-A607-9497226704AE}" destId="{F47BFF23-1555-4E1C-9039-31EA42EBA3CD}" srcOrd="3" destOrd="0" presId="urn:microsoft.com/office/officeart/2005/8/layout/hProcess4"/>
    <dgm:cxn modelId="{D10F457B-9A2D-4AB4-A75D-E163FF795C33}" type="presParOf" srcId="{0EF00A8B-74C1-4F19-A607-9497226704AE}" destId="{B5AA5254-E311-4BE2-ABEF-09FBCCDD17F9}" srcOrd="4" destOrd="0" presId="urn:microsoft.com/office/officeart/2005/8/layout/hProcess4"/>
    <dgm:cxn modelId="{152A3B0A-98B2-4B34-A2B8-B96568839ABE}" type="presParOf" srcId="{83C5E4A9-AFA1-4A68-9680-FA0B7188F032}" destId="{8C4DF502-ED44-4430-8C9D-C1B55FA5838F}" srcOrd="3" destOrd="0" presId="urn:microsoft.com/office/officeart/2005/8/layout/hProcess4"/>
    <dgm:cxn modelId="{0A748046-0389-4EF6-AE09-B8A2BC73E3A8}" type="presParOf" srcId="{83C5E4A9-AFA1-4A68-9680-FA0B7188F032}" destId="{1752CEC2-3E12-4AC1-9A64-F455E39E7B34}" srcOrd="4" destOrd="0" presId="urn:microsoft.com/office/officeart/2005/8/layout/hProcess4"/>
    <dgm:cxn modelId="{B5BE4D3D-B7B8-40D2-B3AA-B4F2556E4EBB}" type="presParOf" srcId="{1752CEC2-3E12-4AC1-9A64-F455E39E7B34}" destId="{9E122572-D153-4B90-AEED-4E9E3F408F35}" srcOrd="0" destOrd="0" presId="urn:microsoft.com/office/officeart/2005/8/layout/hProcess4"/>
    <dgm:cxn modelId="{AAD5073A-3C3B-4DD2-841F-DBF2055828E5}" type="presParOf" srcId="{1752CEC2-3E12-4AC1-9A64-F455E39E7B34}" destId="{555B1987-1023-4A31-9041-8A8251F0ABFF}" srcOrd="1" destOrd="0" presId="urn:microsoft.com/office/officeart/2005/8/layout/hProcess4"/>
    <dgm:cxn modelId="{6B6109BF-0DA3-4CBA-B575-8A457F236D4F}" type="presParOf" srcId="{1752CEC2-3E12-4AC1-9A64-F455E39E7B34}" destId="{115B0D9C-5A9B-46F0-8367-37C3215695E1}" srcOrd="2" destOrd="0" presId="urn:microsoft.com/office/officeart/2005/8/layout/hProcess4"/>
    <dgm:cxn modelId="{90CFBC96-0905-4026-A289-75247308ED19}" type="presParOf" srcId="{1752CEC2-3E12-4AC1-9A64-F455E39E7B34}" destId="{12171E16-E887-49CD-B2B6-9B26FFB32516}" srcOrd="3" destOrd="0" presId="urn:microsoft.com/office/officeart/2005/8/layout/hProcess4"/>
    <dgm:cxn modelId="{A7F6C86D-326A-4945-8E58-5196D35AEC70}" type="presParOf" srcId="{1752CEC2-3E12-4AC1-9A64-F455E39E7B34}" destId="{0DF3F94F-B975-4988-9338-2DFF7A0B8C81}" srcOrd="4" destOrd="0" presId="urn:microsoft.com/office/officeart/2005/8/layout/hProcess4"/>
    <dgm:cxn modelId="{72A66194-27CF-42C7-8690-00B322A4B930}" type="presParOf" srcId="{83C5E4A9-AFA1-4A68-9680-FA0B7188F032}" destId="{10FEE6C0-1E0B-4527-AD44-26F2E6A2D004}" srcOrd="5" destOrd="0" presId="urn:microsoft.com/office/officeart/2005/8/layout/hProcess4"/>
    <dgm:cxn modelId="{A1CC7199-0109-4106-8E12-18282982E948}" type="presParOf" srcId="{83C5E4A9-AFA1-4A68-9680-FA0B7188F032}" destId="{41DEF868-C40E-4C05-ADF9-0334E66412D7}" srcOrd="6" destOrd="0" presId="urn:microsoft.com/office/officeart/2005/8/layout/hProcess4"/>
    <dgm:cxn modelId="{FD58C87B-2106-4071-AD6C-A5793299318D}" type="presParOf" srcId="{41DEF868-C40E-4C05-ADF9-0334E66412D7}" destId="{EF8011DD-3B8E-4BED-9FAA-774840CFC9FA}" srcOrd="0" destOrd="0" presId="urn:microsoft.com/office/officeart/2005/8/layout/hProcess4"/>
    <dgm:cxn modelId="{7995E3C7-054F-44BF-8BF6-A3D7E2B0CEB0}" type="presParOf" srcId="{41DEF868-C40E-4C05-ADF9-0334E66412D7}" destId="{22530B2C-2575-4CE1-983B-90006D30FCB1}" srcOrd="1" destOrd="0" presId="urn:microsoft.com/office/officeart/2005/8/layout/hProcess4"/>
    <dgm:cxn modelId="{5F3A61F6-23F7-49AB-8155-F15107832288}" type="presParOf" srcId="{41DEF868-C40E-4C05-ADF9-0334E66412D7}" destId="{2271ED30-B543-4B81-863E-9F275BCFFCA4}" srcOrd="2" destOrd="0" presId="urn:microsoft.com/office/officeart/2005/8/layout/hProcess4"/>
    <dgm:cxn modelId="{B8613DC7-9BC9-4F9A-BD86-4B255AD9E9DF}" type="presParOf" srcId="{41DEF868-C40E-4C05-ADF9-0334E66412D7}" destId="{ADDE67B2-8424-480F-BDBE-E824F172DA31}" srcOrd="3" destOrd="0" presId="urn:microsoft.com/office/officeart/2005/8/layout/hProcess4"/>
    <dgm:cxn modelId="{EE9C1A07-32BF-445A-A88B-7B054BB0D177}" type="presParOf" srcId="{41DEF868-C40E-4C05-ADF9-0334E66412D7}" destId="{ACD73FF0-D4C3-47F6-9A64-335273896E74}" srcOrd="4" destOrd="0" presId="urn:microsoft.com/office/officeart/2005/8/layout/hProcess4"/>
    <dgm:cxn modelId="{49943DA9-741D-4AEC-909D-51BE891E3542}" type="presParOf" srcId="{83C5E4A9-AFA1-4A68-9680-FA0B7188F032}" destId="{1DCC8D18-F2C6-439B-BE04-8C8C3234D0E0}" srcOrd="7" destOrd="0" presId="urn:microsoft.com/office/officeart/2005/8/layout/hProcess4"/>
    <dgm:cxn modelId="{18CF2831-3267-4EDA-8BD0-B0C9B218AB77}" type="presParOf" srcId="{83C5E4A9-AFA1-4A68-9680-FA0B7188F032}" destId="{ACADDBC0-055F-4F26-83C9-3E824DB58593}" srcOrd="8" destOrd="0" presId="urn:microsoft.com/office/officeart/2005/8/layout/hProcess4"/>
    <dgm:cxn modelId="{1D41E48F-406A-491A-AE40-3B399091CF97}" type="presParOf" srcId="{ACADDBC0-055F-4F26-83C9-3E824DB58593}" destId="{D0814AE5-4FF0-4A7A-B315-91DB9906CCEE}" srcOrd="0" destOrd="0" presId="urn:microsoft.com/office/officeart/2005/8/layout/hProcess4"/>
    <dgm:cxn modelId="{2F6AA64A-2C57-4768-A48A-6057211562F7}" type="presParOf" srcId="{ACADDBC0-055F-4F26-83C9-3E824DB58593}" destId="{90033D05-67CA-4DAD-955F-E42767DB5A98}" srcOrd="1" destOrd="0" presId="urn:microsoft.com/office/officeart/2005/8/layout/hProcess4"/>
    <dgm:cxn modelId="{E0ABEB36-B8D8-45DF-A671-6DF27D768EA0}" type="presParOf" srcId="{ACADDBC0-055F-4F26-83C9-3E824DB58593}" destId="{3BDAEA2B-0B65-4C8D-A953-8ED13D24A43A}" srcOrd="2" destOrd="0" presId="urn:microsoft.com/office/officeart/2005/8/layout/hProcess4"/>
    <dgm:cxn modelId="{9FDCB071-7B31-4DFC-8B74-7435A506ADEF}" type="presParOf" srcId="{ACADDBC0-055F-4F26-83C9-3E824DB58593}" destId="{74C61998-188D-4FFF-A2CC-A8A883C5429C}" srcOrd="3" destOrd="0" presId="urn:microsoft.com/office/officeart/2005/8/layout/hProcess4"/>
    <dgm:cxn modelId="{F65635D5-A751-4F2D-B433-55E8CDD0A8E3}" type="presParOf" srcId="{ACADDBC0-055F-4F26-83C9-3E824DB58593}" destId="{E5913A3E-C112-4E9E-B300-E0B07283508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1FC39-C584-4C11-9603-B141B50123A8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6988B44-0E70-4771-8095-7464C9F8C30B}">
      <dgm:prSet phldrT="[Текст]" custT="1"/>
      <dgm:spPr/>
      <dgm:t>
        <a:bodyPr/>
        <a:lstStyle/>
        <a:p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Базавий</a:t>
          </a:r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 инфляция</a:t>
          </a:r>
        </a:p>
        <a:p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истеъмол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нархлари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индексидан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маълум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бир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белгиланган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товар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хизматлар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гуруҳини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мавсумий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тартибга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солинадиган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чиқариб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ташлаш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орқали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ҳисобланилади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FE0F8-1DEC-4625-BEE1-5227D2057326}" type="parTrans" cxnId="{3EA5F486-8E1B-44DB-AA7D-329C84948A69}">
      <dgm:prSet/>
      <dgm:spPr/>
      <dgm:t>
        <a:bodyPr/>
        <a:lstStyle/>
        <a:p>
          <a:endParaRPr lang="ru-RU"/>
        </a:p>
      </dgm:t>
    </dgm:pt>
    <dgm:pt modelId="{7A1749E6-EA82-4A7C-9EB9-241BE95CA452}" type="sibTrans" cxnId="{3EA5F486-8E1B-44DB-AA7D-329C84948A69}">
      <dgm:prSet/>
      <dgm:spPr/>
      <dgm:t>
        <a:bodyPr/>
        <a:lstStyle/>
        <a:p>
          <a:endParaRPr lang="ru-RU"/>
        </a:p>
      </dgm:t>
    </dgm:pt>
    <dgm:pt modelId="{F7AA80F0-E175-4450-8750-8AEF752FB674}">
      <dgm:prSet phldrT="[Текст]" custT="1"/>
      <dgm:spPr/>
      <dgm:t>
        <a:bodyPr/>
        <a:lstStyle/>
        <a:p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Қисқартирилган</a:t>
          </a:r>
          <a:b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инфляция</a:t>
          </a:r>
        </a:p>
        <a:p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истеъмол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саватидан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маълум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бир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вазнга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эга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нархлари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ўзгариши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энг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юқори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энг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кичик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қийматларга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эга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бўлган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товар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хизматлар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чиқариб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ташлаш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орқали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аниқланади</a:t>
          </a:r>
          <a:r>
            <a:rPr lang="ru-RU" sz="12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80443-F9A0-4E61-881B-448DA957A9C2}" type="parTrans" cxnId="{57AA3C84-6D3F-41C7-8275-E1B056003D69}">
      <dgm:prSet/>
      <dgm:spPr/>
      <dgm:t>
        <a:bodyPr/>
        <a:lstStyle/>
        <a:p>
          <a:endParaRPr lang="ru-RU"/>
        </a:p>
      </dgm:t>
    </dgm:pt>
    <dgm:pt modelId="{D4A75491-7EB9-4746-A370-917F829A349D}" type="sibTrans" cxnId="{57AA3C84-6D3F-41C7-8275-E1B056003D69}">
      <dgm:prSet/>
      <dgm:spPr/>
      <dgm:t>
        <a:bodyPr/>
        <a:lstStyle/>
        <a:p>
          <a:endParaRPr lang="ru-RU"/>
        </a:p>
      </dgm:t>
    </dgm:pt>
    <dgm:pt modelId="{EBC3D5E9-F0A6-42B8-AA09-D1B0B398E577}">
      <dgm:prSet phldrT="[Текст]" custT="1"/>
      <dgm:spPr/>
      <dgm:t>
        <a:bodyPr/>
        <a:lstStyle/>
        <a:p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Инфляция </a:t>
          </a:r>
          <a:r>
            <a:rPr lang="ru-RU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медианаси</a:t>
          </a:r>
          <a:endParaRPr lang="ru-RU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истеъмол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истеъмол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нархлари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ўзгаришининг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марказий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тенденциясини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ифодалаб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истеъмол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нархлари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ўзгариши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тақсимотининг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50-перцентилидаги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нарх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ўзгариши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танлаб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олинади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26BE3-9573-4900-9DF2-D89A92D66CBB}" type="parTrans" cxnId="{2EBD280E-CB90-49E1-8FFA-FF9C863570F6}">
      <dgm:prSet/>
      <dgm:spPr/>
      <dgm:t>
        <a:bodyPr/>
        <a:lstStyle/>
        <a:p>
          <a:endParaRPr lang="ru-RU"/>
        </a:p>
      </dgm:t>
    </dgm:pt>
    <dgm:pt modelId="{32BCE829-C2EC-423A-9947-1492D840A59F}" type="sibTrans" cxnId="{2EBD280E-CB90-49E1-8FFA-FF9C863570F6}">
      <dgm:prSet/>
      <dgm:spPr/>
      <dgm:t>
        <a:bodyPr/>
        <a:lstStyle/>
        <a:p>
          <a:endParaRPr lang="ru-RU"/>
        </a:p>
      </dgm:t>
    </dgm:pt>
    <dgm:pt modelId="{A90F7C01-024B-41CA-990E-65DDA57D6FFD}" type="pres">
      <dgm:prSet presAssocID="{0991FC39-C584-4C11-9603-B141B50123A8}" presName="Name0" presStyleCnt="0">
        <dgm:presLayoutVars>
          <dgm:dir/>
          <dgm:resizeHandles val="exact"/>
        </dgm:presLayoutVars>
      </dgm:prSet>
      <dgm:spPr/>
    </dgm:pt>
    <dgm:pt modelId="{AE900B24-22EC-4F41-8694-7F3DFB5A8EB6}" type="pres">
      <dgm:prSet presAssocID="{0991FC39-C584-4C11-9603-B141B50123A8}" presName="bkgdShp" presStyleLbl="alignAccFollowNode1" presStyleIdx="0" presStyleCnt="1" custScaleY="121925"/>
      <dgm:spPr/>
    </dgm:pt>
    <dgm:pt modelId="{F4B7A57F-2875-4DB9-8BC3-DC5B0E8259DC}" type="pres">
      <dgm:prSet presAssocID="{0991FC39-C584-4C11-9603-B141B50123A8}" presName="linComp" presStyleCnt="0"/>
      <dgm:spPr/>
    </dgm:pt>
    <dgm:pt modelId="{FBBE0AAB-E8B8-47F9-B7DC-9AC740B5326F}" type="pres">
      <dgm:prSet presAssocID="{76988B44-0E70-4771-8095-7464C9F8C30B}" presName="compNode" presStyleCnt="0"/>
      <dgm:spPr/>
    </dgm:pt>
    <dgm:pt modelId="{6EEC2548-4435-44AF-AE7B-335B4BAED9BA}" type="pres">
      <dgm:prSet presAssocID="{76988B44-0E70-4771-8095-7464C9F8C30B}" presName="node" presStyleLbl="node1" presStyleIdx="0" presStyleCnt="3" custScaleY="79529">
        <dgm:presLayoutVars>
          <dgm:bulletEnabled val="1"/>
        </dgm:presLayoutVars>
      </dgm:prSet>
      <dgm:spPr/>
    </dgm:pt>
    <dgm:pt modelId="{24495607-92A0-447D-A1E2-5D15C0FD09A6}" type="pres">
      <dgm:prSet presAssocID="{76988B44-0E70-4771-8095-7464C9F8C30B}" presName="invisiNode" presStyleLbl="node1" presStyleIdx="0" presStyleCnt="3"/>
      <dgm:spPr/>
    </dgm:pt>
    <dgm:pt modelId="{838E6B97-4B9A-48CC-9AD7-D0906FC3CA1B}" type="pres">
      <dgm:prSet presAssocID="{76988B44-0E70-4771-8095-7464C9F8C30B}" presName="imagNode" presStyleLbl="fgImgPlace1" presStyleIdx="0" presStyleCnt="3" custScaleX="86264"/>
      <dgm:spPr/>
    </dgm:pt>
    <dgm:pt modelId="{0FE892E2-D3A0-42BD-8D84-C67CF907B356}" type="pres">
      <dgm:prSet presAssocID="{7A1749E6-EA82-4A7C-9EB9-241BE95CA452}" presName="sibTrans" presStyleLbl="sibTrans2D1" presStyleIdx="0" presStyleCnt="0"/>
      <dgm:spPr/>
    </dgm:pt>
    <dgm:pt modelId="{178C0D6D-CDB2-4B9B-AC48-F9490F91F3EB}" type="pres">
      <dgm:prSet presAssocID="{F7AA80F0-E175-4450-8750-8AEF752FB674}" presName="compNode" presStyleCnt="0"/>
      <dgm:spPr/>
    </dgm:pt>
    <dgm:pt modelId="{B838188D-2795-4621-BFE0-3F990586D2D3}" type="pres">
      <dgm:prSet presAssocID="{F7AA80F0-E175-4450-8750-8AEF752FB674}" presName="node" presStyleLbl="node1" presStyleIdx="1" presStyleCnt="3" custScaleY="79719">
        <dgm:presLayoutVars>
          <dgm:bulletEnabled val="1"/>
        </dgm:presLayoutVars>
      </dgm:prSet>
      <dgm:spPr/>
    </dgm:pt>
    <dgm:pt modelId="{4C3073E9-EA66-495B-90CE-2CD625D507FE}" type="pres">
      <dgm:prSet presAssocID="{F7AA80F0-E175-4450-8750-8AEF752FB674}" presName="invisiNode" presStyleLbl="node1" presStyleIdx="1" presStyleCnt="3"/>
      <dgm:spPr/>
    </dgm:pt>
    <dgm:pt modelId="{40E8C397-338D-493B-B05F-EB774741233B}" type="pres">
      <dgm:prSet presAssocID="{F7AA80F0-E175-4450-8750-8AEF752FB674}" presName="imagNode" presStyleLbl="fgImgPlace1" presStyleIdx="1" presStyleCnt="3" custScaleX="81426"/>
      <dgm:spPr/>
    </dgm:pt>
    <dgm:pt modelId="{DDF15371-1E57-4A5B-A18C-645D3398F1C7}" type="pres">
      <dgm:prSet presAssocID="{D4A75491-7EB9-4746-A370-917F829A349D}" presName="sibTrans" presStyleLbl="sibTrans2D1" presStyleIdx="0" presStyleCnt="0"/>
      <dgm:spPr/>
    </dgm:pt>
    <dgm:pt modelId="{263F1BAB-FBDB-47B6-89B8-410A6E24A5AE}" type="pres">
      <dgm:prSet presAssocID="{EBC3D5E9-F0A6-42B8-AA09-D1B0B398E577}" presName="compNode" presStyleCnt="0"/>
      <dgm:spPr/>
    </dgm:pt>
    <dgm:pt modelId="{2EB55093-28C7-426C-898D-E3E338A5FFAB}" type="pres">
      <dgm:prSet presAssocID="{EBC3D5E9-F0A6-42B8-AA09-D1B0B398E577}" presName="node" presStyleLbl="node1" presStyleIdx="2" presStyleCnt="3" custScaleY="79951">
        <dgm:presLayoutVars>
          <dgm:bulletEnabled val="1"/>
        </dgm:presLayoutVars>
      </dgm:prSet>
      <dgm:spPr/>
    </dgm:pt>
    <dgm:pt modelId="{49B0CB4C-43F0-41F2-A109-D4D79A45A592}" type="pres">
      <dgm:prSet presAssocID="{EBC3D5E9-F0A6-42B8-AA09-D1B0B398E577}" presName="invisiNode" presStyleLbl="node1" presStyleIdx="2" presStyleCnt="3"/>
      <dgm:spPr/>
    </dgm:pt>
    <dgm:pt modelId="{2C4A5BE3-D28C-41EB-ABF9-1637F44F4D33}" type="pres">
      <dgm:prSet presAssocID="{EBC3D5E9-F0A6-42B8-AA09-D1B0B398E577}" presName="imagNode" presStyleLbl="fgImgPlace1" presStyleIdx="2" presStyleCnt="3" custScaleX="86264"/>
      <dgm:spPr/>
    </dgm:pt>
  </dgm:ptLst>
  <dgm:cxnLst>
    <dgm:cxn modelId="{2EBD280E-CB90-49E1-8FFA-FF9C863570F6}" srcId="{0991FC39-C584-4C11-9603-B141B50123A8}" destId="{EBC3D5E9-F0A6-42B8-AA09-D1B0B398E577}" srcOrd="2" destOrd="0" parTransId="{EAD26BE3-9573-4900-9DF2-D89A92D66CBB}" sibTransId="{32BCE829-C2EC-423A-9947-1492D840A59F}"/>
    <dgm:cxn modelId="{08958D1B-D7A9-4CB3-990A-9899F15A38F7}" type="presOf" srcId="{76988B44-0E70-4771-8095-7464C9F8C30B}" destId="{6EEC2548-4435-44AF-AE7B-335B4BAED9BA}" srcOrd="0" destOrd="0" presId="urn:microsoft.com/office/officeart/2005/8/layout/pList2"/>
    <dgm:cxn modelId="{2EADD164-B7EA-4652-89FC-67292657EE11}" type="presOf" srcId="{F7AA80F0-E175-4450-8750-8AEF752FB674}" destId="{B838188D-2795-4621-BFE0-3F990586D2D3}" srcOrd="0" destOrd="0" presId="urn:microsoft.com/office/officeart/2005/8/layout/pList2"/>
    <dgm:cxn modelId="{57AA3C84-6D3F-41C7-8275-E1B056003D69}" srcId="{0991FC39-C584-4C11-9603-B141B50123A8}" destId="{F7AA80F0-E175-4450-8750-8AEF752FB674}" srcOrd="1" destOrd="0" parTransId="{25180443-F9A0-4E61-881B-448DA957A9C2}" sibTransId="{D4A75491-7EB9-4746-A370-917F829A349D}"/>
    <dgm:cxn modelId="{3EA5F486-8E1B-44DB-AA7D-329C84948A69}" srcId="{0991FC39-C584-4C11-9603-B141B50123A8}" destId="{76988B44-0E70-4771-8095-7464C9F8C30B}" srcOrd="0" destOrd="0" parTransId="{EC0FE0F8-1DEC-4625-BEE1-5227D2057326}" sibTransId="{7A1749E6-EA82-4A7C-9EB9-241BE95CA452}"/>
    <dgm:cxn modelId="{92344197-1921-4354-A448-54B557786322}" type="presOf" srcId="{7A1749E6-EA82-4A7C-9EB9-241BE95CA452}" destId="{0FE892E2-D3A0-42BD-8D84-C67CF907B356}" srcOrd="0" destOrd="0" presId="urn:microsoft.com/office/officeart/2005/8/layout/pList2"/>
    <dgm:cxn modelId="{38EE5FB5-D706-45C0-9C40-D2A87EE23900}" type="presOf" srcId="{D4A75491-7EB9-4746-A370-917F829A349D}" destId="{DDF15371-1E57-4A5B-A18C-645D3398F1C7}" srcOrd="0" destOrd="0" presId="urn:microsoft.com/office/officeart/2005/8/layout/pList2"/>
    <dgm:cxn modelId="{4B0ABED3-04C4-4FA9-A9FB-9B2EBCE35ECA}" type="presOf" srcId="{0991FC39-C584-4C11-9603-B141B50123A8}" destId="{A90F7C01-024B-41CA-990E-65DDA57D6FFD}" srcOrd="0" destOrd="0" presId="urn:microsoft.com/office/officeart/2005/8/layout/pList2"/>
    <dgm:cxn modelId="{F24035F4-CFAA-46F3-87F9-C9E873698573}" type="presOf" srcId="{EBC3D5E9-F0A6-42B8-AA09-D1B0B398E577}" destId="{2EB55093-28C7-426C-898D-E3E338A5FFAB}" srcOrd="0" destOrd="0" presId="urn:microsoft.com/office/officeart/2005/8/layout/pList2"/>
    <dgm:cxn modelId="{7C1FF0B1-4097-438A-AAD3-C93A93F88EFA}" type="presParOf" srcId="{A90F7C01-024B-41CA-990E-65DDA57D6FFD}" destId="{AE900B24-22EC-4F41-8694-7F3DFB5A8EB6}" srcOrd="0" destOrd="0" presId="urn:microsoft.com/office/officeart/2005/8/layout/pList2"/>
    <dgm:cxn modelId="{156FFDB1-5BA5-4559-AE33-FFAD41ADCC87}" type="presParOf" srcId="{A90F7C01-024B-41CA-990E-65DDA57D6FFD}" destId="{F4B7A57F-2875-4DB9-8BC3-DC5B0E8259DC}" srcOrd="1" destOrd="0" presId="urn:microsoft.com/office/officeart/2005/8/layout/pList2"/>
    <dgm:cxn modelId="{EE84A31B-1150-453E-8347-A6F627E0AD67}" type="presParOf" srcId="{F4B7A57F-2875-4DB9-8BC3-DC5B0E8259DC}" destId="{FBBE0AAB-E8B8-47F9-B7DC-9AC740B5326F}" srcOrd="0" destOrd="0" presId="urn:microsoft.com/office/officeart/2005/8/layout/pList2"/>
    <dgm:cxn modelId="{3C59656C-9065-4BD0-8746-1B888AC4E4B0}" type="presParOf" srcId="{FBBE0AAB-E8B8-47F9-B7DC-9AC740B5326F}" destId="{6EEC2548-4435-44AF-AE7B-335B4BAED9BA}" srcOrd="0" destOrd="0" presId="urn:microsoft.com/office/officeart/2005/8/layout/pList2"/>
    <dgm:cxn modelId="{A247A1AC-382D-4C01-9FE3-96492A96BB50}" type="presParOf" srcId="{FBBE0AAB-E8B8-47F9-B7DC-9AC740B5326F}" destId="{24495607-92A0-447D-A1E2-5D15C0FD09A6}" srcOrd="1" destOrd="0" presId="urn:microsoft.com/office/officeart/2005/8/layout/pList2"/>
    <dgm:cxn modelId="{69E5F0DC-5220-4E89-9EB1-743B8847FABC}" type="presParOf" srcId="{FBBE0AAB-E8B8-47F9-B7DC-9AC740B5326F}" destId="{838E6B97-4B9A-48CC-9AD7-D0906FC3CA1B}" srcOrd="2" destOrd="0" presId="urn:microsoft.com/office/officeart/2005/8/layout/pList2"/>
    <dgm:cxn modelId="{A7F07C00-57F5-4C5B-AA41-D9FFD89804D4}" type="presParOf" srcId="{F4B7A57F-2875-4DB9-8BC3-DC5B0E8259DC}" destId="{0FE892E2-D3A0-42BD-8D84-C67CF907B356}" srcOrd="1" destOrd="0" presId="urn:microsoft.com/office/officeart/2005/8/layout/pList2"/>
    <dgm:cxn modelId="{7E8A70C7-5D86-46B8-B924-7E3F0B127EC9}" type="presParOf" srcId="{F4B7A57F-2875-4DB9-8BC3-DC5B0E8259DC}" destId="{178C0D6D-CDB2-4B9B-AC48-F9490F91F3EB}" srcOrd="2" destOrd="0" presId="urn:microsoft.com/office/officeart/2005/8/layout/pList2"/>
    <dgm:cxn modelId="{C08FBF6E-9476-42A6-B3B7-5561ABEEF39E}" type="presParOf" srcId="{178C0D6D-CDB2-4B9B-AC48-F9490F91F3EB}" destId="{B838188D-2795-4621-BFE0-3F990586D2D3}" srcOrd="0" destOrd="0" presId="urn:microsoft.com/office/officeart/2005/8/layout/pList2"/>
    <dgm:cxn modelId="{109D9969-90D5-44BA-A757-7667DF5FA0CF}" type="presParOf" srcId="{178C0D6D-CDB2-4B9B-AC48-F9490F91F3EB}" destId="{4C3073E9-EA66-495B-90CE-2CD625D507FE}" srcOrd="1" destOrd="0" presId="urn:microsoft.com/office/officeart/2005/8/layout/pList2"/>
    <dgm:cxn modelId="{88B037A3-D608-4DE4-9F1B-6B8C1BC35F2E}" type="presParOf" srcId="{178C0D6D-CDB2-4B9B-AC48-F9490F91F3EB}" destId="{40E8C397-338D-493B-B05F-EB774741233B}" srcOrd="2" destOrd="0" presId="urn:microsoft.com/office/officeart/2005/8/layout/pList2"/>
    <dgm:cxn modelId="{8D0621C0-1F84-4A3F-A234-5725A2FDC2CD}" type="presParOf" srcId="{F4B7A57F-2875-4DB9-8BC3-DC5B0E8259DC}" destId="{DDF15371-1E57-4A5B-A18C-645D3398F1C7}" srcOrd="3" destOrd="0" presId="urn:microsoft.com/office/officeart/2005/8/layout/pList2"/>
    <dgm:cxn modelId="{C68A00EB-E8BA-458A-917D-54898456F164}" type="presParOf" srcId="{F4B7A57F-2875-4DB9-8BC3-DC5B0E8259DC}" destId="{263F1BAB-FBDB-47B6-89B8-410A6E24A5AE}" srcOrd="4" destOrd="0" presId="urn:microsoft.com/office/officeart/2005/8/layout/pList2"/>
    <dgm:cxn modelId="{360F9D50-4F63-4172-91C9-732861E9F355}" type="presParOf" srcId="{263F1BAB-FBDB-47B6-89B8-410A6E24A5AE}" destId="{2EB55093-28C7-426C-898D-E3E338A5FFAB}" srcOrd="0" destOrd="0" presId="urn:microsoft.com/office/officeart/2005/8/layout/pList2"/>
    <dgm:cxn modelId="{5D7E47C1-7607-42B6-9CA2-ABDAEEABBB5D}" type="presParOf" srcId="{263F1BAB-FBDB-47B6-89B8-410A6E24A5AE}" destId="{49B0CB4C-43F0-41F2-A109-D4D79A45A592}" srcOrd="1" destOrd="0" presId="urn:microsoft.com/office/officeart/2005/8/layout/pList2"/>
    <dgm:cxn modelId="{8EE50E37-6B67-41BB-B286-1A9FE12BE711}" type="presParOf" srcId="{263F1BAB-FBDB-47B6-89B8-410A6E24A5AE}" destId="{2C4A5BE3-D28C-41EB-ABF9-1637F44F4D3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7E8DA-5D2B-4DCB-9AB5-A28AB3863EC3}">
      <dsp:nvSpPr>
        <dsp:cNvPr id="0" name=""/>
        <dsp:cNvSpPr/>
      </dsp:nvSpPr>
      <dsp:spPr>
        <a:xfrm>
          <a:off x="178" y="2104168"/>
          <a:ext cx="1274523" cy="1257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050" kern="1200" dirty="0">
              <a:latin typeface="Arial" panose="020B0604020202020204" pitchFamily="34" charset="0"/>
              <a:cs typeface="Arial" panose="020B0604020202020204" pitchFamily="34" charset="0"/>
            </a:rPr>
            <a:t>Нархларни қўлда йиғиш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050" kern="1200" dirty="0">
              <a:latin typeface="Arial" panose="020B0604020202020204" pitchFamily="34" charset="0"/>
              <a:cs typeface="Arial" panose="020B0604020202020204" pitchFamily="34" charset="0"/>
            </a:rPr>
            <a:t>Веб-скрейпинг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24" y="2133114"/>
        <a:ext cx="1216631" cy="930391"/>
      </dsp:txXfrm>
    </dsp:sp>
    <dsp:sp modelId="{1973DA49-8F57-43DC-AD50-A92B89B778D0}">
      <dsp:nvSpPr>
        <dsp:cNvPr id="0" name=""/>
        <dsp:cNvSpPr/>
      </dsp:nvSpPr>
      <dsp:spPr>
        <a:xfrm>
          <a:off x="617004" y="2145005"/>
          <a:ext cx="1706481" cy="1706481"/>
        </a:xfrm>
        <a:prstGeom prst="leftCircularArrow">
          <a:avLst>
            <a:gd name="adj1" fmla="val 1807"/>
            <a:gd name="adj2" fmla="val 215490"/>
            <a:gd name="adj3" fmla="val 1858609"/>
            <a:gd name="adj4" fmla="val 8892098"/>
            <a:gd name="adj5" fmla="val 210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D52B0-2718-419C-8E8E-5861EA088440}">
      <dsp:nvSpPr>
        <dsp:cNvPr id="0" name=""/>
        <dsp:cNvSpPr/>
      </dsp:nvSpPr>
      <dsp:spPr>
        <a:xfrm>
          <a:off x="288829" y="3044807"/>
          <a:ext cx="969251" cy="3854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900" kern="1200" dirty="0">
              <a:latin typeface="Arial" panose="020B0604020202020204" pitchFamily="34" charset="0"/>
              <a:cs typeface="Arial" panose="020B0604020202020204" pitchFamily="34" charset="0"/>
            </a:rPr>
            <a:t>Маълумотларни йиғиш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118" y="3056096"/>
        <a:ext cx="946673" cy="362861"/>
      </dsp:txXfrm>
    </dsp:sp>
    <dsp:sp modelId="{CA2F1A79-02F0-4B13-AACA-53D097C90AC9}">
      <dsp:nvSpPr>
        <dsp:cNvPr id="0" name=""/>
        <dsp:cNvSpPr/>
      </dsp:nvSpPr>
      <dsp:spPr>
        <a:xfrm>
          <a:off x="1470266" y="2119243"/>
          <a:ext cx="1928397" cy="1222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050" kern="1200" dirty="0">
              <a:latin typeface="Arial" panose="020B0604020202020204" pitchFamily="34" charset="0"/>
              <a:cs typeface="Arial" panose="020B0604020202020204" pitchFamily="34" charset="0"/>
            </a:rPr>
            <a:t>Маълумотларни мослаш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050" kern="1200" dirty="0">
              <a:latin typeface="Arial" panose="020B0604020202020204" pitchFamily="34" charset="0"/>
              <a:cs typeface="Arial" panose="020B0604020202020204" pitchFamily="34" charset="0"/>
            </a:rPr>
            <a:t>Ўлчов бирликларини стандартлаштириш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050" kern="1200" dirty="0">
              <a:latin typeface="Arial" panose="020B0604020202020204" pitchFamily="34" charset="0"/>
              <a:cs typeface="Arial" panose="020B0604020202020204" pitchFamily="34" charset="0"/>
            </a:rPr>
            <a:t>Ноодатий қийматларни чиқариб ташлаш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8406" y="2409411"/>
        <a:ext cx="1872117" cy="904487"/>
      </dsp:txXfrm>
    </dsp:sp>
    <dsp:sp modelId="{8C4DF502-ED44-4430-8C9D-C1B55FA5838F}">
      <dsp:nvSpPr>
        <dsp:cNvPr id="0" name=""/>
        <dsp:cNvSpPr/>
      </dsp:nvSpPr>
      <dsp:spPr>
        <a:xfrm>
          <a:off x="2704134" y="1511935"/>
          <a:ext cx="2043347" cy="2043347"/>
        </a:xfrm>
        <a:prstGeom prst="circularArrow">
          <a:avLst>
            <a:gd name="adj1" fmla="val 1509"/>
            <a:gd name="adj2" fmla="val 178754"/>
            <a:gd name="adj3" fmla="val 19814267"/>
            <a:gd name="adj4" fmla="val 12744043"/>
            <a:gd name="adj5" fmla="val 176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BFF23-1555-4E1C-9039-31EA42EBA3CD}">
      <dsp:nvSpPr>
        <dsp:cNvPr id="0" name=""/>
        <dsp:cNvSpPr/>
      </dsp:nvSpPr>
      <dsp:spPr>
        <a:xfrm>
          <a:off x="2406760" y="2004054"/>
          <a:ext cx="969251" cy="3854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900" kern="1200" dirty="0">
              <a:latin typeface="Arial" panose="020B0604020202020204" pitchFamily="34" charset="0"/>
              <a:cs typeface="Arial" panose="020B0604020202020204" pitchFamily="34" charset="0"/>
            </a:rPr>
            <a:t>Маълумотларни қайта ишлаш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8049" y="2015343"/>
        <a:ext cx="946673" cy="362861"/>
      </dsp:txXfrm>
    </dsp:sp>
    <dsp:sp modelId="{555B1987-1023-4A31-9041-8A8251F0ABFF}">
      <dsp:nvSpPr>
        <dsp:cNvPr id="0" name=""/>
        <dsp:cNvSpPr/>
      </dsp:nvSpPr>
      <dsp:spPr>
        <a:xfrm>
          <a:off x="3578204" y="2126840"/>
          <a:ext cx="2289911" cy="1212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050" kern="1200" dirty="0">
              <a:latin typeface="Arial" panose="020B0604020202020204" pitchFamily="34" charset="0"/>
              <a:cs typeface="Arial" panose="020B0604020202020204" pitchFamily="34" charset="0"/>
            </a:rPr>
            <a:t>Нархлар ўзгаришини ҳисоблаш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050" kern="1200" dirty="0">
              <a:latin typeface="Arial" panose="020B0604020202020204" pitchFamily="34" charset="0"/>
              <a:cs typeface="Arial" panose="020B0604020202020204" pitchFamily="34" charset="0"/>
            </a:rPr>
            <a:t>Умумий нарх индексини аниқлаш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050" kern="1200" dirty="0">
              <a:latin typeface="Arial" panose="020B0604020202020204" pitchFamily="34" charset="0"/>
              <a:cs typeface="Arial" panose="020B0604020202020204" pitchFamily="34" charset="0"/>
            </a:rPr>
            <a:t>Якуний жадвални шакллантириш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099" y="2154735"/>
        <a:ext cx="2234121" cy="896610"/>
      </dsp:txXfrm>
    </dsp:sp>
    <dsp:sp modelId="{10FEE6C0-1E0B-4527-AD44-26F2E6A2D004}">
      <dsp:nvSpPr>
        <dsp:cNvPr id="0" name=""/>
        <dsp:cNvSpPr/>
      </dsp:nvSpPr>
      <dsp:spPr>
        <a:xfrm>
          <a:off x="5206993" y="2429804"/>
          <a:ext cx="1360075" cy="1360075"/>
        </a:xfrm>
        <a:prstGeom prst="leftCircularArrow">
          <a:avLst>
            <a:gd name="adj1" fmla="val 2267"/>
            <a:gd name="adj2" fmla="val 273236"/>
            <a:gd name="adj3" fmla="val 1728488"/>
            <a:gd name="adj4" fmla="val 8704230"/>
            <a:gd name="adj5" fmla="val 2645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71E16-E887-49CD-B2B6-9B26FFB32516}">
      <dsp:nvSpPr>
        <dsp:cNvPr id="0" name=""/>
        <dsp:cNvSpPr/>
      </dsp:nvSpPr>
      <dsp:spPr>
        <a:xfrm>
          <a:off x="4872253" y="3094647"/>
          <a:ext cx="969251" cy="3854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900" kern="1200" dirty="0">
              <a:latin typeface="Arial" panose="020B0604020202020204" pitchFamily="34" charset="0"/>
              <a:cs typeface="Arial" panose="020B0604020202020204" pitchFamily="34" charset="0"/>
            </a:rPr>
            <a:t>Ҳисоб-китоб ва таҳлил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3542" y="3105936"/>
        <a:ext cx="946673" cy="362861"/>
      </dsp:txXfrm>
    </dsp:sp>
    <dsp:sp modelId="{22530B2C-2575-4CE1-983B-90006D30FCB1}">
      <dsp:nvSpPr>
        <dsp:cNvPr id="0" name=""/>
        <dsp:cNvSpPr/>
      </dsp:nvSpPr>
      <dsp:spPr>
        <a:xfrm>
          <a:off x="6061787" y="2102165"/>
          <a:ext cx="1302121" cy="1256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050" kern="1200" dirty="0">
              <a:latin typeface="Arial" panose="020B0604020202020204" pitchFamily="34" charset="0"/>
              <a:cs typeface="Arial" panose="020B0604020202020204" pitchFamily="34" charset="0"/>
            </a:rPr>
            <a:t>Бошқарма бошлиқлари ва директор томонидан кўриб чиқиш 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0707" y="2400380"/>
        <a:ext cx="1244281" cy="929574"/>
      </dsp:txXfrm>
    </dsp:sp>
    <dsp:sp modelId="{1DCC8D18-F2C6-439B-BE04-8C8C3234D0E0}">
      <dsp:nvSpPr>
        <dsp:cNvPr id="0" name=""/>
        <dsp:cNvSpPr/>
      </dsp:nvSpPr>
      <dsp:spPr>
        <a:xfrm>
          <a:off x="6701270" y="1659432"/>
          <a:ext cx="1337711" cy="1337711"/>
        </a:xfrm>
        <a:prstGeom prst="circularArrow">
          <a:avLst>
            <a:gd name="adj1" fmla="val 2305"/>
            <a:gd name="adj2" fmla="val 278047"/>
            <a:gd name="adj3" fmla="val 19989453"/>
            <a:gd name="adj4" fmla="val 13018521"/>
            <a:gd name="adj5" fmla="val 268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E67B2-8424-480F-BDBE-E824F172DA31}">
      <dsp:nvSpPr>
        <dsp:cNvPr id="0" name=""/>
        <dsp:cNvSpPr/>
      </dsp:nvSpPr>
      <dsp:spPr>
        <a:xfrm>
          <a:off x="6377837" y="1946079"/>
          <a:ext cx="969251" cy="3854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900" kern="1200" dirty="0">
              <a:latin typeface="Arial" panose="020B0604020202020204" pitchFamily="34" charset="0"/>
              <a:cs typeface="Arial" panose="020B0604020202020204" pitchFamily="34" charset="0"/>
            </a:rPr>
            <a:t>Ички тақриз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9126" y="1957368"/>
        <a:ext cx="946673" cy="362861"/>
      </dsp:txXfrm>
    </dsp:sp>
    <dsp:sp modelId="{90033D05-67CA-4DAD-955F-E42767DB5A98}">
      <dsp:nvSpPr>
        <dsp:cNvPr id="0" name=""/>
        <dsp:cNvSpPr/>
      </dsp:nvSpPr>
      <dsp:spPr>
        <a:xfrm>
          <a:off x="7426754" y="2101945"/>
          <a:ext cx="1293572" cy="1262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050" kern="1200" dirty="0">
              <a:latin typeface="Arial" panose="020B0604020202020204" pitchFamily="34" charset="0"/>
              <a:cs typeface="Arial" panose="020B0604020202020204" pitchFamily="34" charset="0"/>
            </a:rPr>
            <a:t>Раис ўринбосарига тақдим этиш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5803" y="2130994"/>
        <a:ext cx="1235474" cy="933705"/>
      </dsp:txXfrm>
    </dsp:sp>
    <dsp:sp modelId="{74C61998-188D-4FFF-A2CC-A8A883C5429C}">
      <dsp:nvSpPr>
        <dsp:cNvPr id="0" name=""/>
        <dsp:cNvSpPr/>
      </dsp:nvSpPr>
      <dsp:spPr>
        <a:xfrm>
          <a:off x="7986686" y="3151389"/>
          <a:ext cx="715424" cy="3854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900" kern="1200" dirty="0">
              <a:latin typeface="Arial" panose="020B0604020202020204" pitchFamily="34" charset="0"/>
              <a:cs typeface="Arial" panose="020B0604020202020204" pitchFamily="34" charset="0"/>
            </a:rPr>
            <a:t>Ҳисобот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7975" y="3162678"/>
        <a:ext cx="692846" cy="362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00B24-22EC-4F41-8694-7F3DFB5A8EB6}">
      <dsp:nvSpPr>
        <dsp:cNvPr id="0" name=""/>
        <dsp:cNvSpPr/>
      </dsp:nvSpPr>
      <dsp:spPr>
        <a:xfrm>
          <a:off x="0" y="-51533"/>
          <a:ext cx="8100060" cy="259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E6B97-4B9A-48CC-9AD7-D0906FC3CA1B}">
      <dsp:nvSpPr>
        <dsp:cNvPr id="0" name=""/>
        <dsp:cNvSpPr/>
      </dsp:nvSpPr>
      <dsp:spPr>
        <a:xfrm>
          <a:off x="406418" y="599526"/>
          <a:ext cx="2052559" cy="15627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C2548-4435-44AF-AE7B-335B4BAED9BA}">
      <dsp:nvSpPr>
        <dsp:cNvPr id="0" name=""/>
        <dsp:cNvSpPr/>
      </dsp:nvSpPr>
      <dsp:spPr>
        <a:xfrm rot="10800000">
          <a:off x="243001" y="2713053"/>
          <a:ext cx="2379392" cy="207144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Базавий</a:t>
          </a: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инфляция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истеъмол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нархлари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индексидан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маълум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бир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белгиланган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товар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хизматлар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гуруҳини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мавсумий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тартибга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солинадиган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чиқариб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ташлаш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орқали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ҳисобланилади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6705" y="2713053"/>
        <a:ext cx="2251984" cy="2007742"/>
      </dsp:txXfrm>
    </dsp:sp>
    <dsp:sp modelId="{40E8C397-338D-493B-B05F-EB774741233B}">
      <dsp:nvSpPr>
        <dsp:cNvPr id="0" name=""/>
        <dsp:cNvSpPr/>
      </dsp:nvSpPr>
      <dsp:spPr>
        <a:xfrm>
          <a:off x="3081307" y="598289"/>
          <a:ext cx="1937444" cy="15627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8188D-2795-4621-BFE0-3F990586D2D3}">
      <dsp:nvSpPr>
        <dsp:cNvPr id="0" name=""/>
        <dsp:cNvSpPr/>
      </dsp:nvSpPr>
      <dsp:spPr>
        <a:xfrm rot="10800000">
          <a:off x="2860333" y="2709341"/>
          <a:ext cx="2379392" cy="207639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Қисқартирилган</a:t>
          </a:r>
          <a:b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инфляция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истеъмол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саватидан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маълум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бир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вазнга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эга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нархлари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ўзгариши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энг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юқори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энг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кичик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қийматларга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эга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бўлган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товар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хизматлар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чиқариб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ташлаш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орқали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аниқланади</a:t>
          </a:r>
          <a:r>
            <a:rPr lang="ru-RU" sz="12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924189" y="2709341"/>
        <a:ext cx="2251680" cy="2012539"/>
      </dsp:txXfrm>
    </dsp:sp>
    <dsp:sp modelId="{2C4A5BE3-D28C-41EB-ABF9-1637F44F4D33}">
      <dsp:nvSpPr>
        <dsp:cNvPr id="0" name=""/>
        <dsp:cNvSpPr/>
      </dsp:nvSpPr>
      <dsp:spPr>
        <a:xfrm>
          <a:off x="5641082" y="596778"/>
          <a:ext cx="2052559" cy="15627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55093-28C7-426C-898D-E3E338A5FFAB}">
      <dsp:nvSpPr>
        <dsp:cNvPr id="0" name=""/>
        <dsp:cNvSpPr/>
      </dsp:nvSpPr>
      <dsp:spPr>
        <a:xfrm rot="10800000">
          <a:off x="5477665" y="2704809"/>
          <a:ext cx="2379392" cy="208243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Инфляция </a:t>
          </a:r>
          <a:r>
            <a:rPr lang="ru-RU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медианаси</a:t>
          </a:r>
          <a:endParaRPr lang="ru-RU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истеъмол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истеъмол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нархлари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ўзгаришининг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марказий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тенденциясини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ифодалаб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истеъмол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нархлари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ўзгариши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тақсимотининг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50-перцентилидаги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нарх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ўзгариши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танлаб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олинади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541707" y="2704809"/>
        <a:ext cx="2251308" cy="201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A1CB4-0B0E-49C3-B22A-1406C9D1D947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23074-D481-48BC-A299-36F2BE8EB0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12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B4C3-9A68-4F0C-886E-7AA157684BA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83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Cyrl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B4C3-9A68-4F0C-886E-7AA157684BA4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22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3074-D481-48BC-A299-36F2BE8EB06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97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23074-D481-48BC-A299-36F2BE8EB06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1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71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62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22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78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6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38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4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18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7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00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87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DA14-6E47-4C2C-BAE2-56A469507E5C}" type="datetimeFigureOut">
              <a:rPr lang="ru-RU" smtClean="0"/>
              <a:t>04.02.2026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D923-8C93-4A89-9006-E29B6BCB3B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22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3.svg"/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chart" Target="../charts/chart2.xml"/><Relationship Id="rId7" Type="http://schemas.openxmlformats.org/officeDocument/2006/relationships/image" Target="../media/image3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57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56.png"/><Relationship Id="rId4" Type="http://schemas.openxmlformats.org/officeDocument/2006/relationships/diagramData" Target="../diagrams/data2.xml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5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3.svg"/><Relationship Id="rId7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6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1. Rustem_Work\CBU buildin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21534"/>
          <a:stretch/>
        </p:blipFill>
        <p:spPr bwMode="auto">
          <a:xfrm>
            <a:off x="6511636" y="-9520"/>
            <a:ext cx="2632364" cy="6877040"/>
          </a:xfrm>
          <a:prstGeom prst="rect">
            <a:avLst/>
          </a:prstGeom>
          <a:solidFill>
            <a:srgbClr val="2B626F"/>
          </a:solidFill>
        </p:spPr>
      </p:pic>
      <p:pic>
        <p:nvPicPr>
          <p:cNvPr id="7" name="Graphic 2">
            <a:extLst>
              <a:ext uri="{FF2B5EF4-FFF2-40B4-BE49-F238E27FC236}">
                <a16:creationId xmlns:a16="http://schemas.microsoft.com/office/drawing/2014/main" id="{A329BEC4-731D-43E6-9A14-3E8F923FA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520" y="166787"/>
            <a:ext cx="4657664" cy="974035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D53F45CE-F6B3-4077-9706-43AFB72D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5" y="2136338"/>
            <a:ext cx="59720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z-Cyrl-UZ" sz="26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Нархлар мониторинги, </a:t>
            </a:r>
            <a:br>
              <a:rPr lang="uz-Cyrl-UZ" sz="26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6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инфляция</a:t>
            </a:r>
            <a:r>
              <a:rPr lang="en-US" sz="26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таҳлили</a:t>
            </a:r>
            <a:r>
              <a:rPr lang="en-US" sz="26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z-Cyrl-UZ" sz="26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6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 инфляцион кутилмалар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51FCCCF-FB3A-45FE-B91E-13410CE10048}"/>
              </a:ext>
            </a:extLst>
          </p:cNvPr>
          <p:cNvSpPr txBox="1">
            <a:spLocks/>
          </p:cNvSpPr>
          <p:nvPr/>
        </p:nvSpPr>
        <p:spPr>
          <a:xfrm>
            <a:off x="251520" y="4972594"/>
            <a:ext cx="6116099" cy="1615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noProof="1">
                <a:solidFill>
                  <a:srgbClr val="2C4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noProof="1">
                <a:solidFill>
                  <a:srgbClr val="2C4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“CBU challenge” </a:t>
            </a:r>
            <a:br>
              <a:rPr lang="en-US" sz="1800" b="1" noProof="1">
                <a:solidFill>
                  <a:srgbClr val="2C4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1800" b="1" noProof="1">
                <a:solidFill>
                  <a:srgbClr val="2C4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юзасидан семинар</a:t>
            </a:r>
            <a:r>
              <a:rPr lang="en-US" sz="1800" b="1" noProof="1">
                <a:solidFill>
                  <a:srgbClr val="2C4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800" b="1" noProof="1">
                <a:solidFill>
                  <a:srgbClr val="2C4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йиғилиши</a:t>
            </a:r>
          </a:p>
          <a:p>
            <a:endParaRPr lang="uz-Cyrl-UZ" sz="1800" b="1" noProof="1">
              <a:solidFill>
                <a:srgbClr val="2C4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noProof="1">
                <a:solidFill>
                  <a:srgbClr val="2C4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uz-Cyrl-UZ" sz="1800" b="1" noProof="1">
                <a:solidFill>
                  <a:srgbClr val="2C4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февраль </a:t>
            </a:r>
            <a:br>
              <a:rPr lang="uz-Cyrl-UZ" sz="1800" b="1" noProof="1">
                <a:solidFill>
                  <a:srgbClr val="2C4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1800" b="1" noProof="1">
                <a:solidFill>
                  <a:srgbClr val="2C4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йил</a:t>
            </a:r>
          </a:p>
          <a:p>
            <a:endParaRPr lang="uz-Cyrl-UZ" sz="1800" b="1" noProof="1">
              <a:solidFill>
                <a:srgbClr val="2C4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58700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323528" y="767033"/>
            <a:ext cx="8496944" cy="461171"/>
          </a:xfrm>
        </p:spPr>
        <p:txBody>
          <a:bodyPr>
            <a:noAutofit/>
          </a:bodyPr>
          <a:lstStyle/>
          <a:p>
            <a:pPr algn="ctr"/>
            <a:r>
              <a:rPr lang="uz-Cyrl-UZ" sz="2800" b="1" dirty="0">
                <a:solidFill>
                  <a:srgbClr val="2F496F"/>
                </a:solidFill>
                <a:latin typeface="Arial" panose="020B0604020202020204" pitchFamily="34" charset="0"/>
              </a:rPr>
              <a:t>НОК тизимининг қамрови</a:t>
            </a:r>
            <a:endParaRPr lang="ru-RU" sz="2800" b="1" dirty="0">
              <a:solidFill>
                <a:srgbClr val="2F496F"/>
              </a:solidFill>
              <a:latin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0" y="692696"/>
            <a:ext cx="9144000" cy="635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-918" y="6346823"/>
            <a:ext cx="9144000" cy="635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38814" r="9491" b="39322"/>
          <a:stretch/>
        </p:blipFill>
        <p:spPr>
          <a:xfrm>
            <a:off x="376426" y="3218450"/>
            <a:ext cx="1768623" cy="484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35121" r="9204" b="37712"/>
          <a:stretch/>
        </p:blipFill>
        <p:spPr>
          <a:xfrm>
            <a:off x="451647" y="3784856"/>
            <a:ext cx="1047106" cy="34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9" b="36705"/>
          <a:stretch/>
        </p:blipFill>
        <p:spPr>
          <a:xfrm>
            <a:off x="286888" y="4212862"/>
            <a:ext cx="1564370" cy="438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39129" r="9094" b="38802"/>
          <a:stretch/>
        </p:blipFill>
        <p:spPr>
          <a:xfrm>
            <a:off x="2672440" y="3176564"/>
            <a:ext cx="1439259" cy="392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40506" r="10729" b="40365"/>
          <a:stretch/>
        </p:blipFill>
        <p:spPr>
          <a:xfrm>
            <a:off x="4095461" y="3188096"/>
            <a:ext cx="1533046" cy="369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BC1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39452" r="10647" b="39271"/>
          <a:stretch/>
        </p:blipFill>
        <p:spPr>
          <a:xfrm>
            <a:off x="2726473" y="3615214"/>
            <a:ext cx="1128629" cy="313024"/>
          </a:xfrm>
          <a:prstGeom prst="rect">
            <a:avLst/>
          </a:prstGeom>
          <a:solidFill>
            <a:srgbClr val="FBC100"/>
          </a:solidFill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1" b="30340"/>
          <a:stretch/>
        </p:blipFill>
        <p:spPr>
          <a:xfrm>
            <a:off x="3935129" y="3608774"/>
            <a:ext cx="819527" cy="311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73" y="3980104"/>
            <a:ext cx="1567510" cy="34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8" b="34275"/>
          <a:stretch/>
        </p:blipFill>
        <p:spPr>
          <a:xfrm>
            <a:off x="4141722" y="4683685"/>
            <a:ext cx="1134684" cy="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90" y="4201966"/>
            <a:ext cx="576000" cy="576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67" y="5273596"/>
            <a:ext cx="713273" cy="4613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46" y="4339497"/>
            <a:ext cx="809640" cy="2998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77" y="4350349"/>
            <a:ext cx="949302" cy="2200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38" y="5398029"/>
            <a:ext cx="984385" cy="2467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42" y="5072503"/>
            <a:ext cx="530533" cy="5305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48" y="5058371"/>
            <a:ext cx="1200240" cy="2810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18" y="5659497"/>
            <a:ext cx="999765" cy="3623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0" b="32928"/>
          <a:stretch/>
        </p:blipFill>
        <p:spPr>
          <a:xfrm>
            <a:off x="6109804" y="3227561"/>
            <a:ext cx="1290930" cy="34225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92" y="4556828"/>
            <a:ext cx="1015734" cy="2457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00" y="4177192"/>
            <a:ext cx="867878" cy="2689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67" y="4719031"/>
            <a:ext cx="1148004" cy="2654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11813" r="19856" b="12681"/>
          <a:stretch/>
        </p:blipFill>
        <p:spPr>
          <a:xfrm>
            <a:off x="6778441" y="3983925"/>
            <a:ext cx="495703" cy="61660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0000" r="12508" b="15017"/>
          <a:stretch/>
        </p:blipFill>
        <p:spPr>
          <a:xfrm>
            <a:off x="6226172" y="4093973"/>
            <a:ext cx="469277" cy="4659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99" y="3519314"/>
            <a:ext cx="1161985" cy="5368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87" y="5709922"/>
            <a:ext cx="1258145" cy="2639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34719" r="11056" b="34786"/>
          <a:stretch/>
        </p:blipFill>
        <p:spPr>
          <a:xfrm>
            <a:off x="432379" y="4685484"/>
            <a:ext cx="913937" cy="35965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t="34191" r="11452" b="34390"/>
          <a:stretch/>
        </p:blipFill>
        <p:spPr>
          <a:xfrm>
            <a:off x="451647" y="5570100"/>
            <a:ext cx="681622" cy="27589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9" y="5066383"/>
            <a:ext cx="516387" cy="4382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35981" r="10904" b="38059"/>
          <a:stretch/>
        </p:blipFill>
        <p:spPr>
          <a:xfrm>
            <a:off x="1253786" y="5566087"/>
            <a:ext cx="750551" cy="24933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0" b="38911"/>
          <a:stretch/>
        </p:blipFill>
        <p:spPr>
          <a:xfrm>
            <a:off x="2781086" y="4695590"/>
            <a:ext cx="1373188" cy="30744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86" y="5995860"/>
            <a:ext cx="1030941" cy="24742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18" y="3960904"/>
            <a:ext cx="940931" cy="27539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75" y="6018138"/>
            <a:ext cx="1030589" cy="290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8" b="26190"/>
          <a:stretch/>
        </p:blipFill>
        <p:spPr>
          <a:xfrm>
            <a:off x="432379" y="5910851"/>
            <a:ext cx="853611" cy="35861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28561" r="14781" b="34687"/>
          <a:stretch/>
        </p:blipFill>
        <p:spPr>
          <a:xfrm>
            <a:off x="451647" y="5112423"/>
            <a:ext cx="702578" cy="34928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88" y="5067473"/>
            <a:ext cx="1148269" cy="27578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87" y="3622454"/>
            <a:ext cx="1039707" cy="4158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3"/>
          <a:stretch/>
        </p:blipFill>
        <p:spPr>
          <a:xfrm>
            <a:off x="7638868" y="3257734"/>
            <a:ext cx="903465" cy="27739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8" b="34871"/>
          <a:stretch/>
        </p:blipFill>
        <p:spPr>
          <a:xfrm>
            <a:off x="7639270" y="4974442"/>
            <a:ext cx="1074140" cy="32485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t="38160" r="19281" b="37680"/>
          <a:stretch/>
        </p:blipFill>
        <p:spPr>
          <a:xfrm>
            <a:off x="1307367" y="5895565"/>
            <a:ext cx="894997" cy="34127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63" y="5770652"/>
            <a:ext cx="1175204" cy="38021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t="36778" r="14888" b="35778"/>
          <a:stretch/>
        </p:blipFill>
        <p:spPr>
          <a:xfrm>
            <a:off x="6179669" y="5391205"/>
            <a:ext cx="758077" cy="29768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24" y="5738012"/>
            <a:ext cx="701249" cy="39895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38" y="5401394"/>
            <a:ext cx="841671" cy="28226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40" y="5381489"/>
            <a:ext cx="718866" cy="279656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0DE34A53-FFD8-7E4C-DD9A-4A228F2F5A23}"/>
              </a:ext>
            </a:extLst>
          </p:cNvPr>
          <p:cNvCxnSpPr>
            <a:cxnSpLocks/>
          </p:cNvCxnSpPr>
          <p:nvPr/>
        </p:nvCxnSpPr>
        <p:spPr>
          <a:xfrm>
            <a:off x="2437996" y="2665842"/>
            <a:ext cx="5859" cy="357099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0DE34A53-FFD8-7E4C-DD9A-4A228F2F5A23}"/>
              </a:ext>
            </a:extLst>
          </p:cNvPr>
          <p:cNvCxnSpPr>
            <a:cxnSpLocks/>
          </p:cNvCxnSpPr>
          <p:nvPr/>
        </p:nvCxnSpPr>
        <p:spPr>
          <a:xfrm>
            <a:off x="5875785" y="2672289"/>
            <a:ext cx="5859" cy="357099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50E1-A3DE-765B-6C64-05AEFAA05D9F}"/>
              </a:ext>
            </a:extLst>
          </p:cNvPr>
          <p:cNvSpPr txBox="1">
            <a:spLocks/>
          </p:cNvSpPr>
          <p:nvPr/>
        </p:nvSpPr>
        <p:spPr>
          <a:xfrm>
            <a:off x="251520" y="2689999"/>
            <a:ext cx="1876195" cy="461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400" b="1" dirty="0">
                <a:solidFill>
                  <a:srgbClr val="1F497D"/>
                </a:solidFill>
                <a:latin typeface="Arial" panose="020B0604020202020204" pitchFamily="34" charset="0"/>
              </a:rPr>
              <a:t>Озиқ-овқат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B9943C9-0946-0B9A-AC48-DFA5B06CFFAF}"/>
              </a:ext>
            </a:extLst>
          </p:cNvPr>
          <p:cNvSpPr txBox="1">
            <a:spLocks/>
          </p:cNvSpPr>
          <p:nvPr/>
        </p:nvSpPr>
        <p:spPr>
          <a:xfrm>
            <a:off x="3030593" y="2690852"/>
            <a:ext cx="2295996" cy="461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400" b="1" dirty="0">
                <a:solidFill>
                  <a:srgbClr val="1F497D"/>
                </a:solidFill>
                <a:latin typeface="Arial" panose="020B0604020202020204" pitchFamily="34" charset="0"/>
              </a:rPr>
              <a:t>Ноозиқ-овқат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BEBBC42-D4E7-529B-AA85-01902EF82087}"/>
              </a:ext>
            </a:extLst>
          </p:cNvPr>
          <p:cNvSpPr txBox="1">
            <a:spLocks/>
          </p:cNvSpPr>
          <p:nvPr/>
        </p:nvSpPr>
        <p:spPr>
          <a:xfrm>
            <a:off x="6481024" y="2691271"/>
            <a:ext cx="2207002" cy="461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400" b="1" dirty="0">
                <a:solidFill>
                  <a:srgbClr val="1F497D"/>
                </a:solidFill>
                <a:latin typeface="Arial" panose="020B0604020202020204" pitchFamily="34" charset="0"/>
              </a:rPr>
              <a:t>Хизматлар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raphic 2">
            <a:extLst>
              <a:ext uri="{FF2B5EF4-FFF2-40B4-BE49-F238E27FC236}">
                <a16:creationId xmlns:a16="http://schemas.microsoft.com/office/drawing/2014/main" id="{2246C091-418F-76FC-A99E-F7896DE24A67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55" name="Rectangle 3">
            <a:extLst>
              <a:ext uri="{FF2B5EF4-FFF2-40B4-BE49-F238E27FC236}">
                <a16:creationId xmlns:a16="http://schemas.microsoft.com/office/drawing/2014/main" id="{76D392B7-B1C9-8273-C75C-458E5599C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96" y="1180832"/>
            <a:ext cx="870207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Тизим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веб-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скрейпинг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орқали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ru-RU" sz="15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altLang="ru-RU" sz="15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мингдан</a:t>
            </a:r>
            <a:r>
              <a:rPr lang="ru-RU" altLang="ru-RU" sz="15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ортиқ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нархларни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йиғади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шу билан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бирга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веб-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скрейпинг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бошқа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манбалардан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олинган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ru-RU" sz="15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тадан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ортиқ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нархлар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доимий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равишда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кузатиб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борилади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Асосий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гуруҳлар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озиқ-овқат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ноозиқ-овқат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маҳсулотлари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хизматлар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кесимида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истеъмол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нархлари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индекси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(ИНИ)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саватчасининг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тахминан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ru-RU" sz="15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</a:t>
            </a:r>
            <a:r>
              <a:rPr lang="ru-RU" altLang="ru-RU" sz="15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фоизини</a:t>
            </a:r>
            <a:r>
              <a:rPr lang="ru-RU" altLang="ru-RU" sz="15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қамраб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олади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Маълумотлар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ru-RU" sz="15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тадан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ортиқ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интернет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манбаларидан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олинади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13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Прямая соединительная линия 69"/>
          <p:cNvCxnSpPr/>
          <p:nvPr/>
        </p:nvCxnSpPr>
        <p:spPr>
          <a:xfrm flipV="1">
            <a:off x="0" y="692696"/>
            <a:ext cx="9144000" cy="635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-918" y="6346823"/>
            <a:ext cx="9144000" cy="635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40075438"/>
              </p:ext>
            </p:extLst>
          </p:nvPr>
        </p:nvGraphicFramePr>
        <p:xfrm>
          <a:off x="251520" y="791138"/>
          <a:ext cx="8740080" cy="546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922481"/>
            <a:ext cx="8496944" cy="4611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>
                <a:solidFill>
                  <a:srgbClr val="2F496F"/>
                </a:solidFill>
                <a:latin typeface="Arial" panose="020B0604020202020204" pitchFamily="34" charset="0"/>
              </a:rPr>
              <a:t>Тизимнинг</a:t>
            </a:r>
            <a:r>
              <a:rPr lang="ru-RU" sz="2800" b="1" dirty="0">
                <a:solidFill>
                  <a:srgbClr val="2F496F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2F496F"/>
                </a:solidFill>
                <a:latin typeface="Arial" panose="020B0604020202020204" pitchFamily="34" charset="0"/>
              </a:rPr>
              <a:t>ишлаш</a:t>
            </a:r>
            <a:r>
              <a:rPr lang="ru-RU" sz="2800" b="1" dirty="0">
                <a:solidFill>
                  <a:srgbClr val="2F496F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2F496F"/>
                </a:solidFill>
                <a:latin typeface="Arial" panose="020B0604020202020204" pitchFamily="34" charset="0"/>
              </a:rPr>
              <a:t>механизми</a:t>
            </a:r>
            <a:endParaRPr lang="en-US" sz="2800" b="1" dirty="0">
              <a:solidFill>
                <a:srgbClr val="2F496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A629F432-DE15-EBA6-3F4E-56B3DB4117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0264" y="1384799"/>
            <a:ext cx="8301635" cy="447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Натижалар</a:t>
            </a: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гуруҳлар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танланган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маҳсулотлар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кесимида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ҳафталик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нарх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ўзгаришлари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жадваллари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ИНИнинг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учта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гуруҳи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шакллантирилган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жамланма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ҳафталик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индекс</a:t>
            </a:r>
          </a:p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Ҳафталик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ўзгаришлар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асосида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ҳисобланган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ойлик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индекс</a:t>
            </a:r>
          </a:p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Ички инфляция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ҳисоботида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киритиладиган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ойлик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график</a:t>
            </a:r>
          </a:p>
          <a:p>
            <a:endParaRPr lang="en-US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Фойдаланувчилар</a:t>
            </a: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Инфляцияни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таҳлил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қилиш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бўлими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Натижалар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ҳар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ҳафта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Раис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ўринбосарига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тақдим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этилади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Маълумотлар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ойлик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равишда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Раисга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тақдим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этиладиган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ҳисоботларга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киритилади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323528" y="923628"/>
            <a:ext cx="8496944" cy="461171"/>
          </a:xfrm>
        </p:spPr>
        <p:txBody>
          <a:bodyPr>
            <a:noAutofit/>
          </a:bodyPr>
          <a:lstStyle/>
          <a:p>
            <a:pPr algn="ctr"/>
            <a:r>
              <a:rPr lang="uz-Cyrl-UZ" sz="2000" b="1" dirty="0">
                <a:solidFill>
                  <a:srgbClr val="2F496F"/>
                </a:solidFill>
                <a:latin typeface="Arial" panose="020B0604020202020204" pitchFamily="34" charset="0"/>
              </a:rPr>
              <a:t>НОК тизимининг асосий натижалари ва ундан фойдаланувчилар</a:t>
            </a:r>
            <a:endParaRPr lang="ru-RU" sz="2000" b="1" dirty="0">
              <a:solidFill>
                <a:srgbClr val="2F496F"/>
              </a:solidFill>
              <a:latin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0" y="692696"/>
            <a:ext cx="9144000" cy="635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-918" y="6346823"/>
            <a:ext cx="9144000" cy="635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Graphic 2">
            <a:extLst>
              <a:ext uri="{FF2B5EF4-FFF2-40B4-BE49-F238E27FC236}">
                <a16:creationId xmlns:a16="http://schemas.microsoft.com/office/drawing/2014/main" id="{4E8E358C-82E6-772F-DD03-D422318DB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6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D8A82-4567-18DE-2384-AD32D0F4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36" y="864987"/>
            <a:ext cx="8496944" cy="461171"/>
          </a:xfrm>
        </p:spPr>
        <p:txBody>
          <a:bodyPr>
            <a:noAutofit/>
          </a:bodyPr>
          <a:lstStyle/>
          <a:p>
            <a:pPr algn="ctr"/>
            <a:r>
              <a:rPr lang="uz-Cyrl-UZ" sz="2400" b="1" dirty="0">
                <a:solidFill>
                  <a:srgbClr val="2F496F"/>
                </a:solidFill>
                <a:latin typeface="Arial" panose="020B0604020202020204" pitchFamily="34" charset="0"/>
              </a:rPr>
              <a:t>Ҳафталик нархлар ўзгариши жадвали</a:t>
            </a:r>
            <a:endParaRPr lang="ru-RU" sz="2400" b="1" dirty="0">
              <a:solidFill>
                <a:srgbClr val="2F496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177DDE5-D398-7963-1C6E-E939F1684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42196"/>
              </p:ext>
            </p:extLst>
          </p:nvPr>
        </p:nvGraphicFramePr>
        <p:xfrm>
          <a:off x="309836" y="1452405"/>
          <a:ext cx="4947968" cy="4752070"/>
        </p:xfrm>
        <a:graphic>
          <a:graphicData uri="http://schemas.openxmlformats.org/drawingml/2006/table">
            <a:tbl>
              <a:tblPr/>
              <a:tblGrid>
                <a:gridCol w="776284">
                  <a:extLst>
                    <a:ext uri="{9D8B030D-6E8A-4147-A177-3AD203B41FA5}">
                      <a16:colId xmlns:a16="http://schemas.microsoft.com/office/drawing/2014/main" val="1356743348"/>
                    </a:ext>
                  </a:extLst>
                </a:gridCol>
                <a:gridCol w="1876584">
                  <a:extLst>
                    <a:ext uri="{9D8B030D-6E8A-4147-A177-3AD203B41FA5}">
                      <a16:colId xmlns:a16="http://schemas.microsoft.com/office/drawing/2014/main" val="1538975798"/>
                    </a:ext>
                  </a:extLst>
                </a:gridCol>
                <a:gridCol w="776284">
                  <a:extLst>
                    <a:ext uri="{9D8B030D-6E8A-4147-A177-3AD203B41FA5}">
                      <a16:colId xmlns:a16="http://schemas.microsoft.com/office/drawing/2014/main" val="2439323841"/>
                    </a:ext>
                  </a:extLst>
                </a:gridCol>
                <a:gridCol w="776284">
                  <a:extLst>
                    <a:ext uri="{9D8B030D-6E8A-4147-A177-3AD203B41FA5}">
                      <a16:colId xmlns:a16="http://schemas.microsoft.com/office/drawing/2014/main" val="3362579520"/>
                    </a:ext>
                  </a:extLst>
                </a:gridCol>
                <a:gridCol w="742532">
                  <a:extLst>
                    <a:ext uri="{9D8B030D-6E8A-4147-A177-3AD203B41FA5}">
                      <a16:colId xmlns:a16="http://schemas.microsoft.com/office/drawing/2014/main" val="2631910007"/>
                    </a:ext>
                  </a:extLst>
                </a:gridCol>
              </a:tblGrid>
              <a:tr h="22018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Кўрсаткичлар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Ҳафталик ўзгариш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Йиғма ўзгариш</a:t>
                      </a:r>
                      <a:b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(24.11 - 22.12)</a:t>
                      </a:r>
                      <a:endParaRPr lang="ru-RU" sz="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67510"/>
                  </a:ext>
                </a:extLst>
              </a:tr>
              <a:tr h="23424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09.12 - 15.12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15.12 - 22.12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437690"/>
                  </a:ext>
                </a:extLst>
              </a:tr>
              <a:tr h="1405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Умумий ўзгариш</a:t>
                      </a:r>
                    </a:p>
                  </a:txBody>
                  <a:tcPr marL="10304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0.54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-0.08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65495"/>
                  </a:ext>
                </a:extLst>
              </a:tr>
              <a:tr h="1405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Озиқ-овқат</a:t>
                      </a:r>
                      <a:r>
                        <a:rPr lang="ru-RU" sz="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 маҳсулотлари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-0.51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190434"/>
                  </a:ext>
                </a:extLst>
              </a:tr>
              <a:tr h="1405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Ноозиқ-овқат</a:t>
                      </a:r>
                      <a:r>
                        <a:rPr lang="ru-RU" sz="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 маҳсулотлари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737040"/>
                  </a:ext>
                </a:extLst>
              </a:tr>
              <a:tr h="1405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Хизматлар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-0.06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0.58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0.64  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2737"/>
                  </a:ext>
                </a:extLst>
              </a:tr>
              <a:tr h="12109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7965"/>
                  </a:ext>
                </a:extLst>
              </a:tr>
              <a:tr h="2201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Товар номи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Ҳафталик ўзгариш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Йиғма ўзгариш</a:t>
                      </a:r>
                      <a:b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(24.11 - 22.12)</a:t>
                      </a:r>
                      <a:endParaRPr lang="ru-RU" sz="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912728"/>
                  </a:ext>
                </a:extLst>
              </a:tr>
              <a:tr h="234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09.12 - 15.12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15.12 - 22.12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88564"/>
                  </a:ext>
                </a:extLst>
              </a:tr>
              <a:tr h="17099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err="1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Озиқ-овқат</a:t>
                      </a:r>
                      <a:r>
                        <a:rPr lang="ru-RU" sz="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00" b="1" i="0" u="none" strike="noStrike" dirty="0" err="1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маҳсулотлари</a:t>
                      </a:r>
                      <a:endParaRPr lang="ru-RU" sz="6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3" marR="25760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297197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Тухум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975162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Кунгабоқар ёғи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675295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Шакар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-3.5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-17.0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904625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Узун бошоқли гуруч (лазер)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263414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Юмалоқ бошоқли гуруч (аланга)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502305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Олий навли буғдой уни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-1.9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-1.9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077529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Биринчи навли буғдой уни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-4.6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-4.6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634738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Обинон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17784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 гўшти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-7.2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652313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Суяксиз мол гўшти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691650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Қўй гўшти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-2.4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985183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Парранда гўшти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751946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Сут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56010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Олма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-8.5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5.4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-5.0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31144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Банан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6.9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587758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Лимон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-1.6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846712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Картошка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866267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Помидор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11.3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16554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Бодринг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-2.3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12.7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980358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Пиёз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-10.8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927167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Карам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14.8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28.1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19.0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126924"/>
                  </a:ext>
                </a:extLst>
              </a:tr>
              <a:tr h="135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Сабзи</a:t>
                      </a:r>
                    </a:p>
                  </a:txBody>
                  <a:tcPr marL="51521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-10.9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12.3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-16.7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563701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D444B5A-43CD-09EE-F70F-993720559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4084"/>
              </p:ext>
            </p:extLst>
          </p:nvPr>
        </p:nvGraphicFramePr>
        <p:xfrm>
          <a:off x="5375370" y="1452406"/>
          <a:ext cx="3539245" cy="4757086"/>
        </p:xfrm>
        <a:graphic>
          <a:graphicData uri="http://schemas.openxmlformats.org/drawingml/2006/table">
            <a:tbl>
              <a:tblPr/>
              <a:tblGrid>
                <a:gridCol w="212938">
                  <a:extLst>
                    <a:ext uri="{9D8B030D-6E8A-4147-A177-3AD203B41FA5}">
                      <a16:colId xmlns:a16="http://schemas.microsoft.com/office/drawing/2014/main" val="777129369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760503416"/>
                    </a:ext>
                  </a:extLst>
                </a:gridCol>
                <a:gridCol w="574835">
                  <a:extLst>
                    <a:ext uri="{9D8B030D-6E8A-4147-A177-3AD203B41FA5}">
                      <a16:colId xmlns:a16="http://schemas.microsoft.com/office/drawing/2014/main" val="1790738400"/>
                    </a:ext>
                  </a:extLst>
                </a:gridCol>
                <a:gridCol w="574835">
                  <a:extLst>
                    <a:ext uri="{9D8B030D-6E8A-4147-A177-3AD203B41FA5}">
                      <a16:colId xmlns:a16="http://schemas.microsoft.com/office/drawing/2014/main" val="196815956"/>
                    </a:ext>
                  </a:extLst>
                </a:gridCol>
                <a:gridCol w="787037">
                  <a:extLst>
                    <a:ext uri="{9D8B030D-6E8A-4147-A177-3AD203B41FA5}">
                      <a16:colId xmlns:a16="http://schemas.microsoft.com/office/drawing/2014/main" val="302050777"/>
                    </a:ext>
                  </a:extLst>
                </a:gridCol>
              </a:tblGrid>
              <a:tr h="28987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Ноозиқ-овқат</a:t>
                      </a:r>
                      <a:r>
                        <a:rPr lang="ru-RU" sz="10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маҳсулотлари</a:t>
                      </a:r>
                      <a:endParaRPr lang="ru-RU" sz="10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338505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052" marR="7052" marT="70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574180"/>
                  </a:ext>
                </a:extLst>
              </a:tr>
              <a:tr h="230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Маиший техника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862744"/>
                  </a:ext>
                </a:extLst>
              </a:tr>
              <a:tr h="230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Дори воситалари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586020"/>
                  </a:ext>
                </a:extLst>
              </a:tr>
              <a:tr h="322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Кийим-кечак ва поябзал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621027"/>
                  </a:ext>
                </a:extLst>
              </a:tr>
              <a:tr h="230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Бензин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198457"/>
                  </a:ext>
                </a:extLst>
              </a:tr>
              <a:tr h="230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Пропан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764157"/>
                  </a:ext>
                </a:extLst>
              </a:tr>
              <a:tr h="230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Метан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890459"/>
                  </a:ext>
                </a:extLst>
              </a:tr>
              <a:tr h="322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Қурилиш материаллари 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68280"/>
                  </a:ext>
                </a:extLst>
              </a:tr>
              <a:tr h="230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Тозалаш воситалари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825644"/>
                  </a:ext>
                </a:extLst>
              </a:tr>
              <a:tr h="23824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Хизматлар</a:t>
                      </a:r>
                      <a:endParaRPr lang="ru-RU" sz="10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61637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20376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086181"/>
                  </a:ext>
                </a:extLst>
              </a:tr>
              <a:tr h="230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Маиший хизматлар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485178"/>
                  </a:ext>
                </a:extLst>
              </a:tr>
              <a:tr h="322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Кафе-ресторандаги тайёр таомлар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68918"/>
                  </a:ext>
                </a:extLst>
              </a:tr>
              <a:tr h="230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Тиббий хизматлар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785707"/>
                  </a:ext>
                </a:extLst>
              </a:tr>
              <a:tr h="306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 хизматлари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90019"/>
                  </a:ext>
                </a:extLst>
              </a:tr>
              <a:tr h="230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Коммунал хизматлар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792666"/>
                  </a:ext>
                </a:extLst>
              </a:tr>
              <a:tr h="230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Таълим хизматлари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633466"/>
                  </a:ext>
                </a:extLst>
              </a:tr>
              <a:tr h="322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Мобил алоқа хизматлари</a:t>
                      </a:r>
                    </a:p>
                  </a:txBody>
                  <a:tcPr marL="84626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967070"/>
                  </a:ext>
                </a:extLst>
              </a:tr>
              <a:tr h="3228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 - " - ўтган даврга нисбатан ўзгармаган</a:t>
                      </a:r>
                    </a:p>
                  </a:txBody>
                  <a:tcPr marL="84626" marR="7052" marT="70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26" marR="7052" marT="70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26" marR="7052" marT="70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961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89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86904" y="1745204"/>
          <a:ext cx="396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0" name="Прямая соединительная линия 69"/>
          <p:cNvCxnSpPr/>
          <p:nvPr/>
        </p:nvCxnSpPr>
        <p:spPr>
          <a:xfrm flipV="1">
            <a:off x="0" y="692696"/>
            <a:ext cx="9144000" cy="635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-918" y="6346823"/>
            <a:ext cx="9144000" cy="635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4842680" y="1745204"/>
          <a:ext cx="3759126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95950" y="4007887"/>
          <a:ext cx="396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641806" y="4070085"/>
          <a:ext cx="396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31912" y="832231"/>
            <a:ext cx="8496944" cy="461171"/>
          </a:xfrm>
        </p:spPr>
        <p:txBody>
          <a:bodyPr>
            <a:noAutofit/>
          </a:bodyPr>
          <a:lstStyle/>
          <a:p>
            <a:pPr algn="ctr"/>
            <a:r>
              <a:rPr lang="uz-Cyrl-UZ" sz="2400" b="1" dirty="0">
                <a:solidFill>
                  <a:srgbClr val="2F496F"/>
                </a:solidFill>
                <a:latin typeface="Arial" panose="020B0604020202020204" pitchFamily="34" charset="0"/>
              </a:rPr>
              <a:t>Ўмумий инфляция ва НОК инфляцияси</a:t>
            </a:r>
            <a:endParaRPr lang="ru-RU" sz="2400" b="1" dirty="0">
              <a:solidFill>
                <a:srgbClr val="2F496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3808" y="1555843"/>
            <a:ext cx="195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Ўмумий инфляция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3808" y="1556309"/>
            <a:ext cx="3121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Озиқ-овқатлар инфляцияси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1080" y="3816565"/>
            <a:ext cx="305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Ноозиқ-овқатлар инфляцияси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3022" y="3813539"/>
            <a:ext cx="2461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Хизматлар инфляцияси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E7A82D73-48D5-E6F2-A2AD-E154474B7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5FD7C5-0F8D-7C0F-B2C2-8FC00611083D}"/>
              </a:ext>
            </a:extLst>
          </p:cNvPr>
          <p:cNvSpPr txBox="1">
            <a:spLocks/>
          </p:cNvSpPr>
          <p:nvPr/>
        </p:nvSpPr>
        <p:spPr>
          <a:xfrm>
            <a:off x="393334" y="5833847"/>
            <a:ext cx="8496944" cy="461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z-Cyrl-U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Ўмумий инфляция               НОК инфляцияси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2A556D-E171-9B65-23DF-E3FEA8D69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6100" y="5994033"/>
            <a:ext cx="629849" cy="1407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8CD58A-BB6E-A5E2-7EEB-0AD42E7E13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5950" y="6016562"/>
            <a:ext cx="629849" cy="1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2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F3DE4-14D1-2C37-5C9E-FD214EF22A1E}"/>
              </a:ext>
            </a:extLst>
          </p:cNvPr>
          <p:cNvSpPr txBox="1"/>
          <p:nvPr/>
        </p:nvSpPr>
        <p:spPr>
          <a:xfrm>
            <a:off x="424824" y="2682542"/>
            <a:ext cx="8294351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uz-Cyrl-UZ" sz="2400" b="1" dirty="0">
                <a:solidFill>
                  <a:srgbClr val="2F496F"/>
                </a:solidFill>
                <a:latin typeface="Arial" panose="020B0604020202020204" pitchFamily="34" charset="0"/>
              </a:rPr>
              <a:t>Инфляция ва унинг таҳлили</a:t>
            </a:r>
            <a:endParaRPr lang="ru-RU" sz="2400" b="1" dirty="0">
              <a:solidFill>
                <a:srgbClr val="2F496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5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968A0EE-67FA-4D3D-AFEA-E1004CBAF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118989"/>
              </p:ext>
            </p:extLst>
          </p:nvPr>
        </p:nvGraphicFramePr>
        <p:xfrm>
          <a:off x="4762500" y="1765299"/>
          <a:ext cx="4187242" cy="436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55661"/>
              </p:ext>
            </p:extLst>
          </p:nvPr>
        </p:nvGraphicFramePr>
        <p:xfrm>
          <a:off x="368300" y="1765300"/>
          <a:ext cx="4136113" cy="436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00346-D4E6-4CA1-93C8-333A4B5A12FF}"/>
              </a:ext>
            </a:extLst>
          </p:cNvPr>
          <p:cNvSpPr txBox="1"/>
          <p:nvPr/>
        </p:nvSpPr>
        <p:spPr>
          <a:xfrm>
            <a:off x="484238" y="1497558"/>
            <a:ext cx="392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400" b="1" dirty="0">
                <a:latin typeface="Arial" panose="020B0604020202020204" pitchFamily="34" charset="0"/>
                <a:cs typeface="Arial" panose="020B0604020202020204" pitchFamily="34" charset="0"/>
              </a:rPr>
              <a:t>Энергия нархлари таъсири билан, </a:t>
            </a:r>
            <a:r>
              <a:rPr lang="uz-Cyrl-UZ" sz="1400" i="1" dirty="0">
                <a:latin typeface="Arial" panose="020B0604020202020204" pitchFamily="34" charset="0"/>
                <a:cs typeface="Arial" panose="020B0604020202020204" pitchFamily="34" charset="0"/>
              </a:rPr>
              <a:t>фоизда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00346-D4E6-4CA1-93C8-333A4B5A12FF}"/>
              </a:ext>
            </a:extLst>
          </p:cNvPr>
          <p:cNvSpPr txBox="1"/>
          <p:nvPr/>
        </p:nvSpPr>
        <p:spPr>
          <a:xfrm>
            <a:off x="5148064" y="1495886"/>
            <a:ext cx="3627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400" b="1" dirty="0">
                <a:latin typeface="Arial" panose="020B0604020202020204" pitchFamily="34" charset="0"/>
                <a:cs typeface="Arial" panose="020B0604020202020204" pitchFamily="34" charset="0"/>
              </a:rPr>
              <a:t>Энергия нархлари таъсирисиз, </a:t>
            </a:r>
            <a:r>
              <a:rPr lang="uz-Cyrl-UZ" sz="1400" i="1" dirty="0">
                <a:latin typeface="Arial" panose="020B0604020202020204" pitchFamily="34" charset="0"/>
                <a:cs typeface="Arial" panose="020B0604020202020204" pitchFamily="34" charset="0"/>
              </a:rPr>
              <a:t>фоизда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881147"/>
            <a:ext cx="8892480" cy="551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йилнинг сўнгги чорагида умумий инфляция пасайишда давом этди</a:t>
            </a:r>
            <a:endParaRPr lang="uz-Cyrl-UZ" sz="1400" b="1" dirty="0">
              <a:solidFill>
                <a:srgbClr val="2F49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2">
            <a:extLst>
              <a:ext uri="{FF2B5EF4-FFF2-40B4-BE49-F238E27FC236}">
                <a16:creationId xmlns:a16="http://schemas.microsoft.com/office/drawing/2014/main" id="{AB2FB94E-EFD6-433E-8FB6-584F7DA96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86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CE5B6FC-8662-4CFD-AE57-7B17A4CDD1C3}"/>
              </a:ext>
            </a:extLst>
          </p:cNvPr>
          <p:cNvGraphicFramePr>
            <a:graphicFrameLocks/>
          </p:cNvGraphicFramePr>
          <p:nvPr/>
        </p:nvGraphicFramePr>
        <p:xfrm>
          <a:off x="4521199" y="1741118"/>
          <a:ext cx="4372279" cy="403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395BAF7-4D08-43A8-BAE3-5A4CE8B406D8}"/>
              </a:ext>
            </a:extLst>
          </p:cNvPr>
          <p:cNvGraphicFramePr>
            <a:graphicFrameLocks/>
          </p:cNvGraphicFramePr>
          <p:nvPr/>
        </p:nvGraphicFramePr>
        <p:xfrm>
          <a:off x="254000" y="1741118"/>
          <a:ext cx="4188360" cy="403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9B12AFF-4FA1-458F-A026-286C6B0133F8}"/>
              </a:ext>
            </a:extLst>
          </p:cNvPr>
          <p:cNvSpPr txBox="1">
            <a:spLocks/>
          </p:cNvSpPr>
          <p:nvPr/>
        </p:nvSpPr>
        <p:spPr>
          <a:xfrm>
            <a:off x="179512" y="795947"/>
            <a:ext cx="8851754" cy="8341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Базавий инфляция </a:t>
            </a:r>
            <a:r>
              <a:rPr lang="uz-Cyrl-UZ" sz="15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пасайиб бораётган бўлса-да, ноябрь-декабрь ойларида </a:t>
            </a:r>
            <a:br>
              <a:rPr lang="uz-Cyrl-UZ" sz="15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15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мева-сабзавотлар ва тартибга солинадиган нархлар инфляциясида ўсиш кузатилди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29F098DB-DBD2-4DDE-BBDC-56DC20FF6F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FA3D7-A4F0-2F1A-EACE-89E4C1960776}"/>
              </a:ext>
            </a:extLst>
          </p:cNvPr>
          <p:cNvSpPr txBox="1">
            <a:spLocks/>
          </p:cNvSpPr>
          <p:nvPr/>
        </p:nvSpPr>
        <p:spPr>
          <a:xfrm>
            <a:off x="431540" y="818383"/>
            <a:ext cx="8280920" cy="4868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0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Базавий инфляция</a:t>
            </a:r>
            <a:r>
              <a:rPr lang="en-US" sz="20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0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 унинг муқобил кўрсаткичлари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A1C94CC-29B7-4DA5-DE78-A2A9B0574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50721"/>
              </p:ext>
            </p:extLst>
          </p:nvPr>
        </p:nvGraphicFramePr>
        <p:xfrm>
          <a:off x="521970" y="1498551"/>
          <a:ext cx="8100060" cy="4735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635DE8-1DF4-958C-AF08-D126D929B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1442" y="1577341"/>
            <a:ext cx="2377440" cy="2410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6" name="Рисунок 25" descr="Изображение выглядит как текст, диаграмма, линия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8A3024-7ACA-A470-80B3-ECB2E1DDFB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91" y="1577342"/>
            <a:ext cx="2376350" cy="2410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FBAB70D-F522-98A7-2648-530214BC545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233" r="352"/>
          <a:stretch/>
        </p:blipFill>
        <p:spPr>
          <a:xfrm>
            <a:off x="771794" y="1577340"/>
            <a:ext cx="2377440" cy="2410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309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691087"/>
              </p:ext>
            </p:extLst>
          </p:nvPr>
        </p:nvGraphicFramePr>
        <p:xfrm>
          <a:off x="467544" y="1790700"/>
          <a:ext cx="8143576" cy="442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411238" y="1532310"/>
            <a:ext cx="1337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i="1" noProof="1">
                <a:latin typeface="Arial" panose="020B0604020202020204" pitchFamily="34" charset="0"/>
                <a:cs typeface="Arial" panose="020B0604020202020204" pitchFamily="34" charset="0"/>
              </a:rPr>
              <a:t>йиллик, фоизда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9B12AFF-4FA1-458F-A026-286C6B0133F8}"/>
              </a:ext>
            </a:extLst>
          </p:cNvPr>
          <p:cNvSpPr txBox="1">
            <a:spLocks/>
          </p:cNvSpPr>
          <p:nvPr/>
        </p:nvSpPr>
        <p:spPr>
          <a:xfrm>
            <a:off x="467544" y="762941"/>
            <a:ext cx="8280920" cy="8372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8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Базавий инфляциянинг муқобил кўрсаткичлари динамикасида ҳам пасайиш кузатилмоқда</a:t>
            </a:r>
          </a:p>
        </p:txBody>
      </p:sp>
      <p:pic>
        <p:nvPicPr>
          <p:cNvPr id="12" name="Graphic 2">
            <a:extLst>
              <a:ext uri="{FF2B5EF4-FFF2-40B4-BE49-F238E27FC236}">
                <a16:creationId xmlns:a16="http://schemas.microsoft.com/office/drawing/2014/main" id="{B319AA8E-D06E-4D4C-A917-A1B3D13EC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4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7C7845-B82A-C343-ED7B-679EAEAAD402}"/>
              </a:ext>
            </a:extLst>
          </p:cNvPr>
          <p:cNvSpPr txBox="1"/>
          <p:nvPr/>
        </p:nvSpPr>
        <p:spPr>
          <a:xfrm>
            <a:off x="577281" y="1112160"/>
            <a:ext cx="427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400" b="1" dirty="0">
                <a:solidFill>
                  <a:srgbClr val="44546A"/>
                </a:solidFill>
                <a:latin typeface="Arial" panose="020B0604020202020204" pitchFamily="34" charset="0"/>
              </a:rPr>
              <a:t>Режа:</a:t>
            </a:r>
            <a:endParaRPr lang="uz-Latn-UZ" sz="2400" dirty="0">
              <a:solidFill>
                <a:srgbClr val="44546A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F3DE4-14D1-2C37-5C9E-FD214EF22A1E}"/>
              </a:ext>
            </a:extLst>
          </p:cNvPr>
          <p:cNvSpPr txBox="1"/>
          <p:nvPr/>
        </p:nvSpPr>
        <p:spPr>
          <a:xfrm>
            <a:off x="628650" y="1807386"/>
            <a:ext cx="8294351" cy="205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Ҳудудларда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танлаб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олинган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 товар </a:t>
            </a: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ва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хизматларнинг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нархлари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 мониторинги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Нархларни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 онлайн </a:t>
            </a: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кузатиш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тизими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 (НОК)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z-Cyrl-UZ" b="1" dirty="0">
                <a:solidFill>
                  <a:srgbClr val="1F497D"/>
                </a:solidFill>
                <a:latin typeface="Arial" panose="020B0604020202020204" pitchFamily="34" charset="0"/>
              </a:rPr>
              <a:t>Инфляция таҳлили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z-Cyrl-UZ" b="1" dirty="0">
                <a:solidFill>
                  <a:srgbClr val="1F497D"/>
                </a:solidFill>
                <a:latin typeface="Arial" panose="020B0604020202020204" pitchFamily="34" charset="0"/>
              </a:rPr>
              <a:t>Инфляцион кутилмалар</a:t>
            </a:r>
            <a:endParaRPr lang="en-US" b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40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/>
        </p:nvGraphicFramePr>
        <p:xfrm>
          <a:off x="254000" y="4064000"/>
          <a:ext cx="5249095" cy="250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254000" y="1435100"/>
          <a:ext cx="5156675" cy="246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9B12AFF-4FA1-458F-A026-286C6B0133F8}"/>
              </a:ext>
            </a:extLst>
          </p:cNvPr>
          <p:cNvSpPr txBox="1">
            <a:spLocks/>
          </p:cNvSpPr>
          <p:nvPr/>
        </p:nvSpPr>
        <p:spPr>
          <a:xfrm>
            <a:off x="179512" y="762941"/>
            <a:ext cx="8712968" cy="3592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8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Базавий инфляция ва унинг таркиби ўзгариши (1)</a:t>
            </a:r>
            <a:endParaRPr lang="uz-Cyrl-UZ" sz="1800" i="1" noProof="1">
              <a:solidFill>
                <a:srgbClr val="2F49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EC391-97B4-4AA8-9803-01F9FA4B2590}"/>
              </a:ext>
            </a:extLst>
          </p:cNvPr>
          <p:cNvSpPr txBox="1"/>
          <p:nvPr/>
        </p:nvSpPr>
        <p:spPr>
          <a:xfrm>
            <a:off x="304469" y="1225181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400" b="1" dirty="0">
                <a:latin typeface="Arial" panose="020B0604020202020204" pitchFamily="34" charset="0"/>
                <a:cs typeface="Arial" panose="020B0604020202020204" pitchFamily="34" charset="0"/>
              </a:rPr>
              <a:t>Базавий инфляция таркиби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8EC391-97B4-4AA8-9803-01F9FA4B2590}"/>
              </a:ext>
            </a:extLst>
          </p:cNvPr>
          <p:cNvSpPr txBox="1"/>
          <p:nvPr/>
        </p:nvSpPr>
        <p:spPr>
          <a:xfrm>
            <a:off x="354938" y="3891858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400" b="1" dirty="0">
                <a:latin typeface="Arial" panose="020B0604020202020204" pitchFamily="34" charset="0"/>
                <a:cs typeface="Arial" panose="020B0604020202020204" pitchFamily="34" charset="0"/>
              </a:rPr>
              <a:t>Озиқ-овқатлар базавий инфляцияси таркиби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7885" y="1490900"/>
            <a:ext cx="335544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>
              <a:spcBef>
                <a:spcPts val="600"/>
              </a:spcBef>
            </a:pPr>
            <a:r>
              <a:rPr lang="uz-Cyrl-UZ" sz="1300" b="1" dirty="0">
                <a:latin typeface="Arial" panose="020B0604020202020204" pitchFamily="34" charset="0"/>
                <a:cs typeface="Arial" panose="020B0604020202020204" pitchFamily="34" charset="0"/>
              </a:rPr>
              <a:t>2025 йил декабрь ойида базавий инфляция ноябрь ойига  нисбатан 0,6 ф.б.га пасайиб </a:t>
            </a:r>
            <a:r>
              <a:rPr lang="uz-Cyrl-UZ" sz="1300" dirty="0">
                <a:latin typeface="Arial" panose="020B0604020202020204" pitchFamily="34" charset="0"/>
                <a:cs typeface="Arial" panose="020B0604020202020204" pitchFamily="34" charset="0"/>
              </a:rPr>
              <a:t>(йил бошидан 1,5 ф.б.га), </a:t>
            </a:r>
            <a:r>
              <a:rPr lang="uz-Cyrl-UZ" sz="1300" b="1" dirty="0">
                <a:latin typeface="Arial" panose="020B0604020202020204" pitchFamily="34" charset="0"/>
                <a:cs typeface="Arial" panose="020B0604020202020204" pitchFamily="34" charset="0"/>
              </a:rPr>
              <a:t>5,7 фоиз даражасида шаклланди</a:t>
            </a:r>
            <a:r>
              <a:rPr lang="uz-Cyrl-UZ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9388" algn="just">
              <a:spcBef>
                <a:spcPts val="600"/>
              </a:spcBef>
            </a:pPr>
            <a:r>
              <a:rPr lang="uz-Cyrl-UZ" sz="1300" dirty="0">
                <a:latin typeface="Arial" panose="020B0604020202020204" pitchFamily="34" charset="0"/>
                <a:cs typeface="Arial" panose="020B0604020202020204" pitchFamily="34" charset="0"/>
              </a:rPr>
              <a:t>Бунда барча гуруҳлар базавий инфляцияси пасайтирувчи таъсирга эга бўлди.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2969" y="3768376"/>
            <a:ext cx="324036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>
              <a:spcBef>
                <a:spcPts val="600"/>
              </a:spcBef>
            </a:pPr>
            <a:r>
              <a:rPr lang="uz-Cyrl-UZ" sz="1300" b="1" dirty="0">
                <a:latin typeface="Arial" panose="020B0604020202020204" pitchFamily="34" charset="0"/>
                <a:cs typeface="Arial" panose="020B0604020202020204" pitchFamily="34" charset="0"/>
              </a:rPr>
              <a:t>2025 йил декабрь ойида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z-Cyrl-UZ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1300" b="1" dirty="0">
                <a:latin typeface="Arial" panose="020B0604020202020204" pitchFamily="34" charset="0"/>
                <a:cs typeface="Arial" panose="020B0604020202020204" pitchFamily="34" charset="0"/>
              </a:rPr>
              <a:t>озиқ-овқатлар базавий инфляцияси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300" b="1" dirty="0">
                <a:latin typeface="Arial" panose="020B0604020202020204" pitchFamily="34" charset="0"/>
                <a:cs typeface="Arial" panose="020B0604020202020204" pitchFamily="34" charset="0"/>
              </a:rPr>
              <a:t>ноябрь ойига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Cyrl-UZ" sz="1300" b="1" dirty="0">
                <a:latin typeface="Arial" panose="020B0604020202020204" pitchFamily="34" charset="0"/>
                <a:cs typeface="Arial" panose="020B0604020202020204" pitchFamily="34" charset="0"/>
              </a:rPr>
              <a:t>нисбатан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300" b="1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uz-Cyrl-UZ" sz="1300" b="1" dirty="0">
                <a:latin typeface="Arial" panose="020B0604020202020204" pitchFamily="34" charset="0"/>
                <a:cs typeface="Arial" panose="020B0604020202020204" pitchFamily="34" charset="0"/>
              </a:rPr>
              <a:t> фоиз бандга пасайиб, йиллик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300" b="1" dirty="0">
                <a:latin typeface="Arial" panose="020B0604020202020204" pitchFamily="34" charset="0"/>
                <a:cs typeface="Arial" panose="020B0604020202020204" pitchFamily="34" charset="0"/>
              </a:rPr>
              <a:t>6,0 фоизни ташкил этди.</a:t>
            </a:r>
          </a:p>
          <a:p>
            <a:pPr indent="180000" algn="just">
              <a:spcBef>
                <a:spcPts val="600"/>
              </a:spcBef>
            </a:pPr>
            <a:r>
              <a:rPr lang="uz-Cyrl-UZ" sz="1300" u="sng" dirty="0">
                <a:latin typeface="Arial" panose="020B0604020202020204" pitchFamily="34" charset="0"/>
                <a:cs typeface="Arial" panose="020B0604020202020204" pitchFamily="34" charset="0"/>
              </a:rPr>
              <a:t>Пасайтирувчи гуруҳлар</a:t>
            </a:r>
            <a:r>
              <a:rPr lang="uz-Cyrl-UZ" sz="1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180000" algn="just">
              <a:spcBef>
                <a:spcPts val="600"/>
              </a:spcBef>
            </a:pPr>
            <a:r>
              <a:rPr lang="uz-Cyrl-UZ" sz="1300" dirty="0">
                <a:latin typeface="Arial" panose="020B0604020202020204" pitchFamily="34" charset="0"/>
                <a:cs typeface="Arial" panose="020B0604020202020204" pitchFamily="34" charset="0"/>
              </a:rPr>
              <a:t>Ўсимлик ёғлари, сут маҳсулотлари ва тухум</a:t>
            </a:r>
          </a:p>
          <a:p>
            <a:pPr indent="180000" algn="just">
              <a:spcBef>
                <a:spcPts val="600"/>
              </a:spcBef>
            </a:pPr>
            <a:r>
              <a:rPr lang="uz-Cyrl-UZ" sz="1300" u="sng" dirty="0">
                <a:latin typeface="Arial" panose="020B0604020202020204" pitchFamily="34" charset="0"/>
                <a:cs typeface="Arial" panose="020B0604020202020204" pitchFamily="34" charset="0"/>
              </a:rPr>
              <a:t>Оширувчи гуруҳлар</a:t>
            </a:r>
            <a:r>
              <a:rPr lang="uz-Cyrl-UZ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180000" algn="just">
              <a:spcBef>
                <a:spcPts val="600"/>
              </a:spcBef>
            </a:pPr>
            <a:r>
              <a:rPr lang="uz-Cyrl-UZ" sz="1300" dirty="0">
                <a:latin typeface="Arial" panose="020B0604020202020204" pitchFamily="34" charset="0"/>
                <a:cs typeface="Arial" panose="020B0604020202020204" pitchFamily="34" charset="0"/>
              </a:rPr>
              <a:t>нон маҳсулотлари, шакар ва қандолат 	</a:t>
            </a:r>
          </a:p>
        </p:txBody>
      </p:sp>
      <p:pic>
        <p:nvPicPr>
          <p:cNvPr id="16" name="Graphic 2">
            <a:extLst>
              <a:ext uri="{FF2B5EF4-FFF2-40B4-BE49-F238E27FC236}">
                <a16:creationId xmlns:a16="http://schemas.microsoft.com/office/drawing/2014/main" id="{117C5780-6B44-44F3-BC13-2FE387901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22" name="Номер слайда 2"/>
          <p:cNvSpPr txBox="1">
            <a:spLocks/>
          </p:cNvSpPr>
          <p:nvPr/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Cyrl-UZ" dirty="0"/>
              <a:t>64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28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/>
        </p:nvGraphicFramePr>
        <p:xfrm>
          <a:off x="368300" y="4152900"/>
          <a:ext cx="5349655" cy="251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/>
        </p:nvGraphicFramePr>
        <p:xfrm>
          <a:off x="368300" y="1460500"/>
          <a:ext cx="5288615" cy="258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9B12AFF-4FA1-458F-A026-286C6B0133F8}"/>
              </a:ext>
            </a:extLst>
          </p:cNvPr>
          <p:cNvSpPr txBox="1">
            <a:spLocks/>
          </p:cNvSpPr>
          <p:nvPr/>
        </p:nvSpPr>
        <p:spPr>
          <a:xfrm>
            <a:off x="215517" y="753211"/>
            <a:ext cx="8712968" cy="3304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8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Базавий инфляция ва унинг таркиби ўзгариши (2)</a:t>
            </a:r>
            <a:endParaRPr lang="uz-Cyrl-UZ" sz="1800" i="1" noProof="1">
              <a:solidFill>
                <a:srgbClr val="2F49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694BF8-B026-43C4-BABE-249E689EA69E}"/>
              </a:ext>
            </a:extLst>
          </p:cNvPr>
          <p:cNvSpPr txBox="1"/>
          <p:nvPr/>
        </p:nvSpPr>
        <p:spPr>
          <a:xfrm>
            <a:off x="480553" y="1235573"/>
            <a:ext cx="5117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400" b="1" dirty="0">
                <a:latin typeface="Arial" panose="020B0604020202020204" pitchFamily="34" charset="0"/>
                <a:cs typeface="Arial" panose="020B0604020202020204" pitchFamily="34" charset="0"/>
              </a:rPr>
              <a:t>Ноозиқ-овқатлар базавий инфляцияси таркиби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0133" y="4042747"/>
            <a:ext cx="3208607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z-Cyrl-UZ" sz="1200" b="1" dirty="0">
                <a:latin typeface="Arial" panose="020B0604020202020204" pitchFamily="34" charset="0"/>
                <a:cs typeface="Arial" panose="020B0604020202020204" pitchFamily="34" charset="0"/>
              </a:rPr>
              <a:t>2025 йил декабрь ойида хизматлар базавий инфляцияси ноябрь ойига нисбатан 0,4 фоиз бандга секинлашиб </a:t>
            </a:r>
            <a:r>
              <a:rPr lang="uz-Cyrl-UZ" sz="1200" dirty="0">
                <a:latin typeface="Arial" panose="020B0604020202020204" pitchFamily="34" charset="0"/>
                <a:cs typeface="Arial" panose="020B0604020202020204" pitchFamily="34" charset="0"/>
              </a:rPr>
              <a:t>(йил бошидан 1,8 ф.б.га)</a:t>
            </a:r>
            <a:r>
              <a:rPr lang="uz-Cyrl-UZ" sz="1200" b="1" dirty="0">
                <a:latin typeface="Arial" panose="020B0604020202020204" pitchFamily="34" charset="0"/>
                <a:cs typeface="Arial" panose="020B0604020202020204" pitchFamily="34" charset="0"/>
              </a:rPr>
              <a:t> йиллик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1200" b="1" dirty="0">
                <a:latin typeface="Arial" panose="020B0604020202020204" pitchFamily="34" charset="0"/>
                <a:cs typeface="Arial" panose="020B0604020202020204" pitchFamily="34" charset="0"/>
              </a:rPr>
              <a:t>8,5 фоизни ташкил этди.</a:t>
            </a:r>
          </a:p>
          <a:p>
            <a:pPr algn="just">
              <a:spcBef>
                <a:spcPts val="600"/>
              </a:spcBef>
            </a:pPr>
            <a:r>
              <a:rPr lang="uz-Cyrl-UZ" sz="1200" u="sng" dirty="0">
                <a:latin typeface="Arial" panose="020B0604020202020204" pitchFamily="34" charset="0"/>
                <a:cs typeface="Arial" panose="020B0604020202020204" pitchFamily="34" charset="0"/>
              </a:rPr>
              <a:t>Пасайтирувчи гуруҳлар:</a:t>
            </a:r>
          </a:p>
          <a:p>
            <a:pPr algn="just">
              <a:spcBef>
                <a:spcPts val="600"/>
              </a:spcBef>
            </a:pPr>
            <a:r>
              <a:rPr lang="uz-Cyrl-UZ" sz="1200" dirty="0">
                <a:latin typeface="Arial" panose="020B0604020202020204" pitchFamily="34" charset="0"/>
                <a:cs typeface="Arial" panose="020B0604020202020204" pitchFamily="34" charset="0"/>
              </a:rPr>
              <a:t>маиший, тиббий, таълим хизматлари, автомобиль транспорти, уй-жой коммунал хизматлар </a:t>
            </a:r>
          </a:p>
          <a:p>
            <a:pPr algn="just">
              <a:spcBef>
                <a:spcPts val="600"/>
              </a:spcBef>
            </a:pPr>
            <a:r>
              <a:rPr lang="uz-Cyrl-UZ" sz="1200" u="sng" dirty="0">
                <a:latin typeface="Arial" panose="020B0604020202020204" pitchFamily="34" charset="0"/>
                <a:cs typeface="Arial" panose="020B0604020202020204" pitchFamily="34" charset="0"/>
              </a:rPr>
              <a:t>Оширувчи гуруҳлар:</a:t>
            </a:r>
            <a:endParaRPr lang="uz-Cyrl-U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z-Cyrl-UZ" sz="1200" dirty="0">
                <a:latin typeface="Arial" panose="020B0604020202020204" pitchFamily="34" charset="0"/>
                <a:cs typeface="Arial" panose="020B0604020202020204" pitchFamily="34" charset="0"/>
              </a:rPr>
              <a:t>алоқа хизматлари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0700" y="1246639"/>
            <a:ext cx="3267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z-Cyrl-UZ" sz="1200" b="1" dirty="0">
                <a:latin typeface="Arial" panose="020B0604020202020204" pitchFamily="34" charset="0"/>
                <a:cs typeface="Arial" panose="020B0604020202020204" pitchFamily="34" charset="0"/>
              </a:rPr>
              <a:t>2025 йил декабрь ойида </a:t>
            </a:r>
            <a:br>
              <a:rPr lang="uz-Cyrl-U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1200" b="1" dirty="0">
                <a:latin typeface="Arial" panose="020B0604020202020204" pitchFamily="34" charset="0"/>
                <a:cs typeface="Arial" panose="020B0604020202020204" pitchFamily="34" charset="0"/>
              </a:rPr>
              <a:t>ноозиқ-овқатлар базавий инфляцияси ноябрь ойига нисбатан 0,5 фоиз бандга пасайиб </a:t>
            </a:r>
            <a:r>
              <a:rPr lang="uz-Cyrl-UZ" sz="1200" dirty="0">
                <a:latin typeface="Arial" panose="020B0604020202020204" pitchFamily="34" charset="0"/>
                <a:cs typeface="Arial" panose="020B0604020202020204" pitchFamily="34" charset="0"/>
              </a:rPr>
              <a:t>(йил бошидан 3,4 ф.б.га)</a:t>
            </a:r>
            <a:r>
              <a:rPr lang="uz-Cyrl-UZ" sz="1200" b="1" dirty="0">
                <a:latin typeface="Arial" panose="020B0604020202020204" pitchFamily="34" charset="0"/>
                <a:cs typeface="Arial" panose="020B0604020202020204" pitchFamily="34" charset="0"/>
              </a:rPr>
              <a:t>, йиллик 3,7 фоизни ташкил этди.</a:t>
            </a:r>
          </a:p>
          <a:p>
            <a:pPr algn="just">
              <a:spcBef>
                <a:spcPts val="600"/>
              </a:spcBef>
            </a:pPr>
            <a:r>
              <a:rPr lang="uz-Cyrl-UZ" sz="1200" u="sng" dirty="0">
                <a:latin typeface="Arial" panose="020B0604020202020204" pitchFamily="34" charset="0"/>
                <a:cs typeface="Arial" panose="020B0604020202020204" pitchFamily="34" charset="0"/>
              </a:rPr>
              <a:t>Пасайтирувчи гуруҳлар:</a:t>
            </a:r>
          </a:p>
          <a:p>
            <a:pPr algn="just">
              <a:spcBef>
                <a:spcPts val="600"/>
              </a:spcBef>
            </a:pPr>
            <a:r>
              <a:rPr lang="uz-Cyrl-UZ" sz="1200" dirty="0">
                <a:latin typeface="Arial" panose="020B0604020202020204" pitchFamily="34" charset="0"/>
                <a:cs typeface="Arial" panose="020B0604020202020204" pitchFamily="34" charset="0"/>
              </a:rPr>
              <a:t>дори воситалари, кийим-кечаклар, пойабзал, шахсий гигиена </a:t>
            </a:r>
            <a:br>
              <a:rPr lang="uz-Cyrl-U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1200" dirty="0">
                <a:latin typeface="Arial" panose="020B0604020202020204" pitchFamily="34" charset="0"/>
                <a:cs typeface="Arial" panose="020B0604020202020204" pitchFamily="34" charset="0"/>
              </a:rPr>
              <a:t>ва  тозалаш воситалари</a:t>
            </a:r>
            <a:endParaRPr lang="uz-Cyrl-UZ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z-Cyrl-UZ" sz="1200" u="sng" dirty="0">
                <a:latin typeface="Arial" panose="020B0604020202020204" pitchFamily="34" charset="0"/>
                <a:cs typeface="Arial" panose="020B0604020202020204" pitchFamily="34" charset="0"/>
              </a:rPr>
              <a:t>Оширувчи гуруҳлар:</a:t>
            </a:r>
            <a:endParaRPr lang="uz-Cyrl-U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z-Cyrl-UZ" sz="1200" dirty="0">
                <a:latin typeface="Arial" panose="020B0604020202020204" pitchFamily="34" charset="0"/>
                <a:cs typeface="Arial" panose="020B0604020202020204" pitchFamily="34" charset="0"/>
              </a:rPr>
              <a:t>қурилиш материаллари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694BF8-B026-43C4-BABE-249E689EA69E}"/>
              </a:ext>
            </a:extLst>
          </p:cNvPr>
          <p:cNvSpPr txBox="1"/>
          <p:nvPr/>
        </p:nvSpPr>
        <p:spPr>
          <a:xfrm>
            <a:off x="532138" y="4008641"/>
            <a:ext cx="5117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400" b="1" dirty="0">
                <a:latin typeface="Arial" panose="020B0604020202020204" pitchFamily="34" charset="0"/>
                <a:cs typeface="Arial" panose="020B0604020202020204" pitchFamily="34" charset="0"/>
              </a:rPr>
              <a:t>Хизматлар базавий инфляцияси таркиби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2">
            <a:extLst>
              <a:ext uri="{FF2B5EF4-FFF2-40B4-BE49-F238E27FC236}">
                <a16:creationId xmlns:a16="http://schemas.microsoft.com/office/drawing/2014/main" id="{0FDA323B-15F3-47E9-8A5F-2862829E6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20" name="Номер слайда 2"/>
          <p:cNvSpPr txBox="1">
            <a:spLocks/>
          </p:cNvSpPr>
          <p:nvPr/>
        </p:nvSpPr>
        <p:spPr>
          <a:xfrm>
            <a:off x="6472914" y="6489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Cyrl-UZ" dirty="0"/>
              <a:t>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95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0000000-0008-0000-0D00-000009000000}"/>
              </a:ext>
            </a:extLst>
          </p:cNvPr>
          <p:cNvGraphicFramePr>
            <a:graphicFrameLocks/>
          </p:cNvGraphicFramePr>
          <p:nvPr/>
        </p:nvGraphicFramePr>
        <p:xfrm>
          <a:off x="4711700" y="3965659"/>
          <a:ext cx="4219300" cy="223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D00-000008000000}"/>
              </a:ext>
            </a:extLst>
          </p:cNvPr>
          <p:cNvGraphicFramePr>
            <a:graphicFrameLocks/>
          </p:cNvGraphicFramePr>
          <p:nvPr/>
        </p:nvGraphicFramePr>
        <p:xfrm>
          <a:off x="342900" y="3991059"/>
          <a:ext cx="4222661" cy="223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D00-000007000000}"/>
              </a:ext>
            </a:extLst>
          </p:cNvPr>
          <p:cNvGraphicFramePr>
            <a:graphicFrameLocks/>
          </p:cNvGraphicFramePr>
          <p:nvPr/>
        </p:nvGraphicFramePr>
        <p:xfrm>
          <a:off x="4686300" y="1663700"/>
          <a:ext cx="4222317" cy="223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D00-000006000000}"/>
              </a:ext>
            </a:extLst>
          </p:cNvPr>
          <p:cNvGraphicFramePr>
            <a:graphicFrameLocks/>
          </p:cNvGraphicFramePr>
          <p:nvPr/>
        </p:nvGraphicFramePr>
        <p:xfrm>
          <a:off x="304800" y="1676400"/>
          <a:ext cx="4222661" cy="223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Заголовок 8"/>
          <p:cNvSpPr txBox="1">
            <a:spLocks/>
          </p:cNvSpPr>
          <p:nvPr/>
        </p:nvSpPr>
        <p:spPr>
          <a:xfrm>
            <a:off x="251520" y="784066"/>
            <a:ext cx="8676456" cy="880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z-Cyrl-UZ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 саватида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нархлари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йиллик</a:t>
            </a:r>
            <a:r>
              <a:rPr lang="ru-RU" sz="1800" b="1" dirty="0">
                <a:solidFill>
                  <a:srgbClr val="BE3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фоиздан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ошган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товар ва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хизматларнинг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улуши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ортиб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>
                <a:solidFill>
                  <a:srgbClr val="BE3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фоиздан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юқори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ошганлар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улуши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камаймоқда</a:t>
            </a:r>
            <a:r>
              <a:rPr lang="ru-RU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800" i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i="1" dirty="0">
              <a:solidFill>
                <a:srgbClr val="2F49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548" y="6356350"/>
            <a:ext cx="3236906" cy="222915"/>
          </a:xfrm>
          <a:prstGeom prst="rect">
            <a:avLst/>
          </a:prstGeom>
        </p:spPr>
      </p:pic>
      <p:pic>
        <p:nvPicPr>
          <p:cNvPr id="9" name="Graphic 2">
            <a:extLst>
              <a:ext uri="{FF2B5EF4-FFF2-40B4-BE49-F238E27FC236}">
                <a16:creationId xmlns:a16="http://schemas.microsoft.com/office/drawing/2014/main" id="{CB16491D-EC73-4663-AB33-7128AB56B2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ru-RU" dirty="0"/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3616795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" y="6356353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25008" y="857309"/>
            <a:ext cx="8185622" cy="771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йилда умумий инфляцияси 2024 йилга нисбатан секинлашган товар ва хизматлар ИНИ саватининг </a:t>
            </a:r>
            <a:br>
              <a:rPr lang="uz-Cyrl-UZ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1800" b="1" dirty="0">
                <a:solidFill>
                  <a:srgbClr val="BE3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uz-Cyrl-UZ" sz="1800" b="1" dirty="0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фоизини ташкил қилди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30003" y="1529586"/>
            <a:ext cx="11169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z-Cyrl-UZ" sz="1300" i="1" dirty="0">
                <a:latin typeface="Arial" panose="020B0604020202020204" pitchFamily="34" charset="0"/>
                <a:cs typeface="Arial" panose="020B0604020202020204" pitchFamily="34" charset="0"/>
              </a:rPr>
              <a:t>кумулятив</a:t>
            </a:r>
            <a:endParaRPr lang="ru-RU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2">
            <a:extLst>
              <a:ext uri="{FF2B5EF4-FFF2-40B4-BE49-F238E27FC236}">
                <a16:creationId xmlns:a16="http://schemas.microsoft.com/office/drawing/2014/main" id="{D2FCB1CE-2D50-4A9B-A35B-9B64C3303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ru-RU" dirty="0"/>
              <a:t>67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/>
        </p:nvGraphicFramePr>
        <p:xfrm>
          <a:off x="419100" y="1808480"/>
          <a:ext cx="8445482" cy="44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7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B00-000007000000}"/>
              </a:ext>
            </a:extLst>
          </p:cNvPr>
          <p:cNvGraphicFramePr>
            <a:graphicFrameLocks/>
          </p:cNvGraphicFramePr>
          <p:nvPr/>
        </p:nvGraphicFramePr>
        <p:xfrm>
          <a:off x="251520" y="1783634"/>
          <a:ext cx="8564323" cy="442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uz-Cyrl-UZ" dirty="0"/>
              <a:t>6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B12AFF-4FA1-458F-A026-286C6B0133F8}"/>
              </a:ext>
            </a:extLst>
          </p:cNvPr>
          <p:cNvSpPr txBox="1">
            <a:spLocks/>
          </p:cNvSpPr>
          <p:nvPr/>
        </p:nvSpPr>
        <p:spPr>
          <a:xfrm>
            <a:off x="683567" y="866294"/>
            <a:ext cx="7632849" cy="5822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8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 таркибида нархлари йиллик </a:t>
            </a:r>
            <a:r>
              <a:rPr lang="en-US" sz="1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z-Cyrl-UZ" sz="18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фоиздан юқори ошган товар ва хизматларнинг улуши камайиб бормоқда</a:t>
            </a:r>
            <a:endParaRPr lang="uz-Cyrl-UZ" sz="1800" i="1" noProof="1">
              <a:solidFill>
                <a:srgbClr val="2F49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CB16491D-EC73-4663-AB33-7128AB56B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590656" y="1518685"/>
            <a:ext cx="1924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i="1" noProof="1">
                <a:latin typeface="Arial" panose="020B0604020202020204" pitchFamily="34" charset="0"/>
                <a:cs typeface="Arial" panose="020B0604020202020204" pitchFamily="34" charset="0"/>
              </a:rPr>
              <a:t>3 ойлик ўртача, фоизда</a:t>
            </a:r>
          </a:p>
        </p:txBody>
      </p:sp>
    </p:spTree>
    <p:extLst>
      <p:ext uri="{BB962C8B-B14F-4D97-AF65-F5344CB8AC3E}">
        <p14:creationId xmlns:p14="http://schemas.microsoft.com/office/powerpoint/2010/main" val="1452624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267E88E-E46C-FC78-B1C9-0A9AA64CC2FE}"/>
              </a:ext>
            </a:extLst>
          </p:cNvPr>
          <p:cNvGraphicFramePr>
            <a:graphicFrameLocks/>
          </p:cNvGraphicFramePr>
          <p:nvPr/>
        </p:nvGraphicFramePr>
        <p:xfrm>
          <a:off x="4635500" y="1981025"/>
          <a:ext cx="4274334" cy="363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F15548-7358-5B2A-DAC8-38B347DC9AB0}"/>
              </a:ext>
            </a:extLst>
          </p:cNvPr>
          <p:cNvGraphicFramePr>
            <a:graphicFrameLocks/>
          </p:cNvGraphicFramePr>
          <p:nvPr/>
        </p:nvGraphicFramePr>
        <p:xfrm>
          <a:off x="177800" y="1981025"/>
          <a:ext cx="4274336" cy="363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9B12AFF-4FA1-458F-A026-286C6B0133F8}"/>
              </a:ext>
            </a:extLst>
          </p:cNvPr>
          <p:cNvSpPr txBox="1">
            <a:spLocks/>
          </p:cNvSpPr>
          <p:nvPr/>
        </p:nvSpPr>
        <p:spPr>
          <a:xfrm>
            <a:off x="179512" y="762941"/>
            <a:ext cx="8712968" cy="6649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6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Сўнгги ойларда асосий </a:t>
            </a:r>
            <a:r>
              <a:rPr lang="uz-Cyrl-UZ" sz="16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uz-Cyrl-UZ" sz="16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товар ва хизматлар инфляциясида пасайиш қайд этилган бўлса-да, умумий инфляциядан юқори сақланиб қолмоқда</a:t>
            </a:r>
            <a:endParaRPr lang="uz-Cyrl-UZ" sz="1600" i="1" noProof="1">
              <a:solidFill>
                <a:srgbClr val="2F49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" y="6401616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84543" y="1708341"/>
            <a:ext cx="2347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400" i="1" noProof="1">
                <a:latin typeface="Arial" panose="020B0604020202020204" pitchFamily="34" charset="0"/>
                <a:cs typeface="Arial" panose="020B0604020202020204" pitchFamily="34" charset="0"/>
              </a:rPr>
              <a:t>Вазни бўйича энг юқори*</a:t>
            </a:r>
            <a:endParaRPr lang="ru-RU" sz="1400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79149" y="1735027"/>
            <a:ext cx="2663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400" i="1" noProof="1">
                <a:latin typeface="Arial" panose="020B0604020202020204" pitchFamily="34" charset="0"/>
                <a:cs typeface="Arial" panose="020B0604020202020204" pitchFamily="34" charset="0"/>
              </a:rPr>
              <a:t>Ижтимоий муҳим турдаги**</a:t>
            </a:r>
            <a:endParaRPr lang="ru-RU" sz="1400" i="1" dirty="0"/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9561CA3A-B5BE-4E50-AF62-C749E3AF89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401616"/>
            <a:ext cx="2057400" cy="365125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BF944B-8AB0-A033-C571-81E4BC958FF1}"/>
              </a:ext>
            </a:extLst>
          </p:cNvPr>
          <p:cNvSpPr/>
          <p:nvPr/>
        </p:nvSpPr>
        <p:spPr>
          <a:xfrm>
            <a:off x="251519" y="5607885"/>
            <a:ext cx="4392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800" i="1" noProof="1">
                <a:latin typeface="Arial" panose="020B0604020202020204" pitchFamily="34" charset="0"/>
                <a:cs typeface="Arial" panose="020B0604020202020204" pitchFamily="34" charset="0"/>
              </a:rPr>
              <a:t>* Гўшт, тухум,</a:t>
            </a:r>
            <a:r>
              <a:rPr lang="en-US" sz="800" i="1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800" i="1" noProof="1">
                <a:latin typeface="Arial" panose="020B0604020202020204" pitchFamily="34" charset="0"/>
                <a:cs typeface="Arial" panose="020B0604020202020204" pitchFamily="34" charset="0"/>
              </a:rPr>
              <a:t>буғдой унлари, ўсимлик ёғлари, гуруч, картошка, помидор, олма</a:t>
            </a:r>
            <a:r>
              <a:rPr lang="ru-RU" sz="800" i="1" noProof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800" i="1" noProof="1">
                <a:latin typeface="Arial" panose="020B0604020202020204" pitchFamily="34" charset="0"/>
                <a:cs typeface="Arial" panose="020B0604020202020204" pitchFamily="34" charset="0"/>
              </a:rPr>
              <a:t>ёнилғилар, кўмир, енгил автомобиллар, кўйлаклар, дори воситалари, коммунал хизматлар, мобил алоқа хизматлари, ОТМда ўқиш, такси йўл ҳақи, кафе-ресторан хизматлари, тиббий хизматлар.</a:t>
            </a:r>
          </a:p>
          <a:p>
            <a:pPr algn="just"/>
            <a:endParaRPr lang="uz-Cyrl-UZ" sz="800" i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2B0C0F-99E1-E353-1DB7-6A158A70DDCE}"/>
              </a:ext>
            </a:extLst>
          </p:cNvPr>
          <p:cNvSpPr/>
          <p:nvPr/>
        </p:nvSpPr>
        <p:spPr>
          <a:xfrm>
            <a:off x="4692563" y="5596384"/>
            <a:ext cx="4199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800" i="1" noProof="1">
                <a:latin typeface="Arial" panose="020B0604020202020204" pitchFamily="34" charset="0"/>
                <a:cs typeface="Arial" panose="020B0604020202020204" pitchFamily="34" charset="0"/>
              </a:rPr>
              <a:t>** Гўшт, сут, тухум,</a:t>
            </a:r>
            <a:r>
              <a:rPr lang="en-US" sz="800" i="1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800" i="1" noProof="1">
                <a:latin typeface="Arial" panose="020B0604020202020204" pitchFamily="34" charset="0"/>
                <a:cs typeface="Arial" panose="020B0604020202020204" pitchFamily="34" charset="0"/>
              </a:rPr>
              <a:t>буғдой унлари, ўсимлик ёғлари, шакар, гуруч, картошка, сабзи, пиёз, помидор, олма</a:t>
            </a:r>
            <a:r>
              <a:rPr lang="ru-RU" sz="800" i="1" noProof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800" i="1" noProof="1">
                <a:latin typeface="Arial" panose="020B0604020202020204" pitchFamily="34" charset="0"/>
                <a:cs typeface="Arial" panose="020B0604020202020204" pitchFamily="34" charset="0"/>
              </a:rPr>
              <a:t>ёнилғилар, дори воситалари, тозалаш воситалари, коммунал хизматлар.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FA9763-DD59-D114-174A-980ECFDCB3FA}"/>
              </a:ext>
            </a:extLst>
          </p:cNvPr>
          <p:cNvSpPr/>
          <p:nvPr/>
        </p:nvSpPr>
        <p:spPr>
          <a:xfrm>
            <a:off x="7441442" y="1462932"/>
            <a:ext cx="1293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i="1" noProof="1">
                <a:latin typeface="Arial" panose="020B0604020202020204" pitchFamily="34" charset="0"/>
                <a:cs typeface="Arial" panose="020B0604020202020204" pitchFamily="34" charset="0"/>
              </a:rPr>
              <a:t>Йиллик фоизда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41467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9B12AFF-4FA1-458F-A026-286C6B0133F8}"/>
              </a:ext>
            </a:extLst>
          </p:cNvPr>
          <p:cNvSpPr txBox="1">
            <a:spLocks/>
          </p:cNvSpPr>
          <p:nvPr/>
        </p:nvSpPr>
        <p:spPr>
          <a:xfrm>
            <a:off x="215517" y="711432"/>
            <a:ext cx="8712968" cy="8372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600" b="1" noProof="1">
                <a:solidFill>
                  <a:srgbClr val="2F4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Умумий инфляция ва ишлаб чиқарувчилар нархлари индексидан (ИЧНИ) фарқли равишда ЯИМ дефляторида пасайиш кузатилмади</a:t>
            </a:r>
            <a:endParaRPr lang="uz-Cyrl-UZ" sz="1600" i="1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15" y="5386718"/>
            <a:ext cx="822960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>
              <a:spcBef>
                <a:spcPts val="600"/>
              </a:spcBef>
            </a:pPr>
            <a:r>
              <a:rPr lang="uz-Cyrl-UZ" sz="1550" dirty="0">
                <a:latin typeface="Arial" panose="020B0604020202020204" pitchFamily="34" charset="0"/>
                <a:cs typeface="Arial" panose="020B0604020202020204" pitchFamily="34" charset="0"/>
              </a:rPr>
              <a:t>2025 йилнинг иккинчи ярим йиллигида ЯИМ дефлятори деярли ўзгаришсиз сақланиб қолгани ишлаб чиқариш саноати ва хизматлар дефлятори юқорилиги билан изоҳланади.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ru-RU" dirty="0"/>
              <a:t>9</a:t>
            </a:r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CB16491D-EC73-4663-AB33-7128AB56B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E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629845"/>
              </p:ext>
            </p:extLst>
          </p:nvPr>
        </p:nvGraphicFramePr>
        <p:xfrm>
          <a:off x="353449" y="1528012"/>
          <a:ext cx="8464873" cy="372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8197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F3DE4-14D1-2C37-5C9E-FD214EF22A1E}"/>
              </a:ext>
            </a:extLst>
          </p:cNvPr>
          <p:cNvSpPr txBox="1"/>
          <p:nvPr/>
        </p:nvSpPr>
        <p:spPr>
          <a:xfrm>
            <a:off x="424824" y="2682542"/>
            <a:ext cx="8294351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uz-Cyrl-UZ" sz="2400" b="1" dirty="0">
                <a:solidFill>
                  <a:srgbClr val="1F497D"/>
                </a:solidFill>
                <a:latin typeface="Arial" panose="020B0604020202020204" pitchFamily="34" charset="0"/>
              </a:rPr>
              <a:t>Инфляцион кутилмалар ва уларнинг таҳлили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86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84B400-BB61-E709-FD48-C5063DDE1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" y="1805071"/>
            <a:ext cx="7898130" cy="37888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9B288-6F2D-F327-C09C-003D956C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03752"/>
            <a:ext cx="8496944" cy="461171"/>
          </a:xfrm>
        </p:spPr>
        <p:txBody>
          <a:bodyPr>
            <a:noAutofit/>
          </a:bodyPr>
          <a:lstStyle/>
          <a:p>
            <a:pPr algn="ctr"/>
            <a:r>
              <a:rPr lang="uz-Cyrl-UZ" sz="2400" b="1" dirty="0">
                <a:solidFill>
                  <a:srgbClr val="2F496F"/>
                </a:solidFill>
                <a:latin typeface="Arial" panose="020B0604020202020204" pitchFamily="34" charset="0"/>
              </a:rPr>
              <a:t>Инфляцион кутилмалар сўровномаси </a:t>
            </a:r>
            <a:endParaRPr lang="ru-RU" sz="2400" b="1" dirty="0">
              <a:solidFill>
                <a:srgbClr val="2F496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75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56575" y="797745"/>
            <a:ext cx="8807911" cy="5000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Декабрда сезилган инфляция ва инфляцион кутилмалар бироз ошди</a:t>
            </a:r>
            <a:endParaRPr lang="uz-Cyrl-UZ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06988" y="6301841"/>
            <a:ext cx="2133600" cy="365125"/>
          </a:xfrm>
        </p:spPr>
        <p:txBody>
          <a:bodyPr/>
          <a:lstStyle/>
          <a:p>
            <a:r>
              <a:rPr lang="ru-RU" dirty="0"/>
              <a:t>19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C9B6A83C-E358-4B72-B92A-22FD77C6E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D8310F-76D2-970F-AFF7-27B5507FC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29" y="4151919"/>
            <a:ext cx="4145915" cy="2539293"/>
          </a:xfrm>
          <a:prstGeom prst="rect">
            <a:avLst/>
          </a:prstGeom>
        </p:spPr>
      </p:pic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0E74C750-DBDF-40D0-F3B2-B6B1FAA950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1466" y="4148557"/>
          <a:ext cx="4216400" cy="2539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9882994" imgH="6050389" progId="Excel.Sheet.12">
                  <p:embed/>
                </p:oleObj>
              </mc:Choice>
              <mc:Fallback>
                <p:oleObj name="Worksheet" r:id="rId5" imgW="9882994" imgH="6050389" progId="Excel.Sheet.12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0E74C750-DBDF-40D0-F3B2-B6B1FAA950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1466" y="4148557"/>
                        <a:ext cx="4216400" cy="2539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447098C-D281-440C-AA47-0EABC9539209}"/>
              </a:ext>
            </a:extLst>
          </p:cNvPr>
          <p:cNvGraphicFramePr>
            <a:graphicFrameLocks/>
          </p:cNvGraphicFramePr>
          <p:nvPr/>
        </p:nvGraphicFramePr>
        <p:xfrm>
          <a:off x="330444" y="1329554"/>
          <a:ext cx="4241556" cy="257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B7A8E22-3CAB-4687-B141-449232CAB822}"/>
              </a:ext>
            </a:extLst>
          </p:cNvPr>
          <p:cNvGraphicFramePr>
            <a:graphicFrameLocks/>
          </p:cNvGraphicFramePr>
          <p:nvPr/>
        </p:nvGraphicFramePr>
        <p:xfrm>
          <a:off x="4669866" y="1327141"/>
          <a:ext cx="4248000" cy="257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6420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F3DE4-14D1-2C37-5C9E-FD214EF22A1E}"/>
              </a:ext>
            </a:extLst>
          </p:cNvPr>
          <p:cNvSpPr txBox="1"/>
          <p:nvPr/>
        </p:nvSpPr>
        <p:spPr>
          <a:xfrm>
            <a:off x="424824" y="2682542"/>
            <a:ext cx="8294351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ru-RU" sz="2400" b="1" dirty="0" err="1">
                <a:solidFill>
                  <a:srgbClr val="1F497D"/>
                </a:solidFill>
                <a:latin typeface="Arial" panose="020B0604020202020204" pitchFamily="34" charset="0"/>
              </a:rPr>
              <a:t>Ҳудудларда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1F497D"/>
                </a:solidFill>
                <a:latin typeface="Arial" panose="020B0604020202020204" pitchFamily="34" charset="0"/>
              </a:rPr>
              <a:t>танлаб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1F497D"/>
                </a:solidFill>
                <a:latin typeface="Arial" panose="020B0604020202020204" pitchFamily="34" charset="0"/>
              </a:rPr>
              <a:t>олинган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</a:rPr>
              <a:t> товар </a:t>
            </a:r>
            <a:r>
              <a:rPr lang="ru-RU" sz="2400" b="1" dirty="0" err="1">
                <a:solidFill>
                  <a:srgbClr val="1F497D"/>
                </a:solidFill>
                <a:latin typeface="Arial" panose="020B0604020202020204" pitchFamily="34" charset="0"/>
              </a:rPr>
              <a:t>ва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1F497D"/>
                </a:solidFill>
                <a:latin typeface="Arial" panose="020B0604020202020204" pitchFamily="34" charset="0"/>
              </a:rPr>
              <a:t>хизматларнинг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1F497D"/>
                </a:solidFill>
                <a:latin typeface="Arial" panose="020B0604020202020204" pitchFamily="34" charset="0"/>
              </a:rPr>
              <a:t>нархлари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</a:rPr>
              <a:t> мониторинги</a:t>
            </a:r>
          </a:p>
        </p:txBody>
      </p:sp>
    </p:spTree>
    <p:extLst>
      <p:ext uri="{BB962C8B-B14F-4D97-AF65-F5344CB8AC3E}">
        <p14:creationId xmlns:p14="http://schemas.microsoft.com/office/powerpoint/2010/main" val="289788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9A2B2F-E3C3-9420-AE67-F4EA6EC66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92371"/>
            <a:ext cx="8636448" cy="49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4475D2-4FD6-BCA9-4538-FE57E4DCD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097280"/>
            <a:ext cx="8673024" cy="49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5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4DA8F8-8D85-AC25-EE13-138086F4F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85681"/>
            <a:ext cx="8630352" cy="49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C3E3D3-B784-0E35-4BCD-A003BEB5C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31392"/>
            <a:ext cx="8624256" cy="45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725286"/>
            <a:ext cx="9143998" cy="3008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" y="6356351"/>
            <a:ext cx="9143998" cy="249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2">
            <a:extLst>
              <a:ext uri="{FF2B5EF4-FFF2-40B4-BE49-F238E27FC236}">
                <a16:creationId xmlns:a16="http://schemas.microsoft.com/office/drawing/2014/main" id="{33B6F2F9-9DAB-499E-BF75-DDD17E0C1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F3DE4-14D1-2C37-5C9E-FD214EF22A1E}"/>
              </a:ext>
            </a:extLst>
          </p:cNvPr>
          <p:cNvSpPr txBox="1"/>
          <p:nvPr/>
        </p:nvSpPr>
        <p:spPr>
          <a:xfrm>
            <a:off x="424824" y="2682542"/>
            <a:ext cx="8294351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ru-RU" sz="2400" b="1" dirty="0" err="1">
                <a:solidFill>
                  <a:srgbClr val="1F497D"/>
                </a:solidFill>
                <a:latin typeface="Arial" panose="020B0604020202020204" pitchFamily="34" charset="0"/>
              </a:rPr>
              <a:t>Нархларни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</a:rPr>
              <a:t> онлайн </a:t>
            </a:r>
            <a:r>
              <a:rPr lang="ru-RU" sz="2400" b="1" dirty="0" err="1">
                <a:solidFill>
                  <a:srgbClr val="1F497D"/>
                </a:solidFill>
                <a:latin typeface="Arial" panose="020B0604020202020204" pitchFamily="34" charset="0"/>
              </a:rPr>
              <a:t>кузатиш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1F497D"/>
                </a:solidFill>
                <a:latin typeface="Arial" panose="020B0604020202020204" pitchFamily="34" charset="0"/>
              </a:rPr>
              <a:t>тизими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</a:rPr>
              <a:t> (НОК) </a:t>
            </a:r>
          </a:p>
        </p:txBody>
      </p:sp>
    </p:spTree>
    <p:extLst>
      <p:ext uri="{BB962C8B-B14F-4D97-AF65-F5344CB8AC3E}">
        <p14:creationId xmlns:p14="http://schemas.microsoft.com/office/powerpoint/2010/main" val="359575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71630" y="1775582"/>
            <a:ext cx="56894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афзалликлари</a:t>
            </a:r>
            <a:b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Асосий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истеъмол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товарлари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кесимида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нархлар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ҳаракатини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ҳафталик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равишда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кузатиш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имконини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беради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Ички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таҳлил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сиёсий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муҳокамаларни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қўллаб-қувватлайди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Расмий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статистикада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дарҳол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акс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этмайдиган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қисқа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муддатли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шоклар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таъминотдаги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узилишларни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аниқлашга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ёрдам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беради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Келгусида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реал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вақт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режимида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ишлайдиган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мониторинг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воситаларини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жорий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этиш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институционал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салоҳиятни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шакллантиради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518977" y="907422"/>
            <a:ext cx="8496944" cy="461171"/>
          </a:xfrm>
        </p:spPr>
        <p:txBody>
          <a:bodyPr>
            <a:noAutofit/>
          </a:bodyPr>
          <a:lstStyle/>
          <a:p>
            <a:pPr algn="ctr"/>
            <a:r>
              <a:rPr lang="uz-Cyrl-UZ" sz="2800" b="1" dirty="0">
                <a:solidFill>
                  <a:srgbClr val="2F496F"/>
                </a:solidFill>
                <a:latin typeface="Arial" panose="020B0604020202020204" pitchFamily="34" charset="0"/>
              </a:rPr>
              <a:t>НОК тизимининг аҳамияти</a:t>
            </a:r>
            <a:endParaRPr lang="ru-RU" sz="2800" b="1" dirty="0">
              <a:solidFill>
                <a:srgbClr val="2F496F"/>
              </a:solidFill>
              <a:latin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0" y="692696"/>
            <a:ext cx="9144000" cy="635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-918" y="6346823"/>
            <a:ext cx="9144000" cy="635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8977" y="1775582"/>
            <a:ext cx="2393309" cy="4108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Нархларни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 онлайн </a:t>
            </a: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кузатиш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497D"/>
                </a:solidFill>
                <a:latin typeface="Arial" panose="020B0604020202020204" pitchFamily="34" charset="0"/>
              </a:rPr>
              <a:t>тизими</a:t>
            </a:r>
            <a:r>
              <a:rPr lang="en-US" b="1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йилда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пандемияси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шароитида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жорий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этилди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Ушбу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тизим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шахсан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бозор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савдо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нуқталарини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айланиб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чиқишга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асосланган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анъанавий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нарх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йиғиш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усули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пандемия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даврида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амалий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жиҳатдан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қийинлашиб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қолгани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сабабли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унга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муқобил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500" dirty="0">
                <a:latin typeface="Arial" panose="020B0604020202020204" pitchFamily="34" charset="0"/>
                <a:cs typeface="Arial" panose="020B0604020202020204" pitchFamily="34" charset="0"/>
              </a:rPr>
              <a:t>ечим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сифатида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ишлаб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чиқилди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DE34A53-FFD8-7E4C-DD9A-4A228F2F5A23}"/>
              </a:ext>
            </a:extLst>
          </p:cNvPr>
          <p:cNvCxnSpPr>
            <a:cxnSpLocks/>
          </p:cNvCxnSpPr>
          <p:nvPr/>
        </p:nvCxnSpPr>
        <p:spPr>
          <a:xfrm flipH="1">
            <a:off x="3075248" y="1865368"/>
            <a:ext cx="11984" cy="4290988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2">
            <a:extLst>
              <a:ext uri="{FF2B5EF4-FFF2-40B4-BE49-F238E27FC236}">
                <a16:creationId xmlns:a16="http://schemas.microsoft.com/office/drawing/2014/main" id="{2B681512-3FA7-3E2D-6DD6-0911C1686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66788"/>
            <a:ext cx="2088232" cy="4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27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tandart Standar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F496F"/>
    </a:accent1>
    <a:accent2>
      <a:srgbClr val="BE3455"/>
    </a:accent2>
    <a:accent3>
      <a:srgbClr val="D5C3AA"/>
    </a:accent3>
    <a:accent4>
      <a:srgbClr val="B0C3DE"/>
    </a:accent4>
    <a:accent5>
      <a:srgbClr val="5E8464"/>
    </a:accent5>
    <a:accent6>
      <a:srgbClr val="FFC650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1484</Words>
  <Application>Microsoft Office PowerPoint</Application>
  <PresentationFormat>Экран (4:3)</PresentationFormat>
  <Paragraphs>558</Paragraphs>
  <Slides>29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НОК тизимининг аҳамияти</vt:lpstr>
      <vt:lpstr>НОК тизимининг қамрови</vt:lpstr>
      <vt:lpstr>Презентация PowerPoint</vt:lpstr>
      <vt:lpstr>НОК тизимининг асосий натижалари ва ундан фойдаланувчилар</vt:lpstr>
      <vt:lpstr>Ҳафталик нархлар ўзгариши жадвали</vt:lpstr>
      <vt:lpstr>Ўмумий инфляция ва НОК инфляцияси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Инфляцион кутилмалар сўровномаси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Boymirzayev Temurbek Xusanboy o'g'li</cp:lastModifiedBy>
  <cp:revision>49</cp:revision>
  <cp:lastPrinted>2026-01-26T05:48:39Z</cp:lastPrinted>
  <dcterms:created xsi:type="dcterms:W3CDTF">2024-12-20T04:44:07Z</dcterms:created>
  <dcterms:modified xsi:type="dcterms:W3CDTF">2026-02-04T10:33:14Z</dcterms:modified>
</cp:coreProperties>
</file>