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40"/>
  </p:notesMasterIdLst>
  <p:sldIdLst>
    <p:sldId id="453" r:id="rId2"/>
    <p:sldId id="316" r:id="rId3"/>
    <p:sldId id="454" r:id="rId4"/>
    <p:sldId id="446" r:id="rId5"/>
    <p:sldId id="451" r:id="rId6"/>
    <p:sldId id="452" r:id="rId7"/>
    <p:sldId id="433" r:id="rId8"/>
    <p:sldId id="434" r:id="rId9"/>
    <p:sldId id="435" r:id="rId10"/>
    <p:sldId id="436" r:id="rId11"/>
    <p:sldId id="437" r:id="rId12"/>
    <p:sldId id="438" r:id="rId13"/>
    <p:sldId id="439" r:id="rId14"/>
    <p:sldId id="440" r:id="rId15"/>
    <p:sldId id="441" r:id="rId16"/>
    <p:sldId id="442" r:id="rId17"/>
    <p:sldId id="444" r:id="rId18"/>
    <p:sldId id="445" r:id="rId19"/>
    <p:sldId id="447" r:id="rId20"/>
    <p:sldId id="448" r:id="rId21"/>
    <p:sldId id="449" r:id="rId22"/>
    <p:sldId id="450" r:id="rId23"/>
    <p:sldId id="470" r:id="rId24"/>
    <p:sldId id="455" r:id="rId25"/>
    <p:sldId id="457" r:id="rId26"/>
    <p:sldId id="456" r:id="rId27"/>
    <p:sldId id="458" r:id="rId28"/>
    <p:sldId id="459" r:id="rId29"/>
    <p:sldId id="460" r:id="rId30"/>
    <p:sldId id="461" r:id="rId31"/>
    <p:sldId id="462" r:id="rId32"/>
    <p:sldId id="463" r:id="rId33"/>
    <p:sldId id="464" r:id="rId34"/>
    <p:sldId id="465" r:id="rId35"/>
    <p:sldId id="466" r:id="rId36"/>
    <p:sldId id="467" r:id="rId37"/>
    <p:sldId id="468" r:id="rId38"/>
    <p:sldId id="469" r:id="rId39"/>
  </p:sldIdLst>
  <p:sldSz cx="9144000" cy="6858000" type="screen4x3"/>
  <p:notesSz cx="6761163" cy="9942513"/>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94704" autoAdjust="0"/>
  </p:normalViewPr>
  <p:slideViewPr>
    <p:cSldViewPr>
      <p:cViewPr varScale="1">
        <p:scale>
          <a:sx n="109" d="100"/>
          <a:sy n="109" d="100"/>
        </p:scale>
        <p:origin x="2076" y="108"/>
      </p:cViewPr>
      <p:guideLst>
        <p:guide orient="horz" pos="2160"/>
        <p:guide pos="2880"/>
      </p:guideLst>
    </p:cSldViewPr>
  </p:slideViewPr>
  <p:outlineViewPr>
    <p:cViewPr>
      <p:scale>
        <a:sx n="33" d="100"/>
        <a:sy n="33" d="100"/>
      </p:scale>
      <p:origin x="48" y="480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173059" name="Rectangle 3"/>
          <p:cNvSpPr>
            <a:spLocks noGrp="1" noChangeArrowheads="1"/>
          </p:cNvSpPr>
          <p:nvPr>
            <p:ph type="dt" idx="1"/>
          </p:nvPr>
        </p:nvSpPr>
        <p:spPr bwMode="auto">
          <a:xfrm>
            <a:off x="382905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906730F9-1CB1-4121-85CB-2D3210E5FB2D}" type="datetimeFigureOut">
              <a:rPr lang="ru-RU"/>
              <a:pPr>
                <a:defRPr/>
              </a:pPr>
              <a:t>27.08.2019</a:t>
            </a:fld>
            <a:endParaRPr lang="ru-RU"/>
          </a:p>
        </p:txBody>
      </p:sp>
      <p:sp>
        <p:nvSpPr>
          <p:cNvPr id="13316" name="Rectangle 4"/>
          <p:cNvSpPr>
            <a:spLocks noGrp="1" noRot="1" noChangeAspect="1" noChangeArrowheads="1" noTextEdit="1"/>
          </p:cNvSpPr>
          <p:nvPr>
            <p:ph type="sldImg" idx="2"/>
          </p:nvPr>
        </p:nvSpPr>
        <p:spPr bwMode="auto">
          <a:xfrm>
            <a:off x="896938" y="746125"/>
            <a:ext cx="4967287" cy="3727450"/>
          </a:xfrm>
          <a:prstGeom prst="rect">
            <a:avLst/>
          </a:prstGeom>
          <a:noFill/>
          <a:ln w="9525">
            <a:solidFill>
              <a:srgbClr val="000000"/>
            </a:solidFill>
            <a:miter lim="800000"/>
            <a:headEnd/>
            <a:tailEnd/>
          </a:ln>
        </p:spPr>
      </p:sp>
      <p:sp>
        <p:nvSpPr>
          <p:cNvPr id="173061" name="Rectangle 5"/>
          <p:cNvSpPr>
            <a:spLocks noGrp="1" noChangeArrowheads="1"/>
          </p:cNvSpPr>
          <p:nvPr>
            <p:ph type="body" sz="quarter" idx="3"/>
          </p:nvPr>
        </p:nvSpPr>
        <p:spPr bwMode="auto">
          <a:xfrm>
            <a:off x="676275" y="4722813"/>
            <a:ext cx="5408613"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3062" name="Rectangle 6"/>
          <p:cNvSpPr>
            <a:spLocks noGrp="1" noChangeArrowheads="1"/>
          </p:cNvSpPr>
          <p:nvPr>
            <p:ph type="ftr" sz="quarter" idx="4"/>
          </p:nvPr>
        </p:nvSpPr>
        <p:spPr bwMode="auto">
          <a:xfrm>
            <a:off x="0" y="9444038"/>
            <a:ext cx="29305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173063" name="Rectangle 7"/>
          <p:cNvSpPr>
            <a:spLocks noGrp="1" noChangeArrowheads="1"/>
          </p:cNvSpPr>
          <p:nvPr>
            <p:ph type="sldNum" sz="quarter" idx="5"/>
          </p:nvPr>
        </p:nvSpPr>
        <p:spPr bwMode="auto">
          <a:xfrm>
            <a:off x="3829050" y="9444038"/>
            <a:ext cx="29305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CAE9104-732F-4656-92BC-09FB4CC3EA4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noTextEdit="1"/>
          </p:cNvSpPr>
          <p:nvPr>
            <p:ph type="sldImg"/>
          </p:nvPr>
        </p:nvSpPr>
        <p:spPr>
          <a:ln/>
        </p:spPr>
      </p:sp>
      <p:sp>
        <p:nvSpPr>
          <p:cNvPr id="15362" name="Заметки 2"/>
          <p:cNvSpPr>
            <a:spLocks noGrp="1"/>
          </p:cNvSpPr>
          <p:nvPr>
            <p:ph type="body" idx="1"/>
          </p:nvPr>
        </p:nvSpPr>
        <p:spPr>
          <a:noFill/>
          <a:ln/>
        </p:spPr>
        <p:txBody>
          <a:bodyPr/>
          <a:lstStyle/>
          <a:p>
            <a:pPr eaLnBrk="1" hangingPunct="1"/>
            <a:r>
              <a:rPr lang="en-US" smtClean="0"/>
              <a:t>1</a:t>
            </a:r>
          </a:p>
          <a:p>
            <a:pPr eaLnBrk="1" hangingPunct="1"/>
            <a:endParaRPr lang="en-US" smtClean="0"/>
          </a:p>
        </p:txBody>
      </p:sp>
      <p:sp>
        <p:nvSpPr>
          <p:cNvPr id="15363" name="Номер слайда 3"/>
          <p:cNvSpPr txBox="1">
            <a:spLocks noGrp="1"/>
          </p:cNvSpPr>
          <p:nvPr/>
        </p:nvSpPr>
        <p:spPr bwMode="auto">
          <a:xfrm>
            <a:off x="3829050" y="9444038"/>
            <a:ext cx="2930525" cy="496887"/>
          </a:xfrm>
          <a:prstGeom prst="rect">
            <a:avLst/>
          </a:prstGeom>
          <a:noFill/>
          <a:ln w="9525">
            <a:noFill/>
            <a:miter lim="800000"/>
            <a:headEnd/>
            <a:tailEnd/>
          </a:ln>
        </p:spPr>
        <p:txBody>
          <a:bodyPr anchor="b"/>
          <a:lstStyle/>
          <a:p>
            <a:pPr algn="r" eaLnBrk="0" hangingPunct="0"/>
            <a:fld id="{F5DE6164-E9B9-4E34-9A86-CE850EFFAC5F}" type="slidenum">
              <a:rPr lang="ru-RU" sz="1200"/>
              <a:pPr algn="r" eaLnBrk="0" hangingPunct="0"/>
              <a:t>1</a:t>
            </a:fld>
            <a:endParaRPr lang="ru-RU"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a:ln/>
        </p:spPr>
      </p:sp>
      <p:sp>
        <p:nvSpPr>
          <p:cNvPr id="17410" name="Заметки 2"/>
          <p:cNvSpPr>
            <a:spLocks noGrp="1"/>
          </p:cNvSpPr>
          <p:nvPr>
            <p:ph type="body" idx="1"/>
          </p:nvPr>
        </p:nvSpPr>
        <p:spPr>
          <a:noFill/>
          <a:ln/>
        </p:spPr>
        <p:txBody>
          <a:bodyPr/>
          <a:lstStyle/>
          <a:p>
            <a:pPr eaLnBrk="1" hangingPunct="1"/>
            <a:r>
              <a:rPr lang="en-US" smtClean="0"/>
              <a:t>1</a:t>
            </a:r>
          </a:p>
          <a:p>
            <a:pPr eaLnBrk="1" hangingPunct="1"/>
            <a:endParaRPr lang="en-US" smtClean="0"/>
          </a:p>
        </p:txBody>
      </p:sp>
      <p:sp>
        <p:nvSpPr>
          <p:cNvPr id="17411" name="Номер слайда 3"/>
          <p:cNvSpPr>
            <a:spLocks noGrp="1"/>
          </p:cNvSpPr>
          <p:nvPr>
            <p:ph type="sldNum" sz="quarter" idx="5"/>
          </p:nvPr>
        </p:nvSpPr>
        <p:spPr>
          <a:noFill/>
        </p:spPr>
        <p:txBody>
          <a:bodyPr/>
          <a:lstStyle/>
          <a:p>
            <a:fld id="{4F3048BD-5822-48B6-AFC7-D562F11C68C7}" type="slidenum">
              <a:rPr lang="ru-RU" smtClean="0"/>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noTextEdit="1"/>
          </p:cNvSpPr>
          <p:nvPr>
            <p:ph type="sldImg"/>
          </p:nvPr>
        </p:nvSpPr>
        <p:spPr>
          <a:ln/>
        </p:spPr>
      </p:sp>
      <p:sp>
        <p:nvSpPr>
          <p:cNvPr id="19458" name="Заметки 2"/>
          <p:cNvSpPr>
            <a:spLocks noGrp="1"/>
          </p:cNvSpPr>
          <p:nvPr>
            <p:ph type="body" idx="1"/>
          </p:nvPr>
        </p:nvSpPr>
        <p:spPr>
          <a:noFill/>
          <a:ln/>
        </p:spPr>
        <p:txBody>
          <a:bodyPr/>
          <a:lstStyle/>
          <a:p>
            <a:pPr eaLnBrk="1" hangingPunct="1"/>
            <a:r>
              <a:rPr lang="en-US" smtClean="0"/>
              <a:t>1</a:t>
            </a:r>
          </a:p>
          <a:p>
            <a:pPr eaLnBrk="1" hangingPunct="1"/>
            <a:endParaRPr lang="en-US" smtClean="0"/>
          </a:p>
        </p:txBody>
      </p:sp>
      <p:sp>
        <p:nvSpPr>
          <p:cNvPr id="19459" name="Номер слайда 3"/>
          <p:cNvSpPr txBox="1">
            <a:spLocks noGrp="1"/>
          </p:cNvSpPr>
          <p:nvPr/>
        </p:nvSpPr>
        <p:spPr bwMode="auto">
          <a:xfrm>
            <a:off x="3829050" y="9444038"/>
            <a:ext cx="2930525" cy="496887"/>
          </a:xfrm>
          <a:prstGeom prst="rect">
            <a:avLst/>
          </a:prstGeom>
          <a:noFill/>
          <a:ln w="9525">
            <a:noFill/>
            <a:miter lim="800000"/>
            <a:headEnd/>
            <a:tailEnd/>
          </a:ln>
        </p:spPr>
        <p:txBody>
          <a:bodyPr anchor="b"/>
          <a:lstStyle/>
          <a:p>
            <a:pPr algn="r" eaLnBrk="0" hangingPunct="0"/>
            <a:fld id="{C11D0456-62C8-4CD1-B4B4-CE1E01EF6417}" type="slidenum">
              <a:rPr lang="ru-RU" sz="1200"/>
              <a:pPr algn="r" eaLnBrk="0" hangingPunct="0"/>
              <a:t>3</a:t>
            </a:fld>
            <a:endParaRPr lang="ru-RU"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Группа 1"/>
          <p:cNvGrpSpPr>
            <a:grpSpLocks/>
          </p:cNvGrpSpPr>
          <p:nvPr/>
        </p:nvGrpSpPr>
        <p:grpSpPr bwMode="auto">
          <a:xfrm>
            <a:off x="-3175" y="4953000"/>
            <a:ext cx="9147175" cy="1911350"/>
            <a:chOff x="-3765" y="4832896"/>
            <a:chExt cx="9147765" cy="2032192"/>
          </a:xfrm>
        </p:grpSpPr>
        <p:sp>
          <p:nvSpPr>
            <p:cNvPr id="6" name="Полилиния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Полилиния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27EB5484-148B-477A-94D2-37FE1BEA8C9F}" type="datetime1">
              <a:rPr lang="ru-RU"/>
              <a:pPr>
                <a:defRPr/>
              </a:pPr>
              <a:t>27.08.2019</a:t>
            </a:fld>
            <a:endParaRPr lang="ru-RU"/>
          </a:p>
        </p:txBody>
      </p:sp>
      <p:sp>
        <p:nvSpPr>
          <p:cNvPr id="12" name="Нижний колонтитул 18"/>
          <p:cNvSpPr>
            <a:spLocks noGrp="1"/>
          </p:cNvSpPr>
          <p:nvPr>
            <p:ph type="ftr" sz="quarter" idx="11"/>
          </p:nvPr>
        </p:nvSpPr>
        <p:spPr/>
        <p:txBody>
          <a:bodyPr/>
          <a:lstStyle>
            <a:lvl1pPr>
              <a:defRPr>
                <a:solidFill>
                  <a:srgbClr val="E8F0F4"/>
                </a:solidFill>
              </a:defRPr>
            </a:lvl1pPr>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EB96A6E0-3F4F-42A5-BF1F-560F49DBF2B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17AC59C-A42E-4537-AF5E-A7DD47D6FE36}" type="datetime1">
              <a:rPr lang="ru-RU"/>
              <a:pPr>
                <a:defRPr/>
              </a:pPr>
              <a:t>27.08.2019</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CE70E89-3554-4137-B753-CC98AFDF5E1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59D86622-B38A-4359-88B7-6FE2596441E4}" type="datetime1">
              <a:rPr lang="ru-RU"/>
              <a:pPr>
                <a:defRPr/>
              </a:pPr>
              <a:t>27.08.2019</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D10FDA0-307E-4573-9FED-5AB67968E60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4679F8C7-ADD3-47F0-ADBC-04A3CCDCDA30}" type="datetime1">
              <a:rPr lang="ru-RU"/>
              <a:pPr>
                <a:defRPr/>
              </a:pPr>
              <a:t>27.08.2019</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F6F4757-D6D5-4BAB-8360-F9465B3D56D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Нашивка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Нашивка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2810DFDC-01A5-43CE-9CB4-94D1D4AC6086}" type="datetime1">
              <a:rPr lang="ru-RU"/>
              <a:pPr>
                <a:defRPr/>
              </a:pPr>
              <a:t>27.08.2019</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05E80A11-0AB4-4EA1-A55D-B8D30006048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fld id="{AE6A2D15-9B50-4291-B314-0723CF1990C0}" type="datetime1">
              <a:rPr lang="ru-RU"/>
              <a:pPr>
                <a:defRPr/>
              </a:pPr>
              <a:t>27.08.2019</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0CA9A4CD-798E-4F84-983C-1C4DF85BC32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25985348-277E-4EFF-9BCD-ED1849855BCE}" type="datetime1">
              <a:rPr lang="ru-RU"/>
              <a:pPr>
                <a:defRPr/>
              </a:pPr>
              <a:t>27.08.2019</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583490AD-024C-4C72-9DD8-6335302596D1}"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fld id="{67A8CED6-A0A2-433B-98AE-C48BD600268E}" type="datetime1">
              <a:rPr lang="ru-RU"/>
              <a:pPr>
                <a:defRPr/>
              </a:pPr>
              <a:t>27.08.2019</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18A43FC1-6785-4410-AB01-120EEE83F74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5C5B86BE-EF10-49A6-AD39-DCEE59E9E398}" type="datetime1">
              <a:rPr lang="ru-RU"/>
              <a:pPr>
                <a:defRPr/>
              </a:pPr>
              <a:t>27.08.2019</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E59BE8F-3CAB-48F6-8A27-9C8A9B879E8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45502605-9596-4348-8A55-1B681FEAD2D2}" type="datetime1">
              <a:rPr lang="ru-RU"/>
              <a:pPr>
                <a:defRPr/>
              </a:pPr>
              <a:t>27.08.2019</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6BFF3E2F-A53C-409F-B99D-3D5A998F4BB0}"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5" name="Полилиния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Полилиния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Прямоугольный треугольник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Нашивка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09AFDE6F-FBE8-43A2-9006-1976E23CBD76}" type="datetime1">
              <a:rPr lang="ru-RU"/>
              <a:pPr>
                <a:defRPr/>
              </a:pPr>
              <a:t>27.08.2019</a:t>
            </a:fld>
            <a:endParaRPr lang="ru-RU"/>
          </a:p>
        </p:txBody>
      </p:sp>
      <p:sp>
        <p:nvSpPr>
          <p:cNvPr id="12" name="Нижний колонтитул 5"/>
          <p:cNvSpPr>
            <a:spLocks noGrp="1"/>
          </p:cNvSpPr>
          <p:nvPr>
            <p:ph type="ftr" sz="quarter" idx="11"/>
          </p:nvPr>
        </p:nvSpPr>
        <p:spPr/>
        <p:txBody>
          <a:bodyPr/>
          <a:lstStyle>
            <a:lvl1pPr>
              <a:defRPr/>
            </a:lvl1pPr>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A9D29611-0747-4EBF-B221-33C2D469942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279CE6A3-1C24-4A4C-B486-9CFDDFC6D062}" type="datetime1">
              <a:rPr lang="ru-RU"/>
              <a:pPr>
                <a:defRPr/>
              </a:pPr>
              <a:t>27.08.2019</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FF5238D-077A-4C77-A2DD-6281CA174F2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49" r:id="rId1"/>
    <p:sldLayoutId id="2147483845" r:id="rId2"/>
    <p:sldLayoutId id="2147483850" r:id="rId3"/>
    <p:sldLayoutId id="2147483851" r:id="rId4"/>
    <p:sldLayoutId id="2147483852" r:id="rId5"/>
    <p:sldLayoutId id="2147483853" r:id="rId6"/>
    <p:sldLayoutId id="2147483846" r:id="rId7"/>
    <p:sldLayoutId id="2147483854" r:id="rId8"/>
    <p:sldLayoutId id="2147483855" r:id="rId9"/>
    <p:sldLayoutId id="2147483847" r:id="rId10"/>
    <p:sldLayoutId id="214748384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BA44CD94-5257-4AE4-BA11-5ACFF71A4BB9}" type="slidenum">
              <a:rPr lang="ru-RU" sz="1000"/>
              <a:pPr algn="r"/>
              <a:t>1</a:t>
            </a:fld>
            <a:endParaRPr lang="ru-RU" sz="1000"/>
          </a:p>
        </p:txBody>
      </p:sp>
      <p:sp>
        <p:nvSpPr>
          <p:cNvPr id="14338" name="Rectangle 3"/>
          <p:cNvSpPr>
            <a:spLocks noGrp="1" noChangeArrowheads="1"/>
          </p:cNvSpPr>
          <p:nvPr>
            <p:ph type="subTitle" idx="4294967295"/>
          </p:nvPr>
        </p:nvSpPr>
        <p:spPr>
          <a:xfrm>
            <a:off x="214313" y="1643063"/>
            <a:ext cx="8501062" cy="4679950"/>
          </a:xfrm>
        </p:spPr>
        <p:txBody>
          <a:bodyPr/>
          <a:lstStyle/>
          <a:p>
            <a:pPr marL="0" indent="0" algn="ctr" eaLnBrk="1" hangingPunct="1">
              <a:buFontTx/>
              <a:buNone/>
            </a:pPr>
            <a:r>
              <a:rPr lang="ru-RU" sz="3000" b="1" dirty="0" smtClean="0">
                <a:latin typeface="Times New Roman" pitchFamily="18" charset="0"/>
                <a:cs typeface="Times New Roman" pitchFamily="18" charset="0"/>
              </a:rPr>
              <a:t>Семинар </a:t>
            </a:r>
            <a:r>
              <a:rPr lang="ru-RU" sz="3000" b="1" dirty="0" err="1" smtClean="0">
                <a:latin typeface="Times New Roman" pitchFamily="18" charset="0"/>
                <a:cs typeface="Times New Roman" pitchFamily="18" charset="0"/>
              </a:rPr>
              <a:t>мавзуси</a:t>
            </a:r>
            <a:r>
              <a:rPr lang="ru-RU" sz="3000" b="1" dirty="0" smtClean="0">
                <a:latin typeface="Times New Roman" pitchFamily="18" charset="0"/>
                <a:cs typeface="Times New Roman" pitchFamily="18" charset="0"/>
              </a:rPr>
              <a:t>: </a:t>
            </a:r>
            <a:r>
              <a:rPr lang="uz-Cyrl-UZ" sz="3000" dirty="0" smtClean="0">
                <a:latin typeface="Times New Roman" pitchFamily="18" charset="0"/>
              </a:rPr>
              <a:t>Банк хизматлари истеъмолчилари билан ўзаро муносабатларни</a:t>
            </a:r>
            <a:r>
              <a:rPr lang="ru-RU" sz="3000" dirty="0" smtClean="0">
                <a:latin typeface="Times New Roman" pitchFamily="18" charset="0"/>
              </a:rPr>
              <a:t> </a:t>
            </a:r>
            <a:r>
              <a:rPr lang="uz-Cyrl-UZ" sz="3000" dirty="0" smtClean="0">
                <a:latin typeface="Times New Roman" pitchFamily="18" charset="0"/>
              </a:rPr>
              <a:t>амалга оширишда тижорат</a:t>
            </a:r>
            <a:r>
              <a:rPr lang="ru-RU" sz="3000" dirty="0" smtClean="0">
                <a:latin typeface="Times New Roman" pitchFamily="18" charset="0"/>
              </a:rPr>
              <a:t> </a:t>
            </a:r>
            <a:r>
              <a:rPr lang="uz-Cyrl-UZ" sz="3000" dirty="0" smtClean="0">
                <a:latin typeface="Times New Roman" pitchFamily="18" charset="0"/>
              </a:rPr>
              <a:t>банкларининг фаолиятига қўйиладиган минимал</a:t>
            </a:r>
            <a:r>
              <a:rPr lang="ru-RU" sz="3000" dirty="0" smtClean="0">
                <a:latin typeface="Times New Roman" pitchFamily="18" charset="0"/>
              </a:rPr>
              <a:t> </a:t>
            </a:r>
            <a:r>
              <a:rPr lang="uz-Cyrl-UZ" sz="3000" dirty="0" smtClean="0">
                <a:latin typeface="Times New Roman" pitchFamily="18" charset="0"/>
              </a:rPr>
              <a:t>талаблар тўғрисидаги Низом ва унга киритилган</a:t>
            </a:r>
            <a:r>
              <a:rPr lang="ru-RU" sz="3000" dirty="0" smtClean="0">
                <a:latin typeface="Times New Roman" pitchFamily="18" charset="0"/>
              </a:rPr>
              <a:t> </a:t>
            </a:r>
            <a:r>
              <a:rPr lang="uz-Cyrl-UZ" sz="3000" dirty="0" smtClean="0">
                <a:latin typeface="Times New Roman" pitchFamily="18" charset="0"/>
              </a:rPr>
              <a:t>ўзгартириш ва қўшимчаларнинг мазмун-моҳияти</a:t>
            </a:r>
            <a:r>
              <a:rPr lang="ru-RU" sz="3000" dirty="0" smtClean="0">
                <a:latin typeface="Times New Roman" pitchFamily="18" charset="0"/>
              </a:rPr>
              <a:t> т</a:t>
            </a:r>
            <a:r>
              <a:rPr lang="uz-Cyrl-UZ" sz="3000" dirty="0" smtClean="0">
                <a:latin typeface="Times New Roman" pitchFamily="18" charset="0"/>
              </a:rPr>
              <a:t>ўғ</a:t>
            </a:r>
            <a:r>
              <a:rPr lang="ru-RU" sz="3000" dirty="0" err="1" smtClean="0">
                <a:latin typeface="Times New Roman" pitchFamily="18" charset="0"/>
              </a:rPr>
              <a:t>рисида</a:t>
            </a:r>
            <a:r>
              <a:rPr lang="ru-RU" sz="3000" dirty="0" smtClean="0"/>
              <a:t> </a:t>
            </a:r>
            <a:r>
              <a:rPr lang="ru-RU"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0" indent="0" algn="ctr" eaLnBrk="1" hangingPunct="1">
              <a:buFont typeface="Wingdings 3" pitchFamily="18" charset="2"/>
              <a:buNone/>
            </a:pPr>
            <a:endParaRPr lang="uz-Cyrl-UZ" sz="1000" dirty="0" smtClean="0">
              <a:latin typeface="Times New Roman" pitchFamily="18" charset="0"/>
              <a:cs typeface="Times New Roman" pitchFamily="18" charset="0"/>
            </a:endParaRPr>
          </a:p>
        </p:txBody>
      </p:sp>
      <p:sp>
        <p:nvSpPr>
          <p:cNvPr id="14339" name="Rectangle 4"/>
          <p:cNvSpPr>
            <a:spLocks noChangeArrowheads="1"/>
          </p:cNvSpPr>
          <p:nvPr/>
        </p:nvSpPr>
        <p:spPr bwMode="auto">
          <a:xfrm>
            <a:off x="1835150" y="4941888"/>
            <a:ext cx="6840538" cy="1081087"/>
          </a:xfrm>
          <a:prstGeom prst="rect">
            <a:avLst/>
          </a:prstGeom>
          <a:noFill/>
          <a:ln w="9525">
            <a:noFill/>
            <a:miter lim="800000"/>
            <a:headEnd/>
            <a:tailEnd/>
          </a:ln>
        </p:spPr>
        <p:txBody>
          <a:bodyPr/>
          <a:lstStyle/>
          <a:p>
            <a:pPr algn="r">
              <a:lnSpc>
                <a:spcPct val="80000"/>
              </a:lnSpc>
              <a:spcBef>
                <a:spcPct val="20000"/>
              </a:spcBef>
              <a:buClr>
                <a:schemeClr val="tx2"/>
              </a:buClr>
              <a:buSzPct val="70000"/>
              <a:buFont typeface="Wingdings" pitchFamily="2" charset="2"/>
              <a:buNone/>
            </a:pPr>
            <a:endParaRPr lang="uz-Cyrl-UZ" sz="2000">
              <a:solidFill>
                <a:schemeClr val="tx2"/>
              </a:solidFill>
            </a:endParaRPr>
          </a:p>
        </p:txBody>
      </p:sp>
      <p:pic>
        <p:nvPicPr>
          <p:cNvPr id="14340" name="Picture 7" descr="E:\Новая папка (2)\LOGO_CB (1).JPG"/>
          <p:cNvPicPr>
            <a:picLocks noChangeAspect="1" noChangeArrowheads="1"/>
          </p:cNvPicPr>
          <p:nvPr/>
        </p:nvPicPr>
        <p:blipFill>
          <a:blip r:embed="rId3"/>
          <a:srcRect/>
          <a:stretch>
            <a:fillRect/>
          </a:stretch>
        </p:blipFill>
        <p:spPr bwMode="auto">
          <a:xfrm>
            <a:off x="6732588" y="260350"/>
            <a:ext cx="1727200" cy="1368425"/>
          </a:xfrm>
          <a:prstGeom prst="rect">
            <a:avLst/>
          </a:prstGeom>
          <a:noFill/>
          <a:ln w="9525">
            <a:noFill/>
            <a:miter lim="800000"/>
            <a:headEnd/>
            <a:tailEnd/>
          </a:ln>
        </p:spPr>
      </p:pic>
      <p:pic>
        <p:nvPicPr>
          <p:cNvPr id="14341" name="Picture 1" descr="C:\Users\Rustamov_Sh\Desktop\Презентация\logo2.png"/>
          <p:cNvPicPr>
            <a:picLocks noChangeAspect="1" noChangeArrowheads="1"/>
          </p:cNvPicPr>
          <p:nvPr/>
        </p:nvPicPr>
        <p:blipFill>
          <a:blip r:embed="rId4"/>
          <a:srcRect/>
          <a:stretch>
            <a:fillRect/>
          </a:stretch>
        </p:blipFill>
        <p:spPr bwMode="auto">
          <a:xfrm>
            <a:off x="395288" y="404813"/>
            <a:ext cx="4968875" cy="1079500"/>
          </a:xfrm>
          <a:prstGeom prst="rect">
            <a:avLst/>
          </a:prstGeom>
          <a:noFill/>
          <a:ln w="9525">
            <a:noFill/>
            <a:miter lim="800000"/>
            <a:headEnd/>
            <a:tailEnd/>
          </a:ln>
        </p:spPr>
      </p:pic>
      <p:sp>
        <p:nvSpPr>
          <p:cNvPr id="14342" name="Номер слайда 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909259EE-49FA-4E1D-80C8-75E9658308A3}" type="slidenum">
              <a:rPr lang="ru-RU" sz="1000"/>
              <a:pPr algn="r"/>
              <a:t>1</a:t>
            </a:fld>
            <a:endParaRPr lang="ru-RU" sz="100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BBA14DD-E831-491E-AAFB-9DCBC47990C7}" type="slidenum">
              <a:rPr lang="ru-RU" smtClean="0"/>
              <a:pPr/>
              <a:t>10</a:t>
            </a:fld>
            <a:endParaRPr lang="ru-RU" smtClean="0"/>
          </a:p>
        </p:txBody>
      </p:sp>
      <p:sp>
        <p:nvSpPr>
          <p:cNvPr id="26626" name="Rectangle 3"/>
          <p:cNvSpPr>
            <a:spLocks noGrp="1"/>
          </p:cNvSpPr>
          <p:nvPr>
            <p:ph type="body" idx="1"/>
          </p:nvPr>
        </p:nvSpPr>
        <p:spPr>
          <a:xfrm>
            <a:off x="539750" y="1341438"/>
            <a:ext cx="8424863" cy="4535487"/>
          </a:xfrm>
        </p:spPr>
        <p:txBody>
          <a:bodyPr/>
          <a:lstStyle/>
          <a:p>
            <a:pPr>
              <a:buFont typeface="Wingdings 3" pitchFamily="18" charset="2"/>
              <a:buNone/>
            </a:pPr>
            <a:r>
              <a:rPr lang="ru-RU" b="1" smtClean="0">
                <a:latin typeface="Arial" charset="0"/>
              </a:rPr>
              <a:t>	     </a:t>
            </a:r>
            <a:r>
              <a:rPr lang="uz-Cyrl-UZ" b="1" smtClean="0">
                <a:latin typeface="Times New Roman" pitchFamily="18" charset="0"/>
              </a:rPr>
              <a:t>5-банд</a:t>
            </a:r>
            <a:r>
              <a:rPr lang="ru-RU" b="1" smtClean="0">
                <a:latin typeface="Times New Roman" pitchFamily="18" charset="0"/>
              </a:rPr>
              <a:t>*.</a:t>
            </a:r>
          </a:p>
          <a:p>
            <a:pPr>
              <a:buFont typeface="Wingdings 3" pitchFamily="18" charset="2"/>
              <a:buNone/>
            </a:pPr>
            <a:r>
              <a:rPr lang="ru-RU" smtClean="0">
                <a:latin typeface="Times New Roman" pitchFamily="18" charset="0"/>
              </a:rPr>
              <a:t>        Б</a:t>
            </a:r>
            <a:r>
              <a:rPr lang="uz-Cyrl-UZ" smtClean="0">
                <a:latin typeface="Times New Roman" pitchFamily="18" charset="0"/>
              </a:rPr>
              <a:t>анк хизматларини тақдим этиш шартлари, ушбу шартларнинг ўзгариши ҳақидаги маълумотлар банкнинг расмий веб-сайтида эълон қилиниши, шунингдек банкнинг ахборот стендларида доимий равишда жойлаштириб борилиши керак.</a:t>
            </a:r>
            <a:endParaRPr lang="ru-RU" smtClean="0">
              <a:latin typeface="Times New Roman" pitchFamily="18" charset="0"/>
            </a:endParaRPr>
          </a:p>
          <a:p>
            <a:pPr>
              <a:buFont typeface="Wingdings 3" pitchFamily="18" charset="2"/>
              <a:buNone/>
            </a:pPr>
            <a:r>
              <a:rPr lang="ru-RU" smtClean="0">
                <a:latin typeface="Times New Roman" pitchFamily="18" charset="0"/>
              </a:rPr>
              <a:t>          </a:t>
            </a:r>
            <a:r>
              <a:rPr lang="uz-Cyrl-UZ" smtClean="0">
                <a:latin typeface="Times New Roman" pitchFamily="18" charset="0"/>
              </a:rPr>
              <a:t>Бунда, банк хизматларини тақдим этиш шарт</a:t>
            </a:r>
            <a:r>
              <a:rPr lang="ru-RU" smtClean="0">
                <a:latin typeface="Times New Roman" pitchFamily="18" charset="0"/>
              </a:rPr>
              <a:t>-</a:t>
            </a:r>
            <a:r>
              <a:rPr lang="uz-Cyrl-UZ" smtClean="0">
                <a:latin typeface="Times New Roman" pitchFamily="18" charset="0"/>
              </a:rPr>
              <a:t>ларининг ўзгариши ҳақидаги маълумот кучга киришидан камида ўн кун олдин, валюта айирбошлаш курсларининг ўзгариши тўғрисидаги маълумот зудлик билан эълон қилиниши лозим.</a:t>
            </a:r>
            <a:endParaRPr lang="ru-RU" smtClean="0">
              <a:latin typeface="Times New Roman" pitchFamily="18" charset="0"/>
            </a:endParaRPr>
          </a:p>
        </p:txBody>
      </p:sp>
      <p:pic>
        <p:nvPicPr>
          <p:cNvPr id="26627"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684213" y="188913"/>
            <a:ext cx="4594225" cy="1152525"/>
          </a:xfrm>
        </p:spPr>
      </p:pic>
      <p:pic>
        <p:nvPicPr>
          <p:cNvPr id="26628" name="Picture 7" descr="E:\Новая папка (2)\LOGO_CB (1).JPG"/>
          <p:cNvPicPr>
            <a:picLocks noChangeAspect="1" noChangeArrowheads="1"/>
          </p:cNvPicPr>
          <p:nvPr/>
        </p:nvPicPr>
        <p:blipFill>
          <a:blip r:embed="rId3"/>
          <a:srcRect/>
          <a:stretch>
            <a:fillRect/>
          </a:stretch>
        </p:blipFill>
        <p:spPr bwMode="auto">
          <a:xfrm>
            <a:off x="7524750" y="188913"/>
            <a:ext cx="1223963" cy="1111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261B1E8-2FDD-48C2-B14A-B46CB73ADF2F}" type="slidenum">
              <a:rPr lang="ru-RU" smtClean="0"/>
              <a:pPr/>
              <a:t>11</a:t>
            </a:fld>
            <a:endParaRPr lang="ru-RU" smtClean="0"/>
          </a:p>
        </p:txBody>
      </p:sp>
      <p:sp>
        <p:nvSpPr>
          <p:cNvPr id="27650" name="Rectangle 3"/>
          <p:cNvSpPr>
            <a:spLocks noGrp="1"/>
          </p:cNvSpPr>
          <p:nvPr>
            <p:ph type="body" idx="1"/>
          </p:nvPr>
        </p:nvSpPr>
        <p:spPr>
          <a:xfrm>
            <a:off x="457200" y="2133600"/>
            <a:ext cx="8229600" cy="3095625"/>
          </a:xfrm>
        </p:spPr>
        <p:txBody>
          <a:bodyPr/>
          <a:lstStyle/>
          <a:p>
            <a:pPr>
              <a:buFont typeface="Wingdings 3" pitchFamily="18" charset="2"/>
              <a:buNone/>
            </a:pPr>
            <a:r>
              <a:rPr lang="ru-RU" sz="3000" smtClean="0">
                <a:latin typeface="Times New Roman" pitchFamily="18" charset="0"/>
              </a:rPr>
              <a:t>		</a:t>
            </a:r>
            <a:r>
              <a:rPr lang="uz-Cyrl-UZ" sz="3000" b="1" smtClean="0">
                <a:latin typeface="Times New Roman" pitchFamily="18" charset="0"/>
              </a:rPr>
              <a:t>6-банд</a:t>
            </a:r>
            <a:r>
              <a:rPr lang="ru-RU" sz="3000" b="1" smtClean="0">
                <a:latin typeface="Times New Roman" pitchFamily="18" charset="0"/>
              </a:rPr>
              <a:t>.</a:t>
            </a:r>
          </a:p>
          <a:p>
            <a:pPr>
              <a:buFont typeface="Wingdings 3" pitchFamily="18" charset="2"/>
              <a:buNone/>
            </a:pPr>
            <a:r>
              <a:rPr lang="ru-RU" sz="3000" smtClean="0">
                <a:latin typeface="Times New Roman" pitchFamily="18" charset="0"/>
              </a:rPr>
              <a:t>         И</a:t>
            </a:r>
            <a:r>
              <a:rPr lang="uz-Cyrl-UZ" sz="3000" smtClean="0">
                <a:latin typeface="Times New Roman" pitchFamily="18" charset="0"/>
              </a:rPr>
              <a:t>стеъмолчиларга банк хизматлари тўғрисидаги маълумотлар шартномалар тузилишидан аввал бепул тақдим этилиши ва таништирилиши шарт. </a:t>
            </a:r>
            <a:endParaRPr lang="ru-RU" sz="3000" smtClean="0">
              <a:latin typeface="Times New Roman" pitchFamily="18" charset="0"/>
            </a:endParaRPr>
          </a:p>
        </p:txBody>
      </p:sp>
      <p:pic>
        <p:nvPicPr>
          <p:cNvPr id="27651"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611188" y="260350"/>
            <a:ext cx="4810125" cy="1152525"/>
          </a:xfrm>
        </p:spPr>
      </p:pic>
      <p:pic>
        <p:nvPicPr>
          <p:cNvPr id="27652" name="Picture 7" descr="E:\Новая папка (2)\LOGO_CB (1).JPG"/>
          <p:cNvPicPr>
            <a:picLocks noChangeAspect="1" noChangeArrowheads="1"/>
          </p:cNvPicPr>
          <p:nvPr/>
        </p:nvPicPr>
        <p:blipFill>
          <a:blip r:embed="rId3"/>
          <a:srcRect/>
          <a:stretch>
            <a:fillRect/>
          </a:stretch>
        </p:blipFill>
        <p:spPr bwMode="auto">
          <a:xfrm>
            <a:off x="6227763" y="404813"/>
            <a:ext cx="1584325" cy="15446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8C5417-6907-4251-B013-18678E9C4CEB}" type="slidenum">
              <a:rPr lang="ru-RU" smtClean="0"/>
              <a:pPr/>
              <a:t>12</a:t>
            </a:fld>
            <a:endParaRPr lang="ru-RU" smtClean="0"/>
          </a:p>
        </p:txBody>
      </p:sp>
      <p:sp>
        <p:nvSpPr>
          <p:cNvPr id="28674" name="Rectangle 3"/>
          <p:cNvSpPr>
            <a:spLocks noGrp="1"/>
          </p:cNvSpPr>
          <p:nvPr>
            <p:ph type="body" idx="1"/>
          </p:nvPr>
        </p:nvSpPr>
        <p:spPr>
          <a:xfrm>
            <a:off x="457200" y="1700213"/>
            <a:ext cx="8229600" cy="4306887"/>
          </a:xfrm>
        </p:spPr>
        <p:txBody>
          <a:bodyPr/>
          <a:lstStyle/>
          <a:p>
            <a:pPr>
              <a:buFont typeface="Wingdings 3" pitchFamily="18" charset="2"/>
              <a:buNone/>
            </a:pPr>
            <a:r>
              <a:rPr lang="ru-RU" sz="3000" smtClean="0">
                <a:latin typeface="Times New Roman" pitchFamily="18" charset="0"/>
              </a:rPr>
              <a:t>		</a:t>
            </a:r>
            <a:r>
              <a:rPr lang="uz-Cyrl-UZ" sz="3000" b="1" smtClean="0">
                <a:latin typeface="Times New Roman" pitchFamily="18" charset="0"/>
              </a:rPr>
              <a:t>6.1.-банд</a:t>
            </a:r>
            <a:r>
              <a:rPr lang="ru-RU" sz="3000" b="1" smtClean="0">
                <a:latin typeface="Times New Roman" pitchFamily="18" charset="0"/>
              </a:rPr>
              <a:t>*.</a:t>
            </a:r>
          </a:p>
          <a:p>
            <a:pPr>
              <a:buFont typeface="Wingdings 3" pitchFamily="18" charset="2"/>
              <a:buNone/>
            </a:pPr>
            <a:r>
              <a:rPr lang="ru-RU" sz="3000" smtClean="0">
                <a:latin typeface="Times New Roman" pitchFamily="18" charset="0"/>
              </a:rPr>
              <a:t>         И</a:t>
            </a:r>
            <a:r>
              <a:rPr lang="uz-Cyrl-UZ" sz="3000" smtClean="0">
                <a:latin typeface="Times New Roman" pitchFamily="18" charset="0"/>
              </a:rPr>
              <a:t>стеъмолчи банк хизматларини кўрсатиш тўғрисидаги шартномани (кредит, депозит, банк ҳисобварағига хизмат кўрсатиш, лизинг, банк карталари ва бошқалар бўйича) имзо қўймасдан олдин танишиб чиқиши учун ўзи билан олиб кетишга ҳақли. </a:t>
            </a:r>
          </a:p>
          <a:p>
            <a:pPr>
              <a:buFont typeface="Wingdings 3" pitchFamily="18" charset="2"/>
              <a:buNone/>
            </a:pPr>
            <a:r>
              <a:rPr lang="ru-RU" sz="3000" smtClean="0">
                <a:latin typeface="Times New Roman" pitchFamily="18" charset="0"/>
              </a:rPr>
              <a:t>	        </a:t>
            </a:r>
            <a:r>
              <a:rPr lang="uz-Cyrl-UZ" sz="3000" smtClean="0">
                <a:latin typeface="Times New Roman" pitchFamily="18" charset="0"/>
              </a:rPr>
              <a:t>Банк истеъмолчини ушбу ҳуқуққа эга эканлиги тўғрисида хабардор қилиши лозим. </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28675"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755650" y="404813"/>
            <a:ext cx="4665663" cy="1008062"/>
          </a:xfrm>
        </p:spPr>
      </p:pic>
      <p:pic>
        <p:nvPicPr>
          <p:cNvPr id="28676" name="Picture 7" descr="E:\Новая папка (2)\LOGO_CB (1).JPG"/>
          <p:cNvPicPr>
            <a:picLocks noChangeAspect="1" noChangeArrowheads="1"/>
          </p:cNvPicPr>
          <p:nvPr/>
        </p:nvPicPr>
        <p:blipFill>
          <a:blip r:embed="rId3"/>
          <a:srcRect/>
          <a:stretch>
            <a:fillRect/>
          </a:stretch>
        </p:blipFill>
        <p:spPr bwMode="auto">
          <a:xfrm>
            <a:off x="7164388" y="260350"/>
            <a:ext cx="1584325" cy="15446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44CB7C2-C269-4556-B5FD-F78421C4BF5D}" type="slidenum">
              <a:rPr lang="ru-RU" smtClean="0"/>
              <a:pPr/>
              <a:t>13</a:t>
            </a:fld>
            <a:endParaRPr lang="ru-RU" smtClean="0"/>
          </a:p>
        </p:txBody>
      </p:sp>
      <p:sp>
        <p:nvSpPr>
          <p:cNvPr id="29698" name="Rectangle 3"/>
          <p:cNvSpPr>
            <a:spLocks noGrp="1"/>
          </p:cNvSpPr>
          <p:nvPr>
            <p:ph type="body" idx="1"/>
          </p:nvPr>
        </p:nvSpPr>
        <p:spPr>
          <a:xfrm>
            <a:off x="457200" y="1989138"/>
            <a:ext cx="8229600" cy="4017962"/>
          </a:xfrm>
        </p:spPr>
        <p:txBody>
          <a:bodyPr/>
          <a:lstStyle/>
          <a:p>
            <a:pPr>
              <a:lnSpc>
                <a:spcPct val="80000"/>
              </a:lnSpc>
              <a:buFont typeface="Wingdings 3" pitchFamily="18" charset="2"/>
              <a:buNone/>
            </a:pPr>
            <a:r>
              <a:rPr lang="ru-RU" sz="3000" b="1" smtClean="0">
                <a:latin typeface="Times New Roman" pitchFamily="18" charset="0"/>
              </a:rPr>
              <a:t>		</a:t>
            </a:r>
            <a:r>
              <a:rPr lang="uz-Cyrl-UZ" sz="3000" b="1" smtClean="0">
                <a:latin typeface="Times New Roman" pitchFamily="18" charset="0"/>
              </a:rPr>
              <a:t>7-банд</a:t>
            </a:r>
            <a:r>
              <a:rPr lang="ru-RU" sz="3000" b="1" smtClean="0">
                <a:latin typeface="Times New Roman" pitchFamily="18" charset="0"/>
              </a:rPr>
              <a:t>.</a:t>
            </a:r>
          </a:p>
          <a:p>
            <a:pPr>
              <a:lnSpc>
                <a:spcPct val="80000"/>
              </a:lnSpc>
              <a:buFont typeface="Wingdings 3" pitchFamily="18" charset="2"/>
              <a:buNone/>
            </a:pPr>
            <a:endParaRPr lang="ru-RU" sz="3000" b="1" smtClean="0">
              <a:latin typeface="Times New Roman" pitchFamily="18" charset="0"/>
            </a:endParaRPr>
          </a:p>
          <a:p>
            <a:pPr>
              <a:lnSpc>
                <a:spcPct val="80000"/>
              </a:lnSpc>
              <a:buFont typeface="Wingdings 3" pitchFamily="18" charset="2"/>
              <a:buNone/>
            </a:pPr>
            <a:r>
              <a:rPr lang="ru-RU" sz="3000" smtClean="0">
                <a:latin typeface="Times New Roman" pitchFamily="18" charset="0"/>
              </a:rPr>
              <a:t>         Б</a:t>
            </a:r>
            <a:r>
              <a:rPr lang="uz-Cyrl-UZ" sz="3000" smtClean="0">
                <a:latin typeface="Times New Roman" pitchFamily="18" charset="0"/>
              </a:rPr>
              <a:t>анк томонидан истеъмолчиларга банк хизматлари тўғрисидаги маълумотлар давлат ва рус тилларида етказилади. Банк хизматлари тўғрисидаги маълумотларнинг матни лўнда, оддий ва равон тилда баён этилиши керак. </a:t>
            </a:r>
            <a:r>
              <a:rPr lang="en-US" sz="3000" smtClean="0">
                <a:latin typeface="Times New Roman" pitchFamily="18" charset="0"/>
              </a:rPr>
              <a:t/>
            </a:r>
            <a:br>
              <a:rPr lang="en-US" sz="3000" smtClean="0">
                <a:latin typeface="Times New Roman" pitchFamily="18" charset="0"/>
              </a:rPr>
            </a:br>
            <a:endParaRPr lang="uz-Cyrl-UZ" sz="3000" smtClean="0">
              <a:latin typeface="Times New Roman" pitchFamily="18" charset="0"/>
            </a:endParaRPr>
          </a:p>
          <a:p>
            <a:pPr>
              <a:lnSpc>
                <a:spcPct val="80000"/>
              </a:lnSpc>
              <a:buFont typeface="Wingdings 3" pitchFamily="18" charset="2"/>
              <a:buNone/>
            </a:pPr>
            <a:endParaRPr lang="uz-Cyrl-UZ" sz="1100" smtClean="0">
              <a:latin typeface="Times New Roman" pitchFamily="18" charset="0"/>
            </a:endParaRPr>
          </a:p>
          <a:p>
            <a:pPr>
              <a:lnSpc>
                <a:spcPct val="80000"/>
              </a:lnSpc>
              <a:buFont typeface="Wingdings 3" pitchFamily="18" charset="2"/>
              <a:buNone/>
            </a:pPr>
            <a:r>
              <a:rPr lang="en-US" sz="1100" smtClean="0">
                <a:latin typeface="Times New Roman" pitchFamily="18" charset="0"/>
              </a:rPr>
              <a:t/>
            </a:r>
            <a:br>
              <a:rPr lang="en-US" sz="1100" smtClean="0">
                <a:latin typeface="Times New Roman" pitchFamily="18" charset="0"/>
              </a:rPr>
            </a:br>
            <a:endParaRPr lang="ru-RU" sz="1100" smtClean="0">
              <a:latin typeface="Times New Roman" pitchFamily="18" charset="0"/>
            </a:endParaRPr>
          </a:p>
        </p:txBody>
      </p:sp>
      <p:pic>
        <p:nvPicPr>
          <p:cNvPr id="29699"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900113" y="333375"/>
            <a:ext cx="4521200" cy="1008063"/>
          </a:xfrm>
        </p:spPr>
      </p:pic>
      <p:pic>
        <p:nvPicPr>
          <p:cNvPr id="29700" name="Picture 7" descr="E:\Новая папка (2)\LOGO_CB (1).JPG"/>
          <p:cNvPicPr>
            <a:picLocks noChangeAspect="1" noChangeArrowheads="1"/>
          </p:cNvPicPr>
          <p:nvPr/>
        </p:nvPicPr>
        <p:blipFill>
          <a:blip r:embed="rId3"/>
          <a:srcRect/>
          <a:stretch>
            <a:fillRect/>
          </a:stretch>
        </p:blipFill>
        <p:spPr bwMode="auto">
          <a:xfrm>
            <a:off x="7380288" y="188913"/>
            <a:ext cx="1584325" cy="154463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C6436A-946F-4A73-8CC4-098C1A0BF49F}" type="slidenum">
              <a:rPr lang="ru-RU" smtClean="0"/>
              <a:pPr/>
              <a:t>14</a:t>
            </a:fld>
            <a:endParaRPr lang="ru-RU" smtClean="0"/>
          </a:p>
        </p:txBody>
      </p:sp>
      <p:sp>
        <p:nvSpPr>
          <p:cNvPr id="30722" name="Rectangle 3"/>
          <p:cNvSpPr>
            <a:spLocks noGrp="1"/>
          </p:cNvSpPr>
          <p:nvPr>
            <p:ph type="body" idx="1"/>
          </p:nvPr>
        </p:nvSpPr>
        <p:spPr>
          <a:xfrm>
            <a:off x="457200" y="1844675"/>
            <a:ext cx="8229600" cy="4162425"/>
          </a:xfrm>
        </p:spPr>
        <p:txBody>
          <a:bodyPr/>
          <a:lstStyle/>
          <a:p>
            <a:pPr>
              <a:lnSpc>
                <a:spcPct val="90000"/>
              </a:lnSpc>
              <a:buFont typeface="Wingdings" pitchFamily="2" charset="2"/>
              <a:buNone/>
            </a:pPr>
            <a:r>
              <a:rPr lang="ru-RU" sz="3000" smtClean="0">
                <a:latin typeface="Times New Roman" pitchFamily="18" charset="0"/>
              </a:rPr>
              <a:t>		</a:t>
            </a:r>
            <a:r>
              <a:rPr lang="uz-Cyrl-UZ" sz="3000" b="1" smtClean="0">
                <a:latin typeface="Times New Roman" pitchFamily="18" charset="0"/>
              </a:rPr>
              <a:t>8-банд</a:t>
            </a:r>
            <a:r>
              <a:rPr lang="ru-RU" sz="3000" b="1" smtClean="0">
                <a:latin typeface="Times New Roman" pitchFamily="18" charset="0"/>
              </a:rPr>
              <a:t>.</a:t>
            </a:r>
          </a:p>
          <a:p>
            <a:pPr>
              <a:lnSpc>
                <a:spcPct val="90000"/>
              </a:lnSpc>
              <a:buFont typeface="Wingdings" pitchFamily="2" charset="2"/>
              <a:buNone/>
            </a:pPr>
            <a:endParaRPr lang="ru-RU" sz="3000" b="1" smtClean="0">
              <a:latin typeface="Times New Roman" pitchFamily="18" charset="0"/>
            </a:endParaRPr>
          </a:p>
          <a:p>
            <a:pPr>
              <a:lnSpc>
                <a:spcPct val="90000"/>
              </a:lnSpc>
              <a:buFont typeface="Wingdings" pitchFamily="2" charset="2"/>
              <a:buNone/>
            </a:pPr>
            <a:r>
              <a:rPr lang="ru-RU" sz="3000" smtClean="0">
                <a:latin typeface="Times New Roman" pitchFamily="18" charset="0"/>
              </a:rPr>
              <a:t>         И</a:t>
            </a:r>
            <a:r>
              <a:rPr lang="uz-Cyrl-UZ" sz="3000" smtClean="0">
                <a:latin typeface="Times New Roman" pitchFamily="18" charset="0"/>
              </a:rPr>
              <a:t>стеъмолчиларга банк томонидан кўрсатиладиган хизматлар тўлиқ ва тўғри тушунтирилиши лозим.</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30723"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684213" y="260350"/>
            <a:ext cx="4737100" cy="1152525"/>
          </a:xfrm>
        </p:spPr>
      </p:pic>
      <p:pic>
        <p:nvPicPr>
          <p:cNvPr id="30724" name="Picture 7" descr="E:\Новая папка (2)\LOGO_CB (1).JPG"/>
          <p:cNvPicPr>
            <a:picLocks noChangeAspect="1" noChangeArrowheads="1"/>
          </p:cNvPicPr>
          <p:nvPr/>
        </p:nvPicPr>
        <p:blipFill>
          <a:blip r:embed="rId3"/>
          <a:srcRect/>
          <a:stretch>
            <a:fillRect/>
          </a:stretch>
        </p:blipFill>
        <p:spPr bwMode="auto">
          <a:xfrm>
            <a:off x="6948488" y="333375"/>
            <a:ext cx="1584325" cy="154463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103771C-E52B-4693-BB5A-FCEA72F8F9F4}" type="slidenum">
              <a:rPr lang="ru-RU" smtClean="0"/>
              <a:pPr/>
              <a:t>15</a:t>
            </a:fld>
            <a:endParaRPr lang="ru-RU" smtClean="0"/>
          </a:p>
        </p:txBody>
      </p:sp>
      <p:sp>
        <p:nvSpPr>
          <p:cNvPr id="31746" name="Rectangle 3"/>
          <p:cNvSpPr>
            <a:spLocks noGrp="1"/>
          </p:cNvSpPr>
          <p:nvPr>
            <p:ph type="body" idx="1"/>
          </p:nvPr>
        </p:nvSpPr>
        <p:spPr>
          <a:xfrm>
            <a:off x="457200" y="404813"/>
            <a:ext cx="8362950" cy="5545137"/>
          </a:xfrm>
        </p:spPr>
        <p:txBody>
          <a:bodyPr/>
          <a:lstStyle/>
          <a:p>
            <a:pPr>
              <a:buFont typeface="Wingdings 3" pitchFamily="18" charset="2"/>
              <a:buNone/>
            </a:pPr>
            <a:r>
              <a:rPr lang="ru-RU" sz="1100" smtClean="0">
                <a:latin typeface="Times New Roman" pitchFamily="18" charset="0"/>
              </a:rPr>
              <a:t>	</a:t>
            </a:r>
            <a:r>
              <a:rPr lang="uz-Cyrl-UZ" sz="1100" smtClean="0">
                <a:latin typeface="Times New Roman" pitchFamily="18" charset="0"/>
              </a:rPr>
              <a:t> </a:t>
            </a:r>
            <a:r>
              <a:rPr lang="uz-Cyrl-UZ" sz="2800" b="1" smtClean="0">
                <a:latin typeface="Times New Roman" pitchFamily="18" charset="0"/>
              </a:rPr>
              <a:t>9-банд</a:t>
            </a:r>
            <a:r>
              <a:rPr lang="ru-RU" sz="2800" b="1" smtClean="0">
                <a:latin typeface="Times New Roman" pitchFamily="18" charset="0"/>
              </a:rPr>
              <a:t>.</a:t>
            </a:r>
          </a:p>
          <a:p>
            <a:pPr>
              <a:buFont typeface="Wingdings 3" pitchFamily="18" charset="2"/>
              <a:buNone/>
            </a:pPr>
            <a:r>
              <a:rPr lang="ru-RU" sz="2200" smtClean="0">
                <a:latin typeface="Times New Roman" pitchFamily="18" charset="0"/>
              </a:rPr>
              <a:t>	Б</a:t>
            </a:r>
            <a:r>
              <a:rPr lang="uz-Cyrl-UZ" sz="2200" smtClean="0">
                <a:latin typeface="Times New Roman" pitchFamily="18" charset="0"/>
              </a:rPr>
              <a:t>анк томонидан кредит бўйича хизмат кўрсатиш даврида истеъмолчининг оғзаки ёки ёзма сўрови олинган кундан эътиборан </a:t>
            </a:r>
            <a:r>
              <a:rPr lang="uz-Cyrl-UZ" sz="2200" b="1" smtClean="0">
                <a:latin typeface="Times New Roman" pitchFamily="18" charset="0"/>
              </a:rPr>
              <a:t>бир иш куни</a:t>
            </a:r>
            <a:r>
              <a:rPr lang="uz-Cyrl-UZ" sz="2200" smtClean="0">
                <a:latin typeface="Times New Roman" pitchFamily="18" charset="0"/>
              </a:rPr>
              <a:t> ичида унга қуйидаги ахборотлар ёзма шаклда ойда бир марта бепул тақдим этилади: </a:t>
            </a:r>
          </a:p>
          <a:p>
            <a:r>
              <a:rPr lang="uz-Cyrl-UZ" sz="2200" smtClean="0">
                <a:latin typeface="Times New Roman" pitchFamily="18" charset="0"/>
              </a:rPr>
              <a:t>кредитлаш лимити;</a:t>
            </a:r>
          </a:p>
          <a:p>
            <a:r>
              <a:rPr lang="uz-Cyrl-UZ" sz="2200" smtClean="0">
                <a:latin typeface="Times New Roman" pitchFamily="18" charset="0"/>
              </a:rPr>
              <a:t>кредит бўйича тўланган пул маблағлари суммаси;</a:t>
            </a:r>
          </a:p>
          <a:p>
            <a:r>
              <a:rPr lang="uz-Cyrl-UZ" sz="2200" smtClean="0">
                <a:latin typeface="Times New Roman" pitchFamily="18" charset="0"/>
              </a:rPr>
              <a:t>асосий сумма бўйича қарз қолдиғи;</a:t>
            </a:r>
          </a:p>
          <a:p>
            <a:r>
              <a:rPr lang="uz-Cyrl-UZ" sz="2200" smtClean="0">
                <a:latin typeface="Times New Roman" pitchFamily="18" charset="0"/>
              </a:rPr>
              <a:t>навбатдаги тўловларнинг миқдори, таркиби ва муддатлари (тўловлар жадвали);</a:t>
            </a:r>
          </a:p>
          <a:p>
            <a:r>
              <a:rPr lang="uz-Cyrl-UZ" sz="2200" smtClean="0">
                <a:latin typeface="Times New Roman" pitchFamily="18" charset="0"/>
              </a:rPr>
              <a:t>кредитни муддатидан олдин қисман ёки тўлиқ сўндириш истаги билдирилган тақдирда тўлаш лозим бўлган суммалар миқдори;</a:t>
            </a:r>
          </a:p>
          <a:p>
            <a:r>
              <a:rPr lang="uz-Cyrl-UZ" sz="2200" smtClean="0">
                <a:latin typeface="Times New Roman" pitchFamily="18" charset="0"/>
              </a:rPr>
              <a:t>муддати ўтказиб юборилган қарздорлик миқдори ва таркиби;</a:t>
            </a:r>
          </a:p>
          <a:p>
            <a:r>
              <a:rPr lang="uz-Cyrl-UZ" sz="2200" smtClean="0">
                <a:latin typeface="Times New Roman" pitchFamily="18" charset="0"/>
              </a:rPr>
              <a:t>келиб тушаётган пул маблағлари кредит бўйича қарзни сўндиришга йўналтирилиши ҳақида ахборотлар.</a:t>
            </a:r>
            <a:r>
              <a:rPr lang="en-US" sz="2200" smtClean="0">
                <a:latin typeface="Times New Roman" pitchFamily="18" charset="0"/>
              </a:rPr>
              <a:t/>
            </a:r>
            <a:br>
              <a:rPr lang="en-US" sz="2200" smtClean="0">
                <a:latin typeface="Times New Roman" pitchFamily="18" charset="0"/>
              </a:rPr>
            </a:br>
            <a:endParaRPr lang="uz-Cyrl-UZ" sz="2200" smtClean="0">
              <a:latin typeface="Times New Roman" pitchFamily="18" charset="0"/>
            </a:endParaRPr>
          </a:p>
          <a:p>
            <a:pPr>
              <a:lnSpc>
                <a:spcPct val="80000"/>
              </a:lnSpc>
            </a:pPr>
            <a:endParaRPr lang="ru-RU" sz="2500" smtClean="0">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71D7FB5-542E-4846-96C0-66EEA14088A8}" type="slidenum">
              <a:rPr lang="ru-RU" smtClean="0"/>
              <a:pPr/>
              <a:t>16</a:t>
            </a:fld>
            <a:endParaRPr lang="ru-RU" smtClean="0"/>
          </a:p>
        </p:txBody>
      </p:sp>
      <p:sp>
        <p:nvSpPr>
          <p:cNvPr id="32770" name="Rectangle 3"/>
          <p:cNvSpPr>
            <a:spLocks noGrp="1"/>
          </p:cNvSpPr>
          <p:nvPr>
            <p:ph type="body" idx="1"/>
          </p:nvPr>
        </p:nvSpPr>
        <p:spPr>
          <a:xfrm>
            <a:off x="457200" y="1557338"/>
            <a:ext cx="8435975" cy="3816350"/>
          </a:xfrm>
        </p:spPr>
        <p:txBody>
          <a:bodyPr/>
          <a:lstStyle/>
          <a:p>
            <a:pPr>
              <a:lnSpc>
                <a:spcPct val="80000"/>
              </a:lnSpc>
              <a:buFont typeface="Wingdings" pitchFamily="2" charset="2"/>
              <a:buNone/>
            </a:pPr>
            <a:r>
              <a:rPr lang="ru-RU" sz="3000" smtClean="0">
                <a:latin typeface="Times New Roman" pitchFamily="18" charset="0"/>
              </a:rPr>
              <a:t>		</a:t>
            </a:r>
            <a:r>
              <a:rPr lang="uz-Cyrl-UZ" sz="3000" b="1" smtClean="0">
                <a:latin typeface="Times New Roman" pitchFamily="18" charset="0"/>
              </a:rPr>
              <a:t>12-банд</a:t>
            </a:r>
            <a:r>
              <a:rPr lang="ru-RU" sz="3000" b="1" smtClean="0">
                <a:latin typeface="Times New Roman" pitchFamily="18" charset="0"/>
              </a:rPr>
              <a:t>.</a:t>
            </a:r>
          </a:p>
          <a:p>
            <a:pPr>
              <a:lnSpc>
                <a:spcPct val="80000"/>
              </a:lnSpc>
              <a:buFont typeface="Wingdings" pitchFamily="2" charset="2"/>
              <a:buNone/>
            </a:pPr>
            <a:endParaRPr lang="ru-RU" sz="3000" b="1" smtClean="0">
              <a:latin typeface="Times New Roman" pitchFamily="18" charset="0"/>
            </a:endParaRPr>
          </a:p>
          <a:p>
            <a:pPr>
              <a:lnSpc>
                <a:spcPct val="80000"/>
              </a:lnSpc>
              <a:buFont typeface="Wingdings" pitchFamily="2" charset="2"/>
              <a:buNone/>
            </a:pPr>
            <a:r>
              <a:rPr lang="ru-RU" sz="3000" smtClean="0">
                <a:latin typeface="Times New Roman" pitchFamily="18" charset="0"/>
              </a:rPr>
              <a:t>         И</a:t>
            </a:r>
            <a:r>
              <a:rPr lang="uz-Cyrl-UZ" sz="3000" smtClean="0">
                <a:latin typeface="Times New Roman" pitchFamily="18" charset="0"/>
              </a:rPr>
              <a:t>стеъмолчининг тегишли сўрови банкда рўйхатдан ўтказилган кундан бошлаб </a:t>
            </a:r>
            <a:r>
              <a:rPr lang="uz-Cyrl-UZ" sz="3000" b="1" smtClean="0">
                <a:latin typeface="Times New Roman" pitchFamily="18" charset="0"/>
              </a:rPr>
              <a:t>ўн иш куни</a:t>
            </a:r>
            <a:r>
              <a:rPr lang="uz-Cyrl-UZ" sz="3000" smtClean="0">
                <a:latin typeface="Times New Roman" pitchFamily="18" charset="0"/>
              </a:rPr>
              <a:t> ичида банк хизматини кўрсатиш</a:t>
            </a:r>
            <a:r>
              <a:rPr lang="ru-RU" sz="3000" smtClean="0">
                <a:latin typeface="Times New Roman" pitchFamily="18" charset="0"/>
              </a:rPr>
              <a:t> </a:t>
            </a:r>
            <a:r>
              <a:rPr lang="uz-Cyrl-UZ" sz="3000" smtClean="0">
                <a:latin typeface="Times New Roman" pitchFamily="18" charset="0"/>
              </a:rPr>
              <a:t>ҳақидаги шартнома, истеъмолчи томонидан берилган ариза ва истеъмолчига кредит берилганлигини тасдиқловчи ҳужжат ҳамда </a:t>
            </a:r>
            <a:r>
              <a:rPr lang="uz-Cyrl-UZ" sz="3000" b="1" smtClean="0">
                <a:latin typeface="Times New Roman" pitchFamily="18" charset="0"/>
              </a:rPr>
              <a:t>бир иш куни</a:t>
            </a:r>
            <a:r>
              <a:rPr lang="uz-Cyrl-UZ" sz="3000" smtClean="0">
                <a:latin typeface="Times New Roman" pitchFamily="18" charset="0"/>
              </a:rPr>
              <a:t> ичида кредит шартномалари бўйича истеъмолчи томонидан мажбуриятлари тўлиқ</a:t>
            </a:r>
            <a:r>
              <a:rPr lang="ru-RU" sz="3000" smtClean="0">
                <a:latin typeface="Times New Roman" pitchFamily="18" charset="0"/>
              </a:rPr>
              <a:t> </a:t>
            </a:r>
            <a:r>
              <a:rPr lang="uz-Cyrl-UZ" sz="3000" smtClean="0">
                <a:latin typeface="Times New Roman" pitchFamily="18" charset="0"/>
              </a:rPr>
              <a:t>бажарилган</a:t>
            </a:r>
            <a:r>
              <a:rPr lang="ru-RU" sz="3000" smtClean="0">
                <a:latin typeface="Times New Roman" pitchFamily="18" charset="0"/>
              </a:rPr>
              <a:t>-</a:t>
            </a:r>
            <a:r>
              <a:rPr lang="uz-Cyrl-UZ" sz="3000" smtClean="0">
                <a:latin typeface="Times New Roman" pitchFamily="18" charset="0"/>
              </a:rPr>
              <a:t>лигини тасдиқловчи ҳужжат тақдим этилади.</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32771"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611188" y="260350"/>
            <a:ext cx="5184775" cy="1368425"/>
          </a:xfrm>
        </p:spPr>
      </p:pic>
      <p:pic>
        <p:nvPicPr>
          <p:cNvPr id="32772" name="Picture 7" descr="E:\Новая папка (2)\LOGO_CB (1).JPG"/>
          <p:cNvPicPr>
            <a:picLocks noChangeAspect="1" noChangeArrowheads="1"/>
          </p:cNvPicPr>
          <p:nvPr/>
        </p:nvPicPr>
        <p:blipFill>
          <a:blip r:embed="rId3"/>
          <a:srcRect/>
          <a:stretch>
            <a:fillRect/>
          </a:stretch>
        </p:blipFill>
        <p:spPr bwMode="auto">
          <a:xfrm>
            <a:off x="6948488" y="333375"/>
            <a:ext cx="1584325" cy="15446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6D5DD52-7176-469C-9CAF-469E80895C46}" type="slidenum">
              <a:rPr lang="ru-RU" smtClean="0"/>
              <a:pPr/>
              <a:t>17</a:t>
            </a:fld>
            <a:endParaRPr lang="ru-RU" smtClean="0"/>
          </a:p>
        </p:txBody>
      </p:sp>
      <p:sp>
        <p:nvSpPr>
          <p:cNvPr id="33794" name="Rectangle 3"/>
          <p:cNvSpPr>
            <a:spLocks noGrp="1"/>
          </p:cNvSpPr>
          <p:nvPr>
            <p:ph type="body" idx="1"/>
          </p:nvPr>
        </p:nvSpPr>
        <p:spPr>
          <a:xfrm>
            <a:off x="468313" y="1700213"/>
            <a:ext cx="8229600" cy="4103687"/>
          </a:xfrm>
        </p:spPr>
        <p:txBody>
          <a:bodyPr/>
          <a:lstStyle/>
          <a:p>
            <a:pPr>
              <a:buFont typeface="Wingdings" pitchFamily="2" charset="2"/>
              <a:buNone/>
            </a:pPr>
            <a:r>
              <a:rPr lang="ru-RU" sz="3000" b="1" smtClean="0">
                <a:latin typeface="Times New Roman" pitchFamily="18" charset="0"/>
              </a:rPr>
              <a:t>          </a:t>
            </a:r>
            <a:r>
              <a:rPr lang="uz-Cyrl-UZ" sz="3000" b="1" smtClean="0">
                <a:latin typeface="Times New Roman" pitchFamily="18" charset="0"/>
              </a:rPr>
              <a:t>12.1.-банд</a:t>
            </a:r>
            <a:r>
              <a:rPr lang="ru-RU" sz="3000" b="1" smtClean="0">
                <a:latin typeface="Times New Roman" pitchFamily="18" charset="0"/>
              </a:rPr>
              <a:t>*.</a:t>
            </a:r>
          </a:p>
          <a:p>
            <a:pPr>
              <a:buFont typeface="Wingdings" pitchFamily="2" charset="2"/>
              <a:buNone/>
            </a:pPr>
            <a:endParaRPr lang="ru-RU" sz="3000" b="1" smtClean="0">
              <a:latin typeface="Times New Roman" pitchFamily="18" charset="0"/>
            </a:endParaRPr>
          </a:p>
          <a:p>
            <a:pPr>
              <a:buFont typeface="Wingdings" pitchFamily="2" charset="2"/>
              <a:buNone/>
            </a:pPr>
            <a:r>
              <a:rPr lang="ru-RU" sz="3000" smtClean="0">
                <a:latin typeface="Times New Roman" pitchFamily="18" charset="0"/>
              </a:rPr>
              <a:t>          Б</a:t>
            </a:r>
            <a:r>
              <a:rPr lang="uz-Cyrl-UZ" sz="3000" smtClean="0">
                <a:latin typeface="Times New Roman" pitchFamily="18" charset="0"/>
              </a:rPr>
              <a:t>анк истеъмолчига ёки унинг ваколатли вакилига банк хизматини кўрсатиш тўғрисида шартнома имзоланган кунда шартноманинг битта асл нусхасини тақдим этиши керак.</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33795"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684213" y="260350"/>
            <a:ext cx="4737100" cy="1152525"/>
          </a:xfrm>
        </p:spPr>
      </p:pic>
      <p:pic>
        <p:nvPicPr>
          <p:cNvPr id="33796"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57BDF71-FA87-4134-9C80-12A54E6DEA3B}" type="slidenum">
              <a:rPr lang="ru-RU" smtClean="0"/>
              <a:pPr/>
              <a:t>18</a:t>
            </a:fld>
            <a:endParaRPr lang="ru-RU" smtClean="0"/>
          </a:p>
        </p:txBody>
      </p:sp>
      <p:sp>
        <p:nvSpPr>
          <p:cNvPr id="34818" name="Rectangle 3"/>
          <p:cNvSpPr>
            <a:spLocks noGrp="1"/>
          </p:cNvSpPr>
          <p:nvPr>
            <p:ph type="body" idx="1"/>
          </p:nvPr>
        </p:nvSpPr>
        <p:spPr>
          <a:xfrm>
            <a:off x="457200" y="1557338"/>
            <a:ext cx="8229600" cy="4319587"/>
          </a:xfrm>
        </p:spPr>
        <p:txBody>
          <a:bodyPr/>
          <a:lstStyle/>
          <a:p>
            <a:pPr>
              <a:lnSpc>
                <a:spcPct val="80000"/>
              </a:lnSpc>
              <a:buFont typeface="Wingdings 3" pitchFamily="18" charset="2"/>
              <a:buNone/>
            </a:pPr>
            <a:endParaRPr lang="ru-RU" sz="3000" b="1" smtClean="0">
              <a:latin typeface="Times New Roman" pitchFamily="18" charset="0"/>
            </a:endParaRPr>
          </a:p>
          <a:p>
            <a:pPr>
              <a:lnSpc>
                <a:spcPct val="80000"/>
              </a:lnSpc>
              <a:buFont typeface="Wingdings 3" pitchFamily="18" charset="2"/>
              <a:buNone/>
            </a:pPr>
            <a:endParaRPr lang="ru-RU" sz="3000" b="1" smtClean="0">
              <a:latin typeface="Times New Roman" pitchFamily="18" charset="0"/>
            </a:endParaRPr>
          </a:p>
          <a:p>
            <a:pPr>
              <a:lnSpc>
                <a:spcPct val="80000"/>
              </a:lnSpc>
              <a:buFont typeface="Wingdings 3" pitchFamily="18" charset="2"/>
              <a:buNone/>
            </a:pPr>
            <a:r>
              <a:rPr lang="ru-RU" sz="3000" b="1" smtClean="0">
                <a:latin typeface="Times New Roman" pitchFamily="18" charset="0"/>
              </a:rPr>
              <a:t>		</a:t>
            </a:r>
            <a:r>
              <a:rPr lang="uz-Cyrl-UZ" sz="3000" b="1" smtClean="0">
                <a:latin typeface="Times New Roman" pitchFamily="18" charset="0"/>
              </a:rPr>
              <a:t>13-банд</a:t>
            </a:r>
            <a:r>
              <a:rPr lang="ru-RU" sz="3000" b="1" smtClean="0">
                <a:latin typeface="Times New Roman" pitchFamily="18" charset="0"/>
              </a:rPr>
              <a:t>*.</a:t>
            </a:r>
          </a:p>
          <a:p>
            <a:pPr>
              <a:lnSpc>
                <a:spcPct val="80000"/>
              </a:lnSpc>
              <a:buFont typeface="Wingdings 3" pitchFamily="18" charset="2"/>
              <a:buNone/>
            </a:pPr>
            <a:r>
              <a:rPr lang="ru-RU" sz="3000" b="1" smtClean="0">
                <a:latin typeface="Times New Roman" pitchFamily="18" charset="0"/>
              </a:rPr>
              <a:t>		</a:t>
            </a:r>
          </a:p>
          <a:p>
            <a:pPr>
              <a:lnSpc>
                <a:spcPct val="80000"/>
              </a:lnSpc>
              <a:buFont typeface="Wingdings 3" pitchFamily="18" charset="2"/>
              <a:buNone/>
            </a:pPr>
            <a:r>
              <a:rPr lang="ru-RU" sz="3000" b="1" smtClean="0">
                <a:latin typeface="Times New Roman" pitchFamily="18" charset="0"/>
              </a:rPr>
              <a:t>		</a:t>
            </a:r>
            <a:r>
              <a:rPr lang="ru-RU" sz="3000" smtClean="0">
                <a:latin typeface="Times New Roman" pitchFamily="18" charset="0"/>
              </a:rPr>
              <a:t>Б</a:t>
            </a:r>
            <a:r>
              <a:rPr lang="uz-Cyrl-UZ" sz="3000" smtClean="0">
                <a:latin typeface="Times New Roman" pitchFamily="18" charset="0"/>
              </a:rPr>
              <a:t>анк ўзининг расмий веб-сайтига эга бўлиши шарт. Расмий веб-сайтга жойлаштирилаётган ахборотларнинг санаси кўрсатилиши керак.</a:t>
            </a:r>
            <a:endParaRPr lang="ru-RU" sz="3000" smtClean="0">
              <a:latin typeface="Times New Roman" pitchFamily="18" charset="0"/>
            </a:endParaRPr>
          </a:p>
        </p:txBody>
      </p:sp>
      <p:pic>
        <p:nvPicPr>
          <p:cNvPr id="34819"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34820"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986FD55-D2C9-4B53-AABC-94C4D14D6BF9}" type="slidenum">
              <a:rPr lang="ru-RU" smtClean="0"/>
              <a:pPr/>
              <a:t>19</a:t>
            </a:fld>
            <a:endParaRPr lang="ru-RU" smtClean="0"/>
          </a:p>
        </p:txBody>
      </p:sp>
      <p:sp>
        <p:nvSpPr>
          <p:cNvPr id="35842" name="Rectangle 3"/>
          <p:cNvSpPr>
            <a:spLocks noGrp="1"/>
          </p:cNvSpPr>
          <p:nvPr>
            <p:ph type="body" idx="1"/>
          </p:nvPr>
        </p:nvSpPr>
        <p:spPr>
          <a:xfrm>
            <a:off x="684213" y="1989138"/>
            <a:ext cx="7993062" cy="4017962"/>
          </a:xfrm>
        </p:spPr>
        <p:txBody>
          <a:bodyPr/>
          <a:lstStyle/>
          <a:p>
            <a:pPr>
              <a:lnSpc>
                <a:spcPct val="80000"/>
              </a:lnSpc>
              <a:buFont typeface="Wingdings" pitchFamily="2" charset="2"/>
              <a:buNone/>
            </a:pPr>
            <a:r>
              <a:rPr lang="ru-RU" sz="3000" b="1" smtClean="0">
                <a:latin typeface="Times New Roman" pitchFamily="18" charset="0"/>
              </a:rPr>
              <a:t>          </a:t>
            </a:r>
            <a:r>
              <a:rPr lang="uz-Cyrl-UZ" sz="3000" b="1" smtClean="0">
                <a:latin typeface="Times New Roman" pitchFamily="18" charset="0"/>
              </a:rPr>
              <a:t>18-банд</a:t>
            </a:r>
            <a:r>
              <a:rPr lang="ru-RU" sz="3000" b="1" smtClean="0">
                <a:latin typeface="Times New Roman" pitchFamily="18" charset="0"/>
              </a:rPr>
              <a:t>.</a:t>
            </a:r>
          </a:p>
          <a:p>
            <a:pPr>
              <a:lnSpc>
                <a:spcPct val="80000"/>
              </a:lnSpc>
              <a:buFont typeface="Wingdings" pitchFamily="2" charset="2"/>
              <a:buNone/>
            </a:pPr>
            <a:endParaRPr lang="ru-RU" sz="3000" b="1" smtClean="0">
              <a:latin typeface="Times New Roman" pitchFamily="18" charset="0"/>
            </a:endParaRPr>
          </a:p>
          <a:p>
            <a:pPr>
              <a:lnSpc>
                <a:spcPct val="80000"/>
              </a:lnSpc>
              <a:buFont typeface="Wingdings" pitchFamily="2" charset="2"/>
              <a:buNone/>
            </a:pPr>
            <a:r>
              <a:rPr lang="ru-RU" sz="3000" smtClean="0">
                <a:latin typeface="Times New Roman" pitchFamily="18" charset="0"/>
              </a:rPr>
              <a:t>          Б</a:t>
            </a:r>
            <a:r>
              <a:rPr lang="uz-Cyrl-UZ" sz="3000" smtClean="0">
                <a:latin typeface="Times New Roman" pitchFamily="18" charset="0"/>
              </a:rPr>
              <a:t>анк истеъмолчига унинг шахсий кабинетида кредит шартномаси бўйича истеъмолчи билан тузилган шартнома ва унга киритилган ўзгартиришлар ҳамда мазкур Низомнинг 9-бандида кўрсатилган маълумотлардан фойдаланиш имкониятини таъминлаб бериши шарт.</a:t>
            </a:r>
            <a:r>
              <a:rPr lang="en-US" sz="3000" smtClean="0">
                <a:latin typeface="Times New Roman" pitchFamily="18" charset="0"/>
              </a:rPr>
              <a:t/>
            </a:r>
            <a:br>
              <a:rPr lang="en-US" sz="3000" smtClean="0">
                <a:latin typeface="Times New Roman" pitchFamily="18" charset="0"/>
              </a:rPr>
            </a:br>
            <a:r>
              <a:rPr lang="en-US" sz="900" smtClean="0"/>
              <a:t/>
            </a:r>
            <a:br>
              <a:rPr lang="en-US" sz="900" smtClean="0"/>
            </a:br>
            <a:endParaRPr lang="ru-RU" sz="900" smtClean="0"/>
          </a:p>
        </p:txBody>
      </p:sp>
      <p:pic>
        <p:nvPicPr>
          <p:cNvPr id="35843"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35844"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83C240-7634-48F9-8A4E-23A86796C540}" type="slidenum">
              <a:rPr lang="ru-RU" smtClean="0"/>
              <a:pPr/>
              <a:t>2</a:t>
            </a:fld>
            <a:endParaRPr lang="ru-RU" smtClean="0"/>
          </a:p>
        </p:txBody>
      </p:sp>
      <p:sp>
        <p:nvSpPr>
          <p:cNvPr id="16386" name="Rectangle 3"/>
          <p:cNvSpPr>
            <a:spLocks noGrp="1" noChangeArrowheads="1"/>
          </p:cNvSpPr>
          <p:nvPr>
            <p:ph type="subTitle" idx="4294967295"/>
          </p:nvPr>
        </p:nvSpPr>
        <p:spPr>
          <a:xfrm>
            <a:off x="642938" y="2060575"/>
            <a:ext cx="7816850" cy="4262438"/>
          </a:xfrm>
        </p:spPr>
        <p:txBody>
          <a:bodyPr/>
          <a:lstStyle/>
          <a:p>
            <a:pPr marL="0" indent="0" algn="ctr" eaLnBrk="1" hangingPunct="1">
              <a:buFontTx/>
              <a:buNone/>
            </a:pPr>
            <a:r>
              <a:rPr lang="uz-Cyrl-UZ" sz="3000" smtClean="0">
                <a:latin typeface="Times New Roman" pitchFamily="18" charset="0"/>
                <a:cs typeface="Times New Roman" pitchFamily="18" charset="0"/>
              </a:rPr>
              <a:t>2018 йил 23 мартда Ўзбекистон Республикаси Президентининг </a:t>
            </a:r>
            <a:r>
              <a:rPr lang="ru-RU" sz="3000" smtClean="0">
                <a:latin typeface="Times New Roman" pitchFamily="18" charset="0"/>
                <a:cs typeface="Times New Roman" pitchFamily="18" charset="0"/>
              </a:rPr>
              <a:t>«</a:t>
            </a:r>
            <a:r>
              <a:rPr lang="uz-Cyrl-UZ" sz="3000" smtClean="0">
                <a:latin typeface="Times New Roman" pitchFamily="18" charset="0"/>
              </a:rPr>
              <a:t>Банк хизматлари оммабоплигини ошириш бўйича қўшимча чора-тадбирлар тўғрисида</a:t>
            </a:r>
            <a:r>
              <a:rPr lang="ru-RU" sz="3000" smtClean="0">
                <a:latin typeface="Times New Roman" pitchFamily="18" charset="0"/>
              </a:rPr>
              <a:t>»</a:t>
            </a:r>
            <a:r>
              <a:rPr lang="uz-Cyrl-UZ" sz="3000" smtClean="0">
                <a:latin typeface="Times New Roman" pitchFamily="18" charset="0"/>
              </a:rPr>
              <a:t>ги </a:t>
            </a:r>
            <a:r>
              <a:rPr lang="ru-RU" sz="3000" smtClean="0">
                <a:latin typeface="Times New Roman" pitchFamily="18" charset="0"/>
              </a:rPr>
              <a:t>П</a:t>
            </a:r>
            <a:r>
              <a:rPr lang="uz-Cyrl-UZ" sz="3000" smtClean="0">
                <a:latin typeface="Times New Roman" pitchFamily="18" charset="0"/>
              </a:rPr>
              <a:t>Қ-3620-сонли қарори қабул қилинди. </a:t>
            </a:r>
            <a:endParaRPr lang="uz-Cyrl-UZ" sz="3000" smtClean="0">
              <a:latin typeface="Times New Roman" pitchFamily="18" charset="0"/>
              <a:cs typeface="Times New Roman" pitchFamily="18" charset="0"/>
            </a:endParaRPr>
          </a:p>
          <a:p>
            <a:pPr marL="0" indent="0" algn="r" eaLnBrk="1" hangingPunct="1">
              <a:buFontTx/>
              <a:buNone/>
            </a:pPr>
            <a:endParaRPr lang="uz-Cyrl-UZ" sz="3000" smtClean="0">
              <a:latin typeface="Times New Roman" pitchFamily="18" charset="0"/>
              <a:cs typeface="Times New Roman" pitchFamily="18" charset="0"/>
            </a:endParaRPr>
          </a:p>
        </p:txBody>
      </p:sp>
      <p:sp>
        <p:nvSpPr>
          <p:cNvPr id="16387" name="Rectangle 4"/>
          <p:cNvSpPr>
            <a:spLocks noChangeArrowheads="1"/>
          </p:cNvSpPr>
          <p:nvPr/>
        </p:nvSpPr>
        <p:spPr bwMode="auto">
          <a:xfrm>
            <a:off x="1835150" y="4941888"/>
            <a:ext cx="6840538" cy="1081087"/>
          </a:xfrm>
          <a:prstGeom prst="rect">
            <a:avLst/>
          </a:prstGeom>
          <a:noFill/>
          <a:ln w="9525">
            <a:noFill/>
            <a:miter lim="800000"/>
            <a:headEnd/>
            <a:tailEnd/>
          </a:ln>
        </p:spPr>
        <p:txBody>
          <a:bodyPr/>
          <a:lstStyle/>
          <a:p>
            <a:pPr algn="r">
              <a:lnSpc>
                <a:spcPct val="80000"/>
              </a:lnSpc>
              <a:spcBef>
                <a:spcPct val="20000"/>
              </a:spcBef>
              <a:buClr>
                <a:schemeClr val="tx2"/>
              </a:buClr>
              <a:buSzPct val="70000"/>
              <a:buFont typeface="Wingdings" pitchFamily="2" charset="2"/>
              <a:buNone/>
            </a:pPr>
            <a:endParaRPr lang="uz-Cyrl-UZ" sz="2000">
              <a:solidFill>
                <a:schemeClr val="tx2"/>
              </a:solidFill>
            </a:endParaRPr>
          </a:p>
        </p:txBody>
      </p:sp>
      <p:pic>
        <p:nvPicPr>
          <p:cNvPr id="16388" name="Picture 7" descr="E:\Новая папка (2)\LOGO_CB (1).JPG"/>
          <p:cNvPicPr>
            <a:picLocks noChangeAspect="1" noChangeArrowheads="1"/>
          </p:cNvPicPr>
          <p:nvPr/>
        </p:nvPicPr>
        <p:blipFill>
          <a:blip r:embed="rId3"/>
          <a:srcRect/>
          <a:stretch>
            <a:fillRect/>
          </a:stretch>
        </p:blipFill>
        <p:spPr bwMode="auto">
          <a:xfrm>
            <a:off x="6732588" y="260350"/>
            <a:ext cx="1727200" cy="1368425"/>
          </a:xfrm>
          <a:prstGeom prst="rect">
            <a:avLst/>
          </a:prstGeom>
          <a:noFill/>
          <a:ln w="9525">
            <a:noFill/>
            <a:miter lim="800000"/>
            <a:headEnd/>
            <a:tailEnd/>
          </a:ln>
        </p:spPr>
      </p:pic>
      <p:pic>
        <p:nvPicPr>
          <p:cNvPr id="16389" name="Picture 1" descr="C:\Users\Rustamov_Sh\Desktop\Презентация\logo2.png"/>
          <p:cNvPicPr>
            <a:picLocks noChangeAspect="1" noChangeArrowheads="1"/>
          </p:cNvPicPr>
          <p:nvPr/>
        </p:nvPicPr>
        <p:blipFill>
          <a:blip r:embed="rId4"/>
          <a:srcRect/>
          <a:stretch>
            <a:fillRect/>
          </a:stretch>
        </p:blipFill>
        <p:spPr bwMode="auto">
          <a:xfrm>
            <a:off x="395288" y="404813"/>
            <a:ext cx="4968875" cy="1079500"/>
          </a:xfrm>
          <a:prstGeom prst="rect">
            <a:avLst/>
          </a:prstGeom>
          <a:noFill/>
          <a:ln w="9525">
            <a:noFill/>
            <a:miter lim="800000"/>
            <a:headEnd/>
            <a:tailEnd/>
          </a:ln>
        </p:spPr>
      </p:pic>
      <p:sp>
        <p:nvSpPr>
          <p:cNvPr id="16390" name="Номер слайда 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148E60D8-A7E3-439B-BAEA-976274397EA3}" type="slidenum">
              <a:rPr lang="ru-RU" sz="1000"/>
              <a:pPr algn="r"/>
              <a:t>2</a:t>
            </a:fld>
            <a:endParaRPr lang="ru-RU" sz="100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3706B3-7FF9-469A-89FA-4642248C3652}" type="slidenum">
              <a:rPr lang="ru-RU" smtClean="0"/>
              <a:pPr/>
              <a:t>20</a:t>
            </a:fld>
            <a:endParaRPr lang="ru-RU" smtClean="0"/>
          </a:p>
        </p:txBody>
      </p:sp>
      <p:sp>
        <p:nvSpPr>
          <p:cNvPr id="36866" name="Rectangle 3"/>
          <p:cNvSpPr>
            <a:spLocks noGrp="1"/>
          </p:cNvSpPr>
          <p:nvPr>
            <p:ph type="body" idx="1"/>
          </p:nvPr>
        </p:nvSpPr>
        <p:spPr>
          <a:xfrm>
            <a:off x="457200" y="333375"/>
            <a:ext cx="8229600" cy="5673725"/>
          </a:xfrm>
        </p:spPr>
        <p:txBody>
          <a:bodyPr/>
          <a:lstStyle/>
          <a:p>
            <a:pPr>
              <a:buFont typeface="Wingdings 3" pitchFamily="18" charset="2"/>
              <a:buNone/>
            </a:pPr>
            <a:r>
              <a:rPr lang="ru-RU" b="1" smtClean="0">
                <a:latin typeface="Times New Roman" pitchFamily="18" charset="0"/>
              </a:rPr>
              <a:t>         </a:t>
            </a:r>
            <a:r>
              <a:rPr lang="uz-Cyrl-UZ" b="1" smtClean="0">
                <a:latin typeface="Times New Roman" pitchFamily="18" charset="0"/>
              </a:rPr>
              <a:t>23-банд</a:t>
            </a:r>
            <a:r>
              <a:rPr lang="ru-RU" b="1" smtClean="0">
                <a:latin typeface="Times New Roman" pitchFamily="18" charset="0"/>
              </a:rPr>
              <a:t>.</a:t>
            </a:r>
          </a:p>
          <a:p>
            <a:pPr>
              <a:buFont typeface="Wingdings 3" pitchFamily="18" charset="2"/>
              <a:buNone/>
            </a:pPr>
            <a:r>
              <a:rPr lang="ru-RU" smtClean="0">
                <a:latin typeface="Times New Roman" pitchFamily="18" charset="0"/>
              </a:rPr>
              <a:t>		Б</a:t>
            </a:r>
            <a:r>
              <a:rPr lang="uz-Cyrl-UZ" smtClean="0">
                <a:latin typeface="Times New Roman" pitchFamily="18" charset="0"/>
              </a:rPr>
              <a:t>анкнинг ахборот стендларида ва расмий веб-сайтида қуйидаги ахборотлар жойлаштирилиши шарт:</a:t>
            </a:r>
          </a:p>
          <a:p>
            <a:pPr>
              <a:buFont typeface="Wingdings 3" pitchFamily="18" charset="2"/>
              <a:buNone/>
            </a:pPr>
            <a:r>
              <a:rPr lang="ru-RU" smtClean="0">
                <a:latin typeface="Times New Roman" pitchFamily="18" charset="0"/>
              </a:rPr>
              <a:t>	- </a:t>
            </a:r>
            <a:r>
              <a:rPr lang="uz-Cyrl-UZ" smtClean="0">
                <a:latin typeface="Times New Roman" pitchFamily="18" charset="0"/>
              </a:rPr>
              <a:t>банкнинг тўлиқ ва қисқартирилган номи, манзили, филиаллари манзиллари, иш вақти, боғланиш учун алоқа телефонлари, расмий веб-сайти ва электрон почта манзили;</a:t>
            </a:r>
            <a:endParaRPr lang="ru-RU" smtClean="0">
              <a:latin typeface="Times New Roman" pitchFamily="18" charset="0"/>
            </a:endParaRPr>
          </a:p>
          <a:p>
            <a:pPr>
              <a:buFontTx/>
              <a:buNone/>
            </a:pPr>
            <a:r>
              <a:rPr lang="ru-RU" smtClean="0">
                <a:latin typeface="Times New Roman" pitchFamily="18" charset="0"/>
              </a:rPr>
              <a:t>	- </a:t>
            </a:r>
            <a:r>
              <a:rPr lang="uz-Cyrl-UZ" smtClean="0">
                <a:latin typeface="Times New Roman" pitchFamily="18" charset="0"/>
              </a:rPr>
              <a:t>мазкур Низомнинг матни;</a:t>
            </a:r>
            <a:endParaRPr lang="ru-RU" smtClean="0">
              <a:latin typeface="Times New Roman" pitchFamily="18" charset="0"/>
            </a:endParaRPr>
          </a:p>
          <a:p>
            <a:pPr>
              <a:buFontTx/>
              <a:buNone/>
            </a:pPr>
            <a:r>
              <a:rPr lang="ru-RU" smtClean="0">
                <a:latin typeface="Times New Roman" pitchFamily="18" charset="0"/>
              </a:rPr>
              <a:t>	- </a:t>
            </a:r>
            <a:r>
              <a:rPr lang="uz-Cyrl-UZ" smtClean="0">
                <a:latin typeface="Times New Roman" pitchFamily="18" charset="0"/>
              </a:rPr>
              <a:t>истеъмолчиларга банк хизматларини кўрсатиш тартиби, шартлари ва қиймати, шу жумладан банк хизмати бўйича шартнома ва бошқа ҳужжатлар шартларини изоҳлаб берилган матни;</a:t>
            </a:r>
            <a:r>
              <a:rPr lang="ru-RU" smtClean="0">
                <a:latin typeface="Times New Roman" pitchFamily="18" charset="0"/>
              </a:rPr>
              <a:t/>
            </a:r>
            <a:br>
              <a:rPr lang="ru-RU" smtClean="0">
                <a:latin typeface="Times New Roman" pitchFamily="18" charset="0"/>
              </a:rPr>
            </a:br>
            <a:endParaRPr lang="ru-RU" smtClean="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02D5B7A-286A-4938-BDB9-E4D33068F033}" type="slidenum">
              <a:rPr lang="ru-RU" smtClean="0"/>
              <a:pPr/>
              <a:t>21</a:t>
            </a:fld>
            <a:endParaRPr lang="ru-RU" smtClean="0"/>
          </a:p>
        </p:txBody>
      </p:sp>
      <p:sp>
        <p:nvSpPr>
          <p:cNvPr id="37890" name="Rectangle 3"/>
          <p:cNvSpPr>
            <a:spLocks noGrp="1"/>
          </p:cNvSpPr>
          <p:nvPr>
            <p:ph type="body" idx="1"/>
          </p:nvPr>
        </p:nvSpPr>
        <p:spPr>
          <a:xfrm>
            <a:off x="457200" y="692150"/>
            <a:ext cx="8229600" cy="5314950"/>
          </a:xfrm>
        </p:spPr>
        <p:txBody>
          <a:bodyPr/>
          <a:lstStyle/>
          <a:p>
            <a:pPr>
              <a:buFont typeface="Wingdings 3" pitchFamily="18" charset="2"/>
              <a:buNone/>
            </a:pPr>
            <a:r>
              <a:rPr lang="ru-RU" sz="3000" smtClean="0">
                <a:latin typeface="Times New Roman" pitchFamily="18" charset="0"/>
              </a:rPr>
              <a:t>      </a:t>
            </a:r>
            <a:r>
              <a:rPr lang="ru-RU" sz="3000" b="1" smtClean="0">
                <a:latin typeface="Times New Roman" pitchFamily="18" charset="0"/>
              </a:rPr>
              <a:t>23-банд (Давоми):</a:t>
            </a:r>
          </a:p>
          <a:p>
            <a:pPr>
              <a:buFont typeface="Wingdings 3" pitchFamily="18" charset="2"/>
              <a:buNone/>
            </a:pPr>
            <a:endParaRPr lang="ru-RU" sz="3000" b="1" smtClean="0">
              <a:latin typeface="Times New Roman" pitchFamily="18" charset="0"/>
            </a:endParaRPr>
          </a:p>
          <a:p>
            <a:pPr>
              <a:buFont typeface="Wingdings 3" pitchFamily="18" charset="2"/>
              <a:buNone/>
            </a:pPr>
            <a:r>
              <a:rPr lang="uz-Cyrl-UZ" sz="3000" smtClean="0">
                <a:latin typeface="Times New Roman" pitchFamily="18" charset="0"/>
              </a:rPr>
              <a:t>- банк операциялари бўйича тарифлар, фоиз ставкалари ва воситачилик ҳақлари тўғрисида;</a:t>
            </a:r>
          </a:p>
          <a:p>
            <a:pPr>
              <a:buFont typeface="Wingdings 3" pitchFamily="18" charset="2"/>
              <a:buNone/>
            </a:pPr>
            <a:r>
              <a:rPr lang="uz-Cyrl-UZ" sz="3000" smtClean="0">
                <a:latin typeface="Times New Roman" pitchFamily="18" charset="0"/>
              </a:rPr>
              <a:t>- истеъмолчилар мурожаатларини кўриб чиқиш тартиби, шу жумладан мурожаат қилиш усуллари ва улар йўлланадиган манзиллар тўғрисида; </a:t>
            </a:r>
          </a:p>
          <a:p>
            <a:pPr>
              <a:buFont typeface="Wingdings 3" pitchFamily="18" charset="2"/>
              <a:buNone/>
            </a:pPr>
            <a:r>
              <a:rPr lang="uz-Cyrl-UZ" sz="3000" smtClean="0">
                <a:latin typeface="Times New Roman" pitchFamily="18" charset="0"/>
              </a:rPr>
              <a:t>- истеъмолчининг ҳуқуқларини ҳимоя қилиш усуллари, шу жумладан низони судгача ҳал этиш имконияти ва усуллари ҳақида. </a:t>
            </a:r>
            <a:r>
              <a:rPr lang="ru-RU" sz="3000" smtClean="0">
                <a:latin typeface="Times New Roman" pitchFamily="18" charset="0"/>
              </a:rPr>
              <a:t/>
            </a:r>
            <a:br>
              <a:rPr lang="ru-RU" sz="3000" smtClean="0">
                <a:latin typeface="Times New Roman" pitchFamily="18" charset="0"/>
              </a:rPr>
            </a:br>
            <a:endParaRPr lang="ru-RU" sz="3000" smtClean="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DE4ACA8-7D99-4FE5-8D5C-1974C81466F4}" type="slidenum">
              <a:rPr lang="ru-RU" smtClean="0"/>
              <a:pPr/>
              <a:t>22</a:t>
            </a:fld>
            <a:endParaRPr lang="ru-RU" smtClean="0"/>
          </a:p>
        </p:txBody>
      </p:sp>
      <p:sp>
        <p:nvSpPr>
          <p:cNvPr id="38914" name="Rectangle 3"/>
          <p:cNvSpPr>
            <a:spLocks noGrp="1"/>
          </p:cNvSpPr>
          <p:nvPr>
            <p:ph type="body" idx="1"/>
          </p:nvPr>
        </p:nvSpPr>
        <p:spPr>
          <a:xfrm>
            <a:off x="457200" y="620713"/>
            <a:ext cx="8229600" cy="5386387"/>
          </a:xfrm>
        </p:spPr>
        <p:txBody>
          <a:bodyPr/>
          <a:lstStyle/>
          <a:p>
            <a:pPr>
              <a:buFont typeface="Wingdings 3" pitchFamily="18" charset="2"/>
              <a:buNone/>
            </a:pPr>
            <a:r>
              <a:rPr lang="ru-RU" sz="3000" b="1" smtClean="0">
                <a:latin typeface="Times New Roman" pitchFamily="18" charset="0"/>
              </a:rPr>
              <a:t>		</a:t>
            </a:r>
            <a:r>
              <a:rPr lang="uz-Cyrl-UZ" sz="3000" b="1" smtClean="0">
                <a:latin typeface="Times New Roman" pitchFamily="18" charset="0"/>
              </a:rPr>
              <a:t>24-банд</a:t>
            </a:r>
            <a:r>
              <a:rPr lang="ru-RU" sz="3000" b="1" smtClean="0">
                <a:latin typeface="Times New Roman" pitchFamily="18" charset="0"/>
              </a:rPr>
              <a:t>.</a:t>
            </a:r>
          </a:p>
          <a:p>
            <a:pPr>
              <a:buFont typeface="Wingdings 3" pitchFamily="18" charset="2"/>
              <a:buNone/>
            </a:pPr>
            <a:endParaRPr lang="ru-RU" sz="3000" b="1" u="sng" smtClean="0">
              <a:latin typeface="Times New Roman" pitchFamily="18" charset="0"/>
            </a:endParaRPr>
          </a:p>
          <a:p>
            <a:pPr>
              <a:buFont typeface="Wingdings 3" pitchFamily="18" charset="2"/>
              <a:buNone/>
            </a:pPr>
            <a:r>
              <a:rPr lang="ru-RU" sz="3000" smtClean="0">
                <a:latin typeface="Times New Roman" pitchFamily="18" charset="0"/>
              </a:rPr>
              <a:t>          Б</a:t>
            </a:r>
            <a:r>
              <a:rPr lang="uz-Cyrl-UZ" sz="3000" smtClean="0">
                <a:latin typeface="Times New Roman" pitchFamily="18" charset="0"/>
              </a:rPr>
              <a:t>анк истеъмолчини тарафларнинг ҳуқуқлари, мажбуриятлари ва жавобгарлиги ҳақида хабардор қилиши, шунингдек истеъмолчининг талабига кўра мазкур Низомнинг 23-бандида кўрсатилган ахборотни тақдим этиши шарт. </a:t>
            </a:r>
          </a:p>
          <a:p>
            <a:pPr>
              <a:buFont typeface="Wingdings 3" pitchFamily="18" charset="2"/>
              <a:buNone/>
            </a:pPr>
            <a:r>
              <a:rPr lang="ru-RU" sz="3000" smtClean="0">
                <a:latin typeface="Times New Roman" pitchFamily="18" charset="0"/>
              </a:rPr>
              <a:t>           </a:t>
            </a:r>
            <a:r>
              <a:rPr lang="uz-Cyrl-UZ" sz="3000" smtClean="0">
                <a:latin typeface="Times New Roman" pitchFamily="18" charset="0"/>
              </a:rPr>
              <a:t>Тақдим этилаётган хизматларнинг шартлари ва қиймати ҳақидаги ахборотни беришни рад этишга йўл қўйилмайди. </a:t>
            </a:r>
            <a:r>
              <a:rPr lang="ru-RU" sz="3000" smtClean="0">
                <a:latin typeface="Times New Roman" pitchFamily="18" charset="0"/>
              </a:rPr>
              <a:t/>
            </a:r>
            <a:br>
              <a:rPr lang="ru-RU" sz="3000" smtClean="0">
                <a:latin typeface="Times New Roman" pitchFamily="18" charset="0"/>
              </a:rPr>
            </a:br>
            <a:endParaRPr lang="ru-RU" sz="3000" smtClean="0">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E5C8E711-4489-40D9-ADE9-18B58B27C0C6}" type="slidenum">
              <a:rPr lang="ru-RU" sz="1000"/>
              <a:pPr algn="r"/>
              <a:t>23</a:t>
            </a:fld>
            <a:endParaRPr lang="ru-RU" sz="1000"/>
          </a:p>
        </p:txBody>
      </p:sp>
      <p:sp>
        <p:nvSpPr>
          <p:cNvPr id="39938" name="Rectangle 3"/>
          <p:cNvSpPr>
            <a:spLocks noGrp="1"/>
          </p:cNvSpPr>
          <p:nvPr>
            <p:ph type="body" idx="4294967295"/>
          </p:nvPr>
        </p:nvSpPr>
        <p:spPr>
          <a:xfrm>
            <a:off x="457200" y="2420938"/>
            <a:ext cx="8229600" cy="2808287"/>
          </a:xfrm>
        </p:spPr>
        <p:txBody>
          <a:bodyPr/>
          <a:lstStyle/>
          <a:p>
            <a:pPr>
              <a:buFont typeface="Wingdings 3" pitchFamily="18" charset="2"/>
              <a:buNone/>
            </a:pPr>
            <a:r>
              <a:rPr lang="ru-RU" sz="3000" b="1" smtClean="0">
                <a:latin typeface="Times New Roman" pitchFamily="18" charset="0"/>
              </a:rPr>
              <a:t>		</a:t>
            </a:r>
            <a:r>
              <a:rPr lang="uz-Cyrl-UZ" sz="3000" b="1" smtClean="0">
                <a:latin typeface="Times New Roman" pitchFamily="18" charset="0"/>
              </a:rPr>
              <a:t>24.1.-банд*</a:t>
            </a:r>
            <a:r>
              <a:rPr lang="ru-RU" sz="3000" b="1" smtClean="0">
                <a:latin typeface="Times New Roman" pitchFamily="18" charset="0"/>
              </a:rPr>
              <a:t>.</a:t>
            </a:r>
          </a:p>
          <a:p>
            <a:pPr>
              <a:buFont typeface="Wingdings 3" pitchFamily="18" charset="2"/>
              <a:buNone/>
            </a:pPr>
            <a:endParaRPr lang="ru-RU" sz="3000" b="1" u="sng" smtClean="0">
              <a:latin typeface="Times New Roman" pitchFamily="18" charset="0"/>
            </a:endParaRPr>
          </a:p>
          <a:p>
            <a:pPr>
              <a:buFont typeface="Wingdings 3" pitchFamily="18" charset="2"/>
              <a:buNone/>
            </a:pPr>
            <a:r>
              <a:rPr lang="ru-RU" sz="3000" smtClean="0">
                <a:latin typeface="Times New Roman" pitchFamily="18" charset="0"/>
              </a:rPr>
              <a:t>		Б</a:t>
            </a:r>
            <a:r>
              <a:rPr lang="uz-Cyrl-UZ" sz="3000" smtClean="0">
                <a:latin typeface="Times New Roman" pitchFamily="18" charset="0"/>
              </a:rPr>
              <a:t>анк омонатчилар учун қонун ҳужжатларида назарда тутилмаган чекловлар ўрнатишга ҳақли эмас.</a:t>
            </a:r>
            <a:endParaRPr lang="ru-RU" sz="3000" smtClean="0">
              <a:latin typeface="Times New Roman" pitchFamily="18" charset="0"/>
            </a:endParaRPr>
          </a:p>
        </p:txBody>
      </p:sp>
      <p:pic>
        <p:nvPicPr>
          <p:cNvPr id="39939"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39940"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02B7E533-0136-40B9-A2A5-46A6AEB002E5}" type="slidenum">
              <a:rPr lang="ru-RU" sz="1000"/>
              <a:pPr algn="r"/>
              <a:t>24</a:t>
            </a:fld>
            <a:endParaRPr lang="ru-RU" sz="1000"/>
          </a:p>
        </p:txBody>
      </p:sp>
      <p:sp>
        <p:nvSpPr>
          <p:cNvPr id="40962" name="Rectangle 3"/>
          <p:cNvSpPr>
            <a:spLocks noGrp="1"/>
          </p:cNvSpPr>
          <p:nvPr>
            <p:ph type="body" idx="4294967295"/>
          </p:nvPr>
        </p:nvSpPr>
        <p:spPr>
          <a:xfrm>
            <a:off x="539750" y="1989138"/>
            <a:ext cx="8137525" cy="4017962"/>
          </a:xfrm>
        </p:spPr>
        <p:txBody>
          <a:bodyPr/>
          <a:lstStyle/>
          <a:p>
            <a:pPr>
              <a:buFont typeface="Wingdings" pitchFamily="2" charset="2"/>
              <a:buNone/>
            </a:pPr>
            <a:r>
              <a:rPr lang="ru-RU" sz="3000" b="1" smtClean="0">
                <a:latin typeface="Times New Roman" pitchFamily="18" charset="0"/>
              </a:rPr>
              <a:t>          25</a:t>
            </a:r>
            <a:r>
              <a:rPr lang="uz-Cyrl-UZ" sz="3000" b="1" smtClean="0">
                <a:latin typeface="Times New Roman" pitchFamily="18" charset="0"/>
              </a:rPr>
              <a:t>-банд</a:t>
            </a:r>
            <a:r>
              <a:rPr lang="ru-RU" sz="3000" b="1" smtClean="0">
                <a:latin typeface="Times New Roman" pitchFamily="18" charset="0"/>
              </a:rPr>
              <a:t>.</a:t>
            </a:r>
          </a:p>
          <a:p>
            <a:pPr>
              <a:buFont typeface="Wingdings" pitchFamily="2" charset="2"/>
              <a:buNone/>
            </a:pPr>
            <a:endParaRPr lang="ru-RU" sz="3000" b="1" smtClean="0">
              <a:latin typeface="Times New Roman" pitchFamily="18" charset="0"/>
            </a:endParaRPr>
          </a:p>
          <a:p>
            <a:pPr>
              <a:buFont typeface="Wingdings" pitchFamily="2" charset="2"/>
              <a:buNone/>
            </a:pPr>
            <a:r>
              <a:rPr lang="ru-RU" sz="3000" smtClean="0">
                <a:latin typeface="Times New Roman" pitchFamily="18" charset="0"/>
              </a:rPr>
              <a:t>		   Б</a:t>
            </a:r>
            <a:r>
              <a:rPr lang="uz-Cyrl-UZ" sz="3000" smtClean="0">
                <a:latin typeface="Times New Roman" pitchFamily="18" charset="0"/>
              </a:rPr>
              <a:t>анк омонати шартномаси шартларига омонатчининг ҳуқуқ ва қонуний</a:t>
            </a:r>
            <a:r>
              <a:rPr lang="ru-RU" sz="3000" smtClean="0">
                <a:latin typeface="Times New Roman" pitchFamily="18" charset="0"/>
              </a:rPr>
              <a:t> </a:t>
            </a:r>
            <a:r>
              <a:rPr lang="uz-Cyrl-UZ" sz="3000" smtClean="0">
                <a:latin typeface="Times New Roman" pitchFamily="18" charset="0"/>
              </a:rPr>
              <a:t>манфаат</a:t>
            </a:r>
            <a:r>
              <a:rPr lang="ru-RU" sz="3000" smtClean="0">
                <a:latin typeface="Times New Roman" pitchFamily="18" charset="0"/>
              </a:rPr>
              <a:t>-</a:t>
            </a:r>
            <a:r>
              <a:rPr lang="uz-Cyrl-UZ" sz="3000" smtClean="0">
                <a:latin typeface="Times New Roman" pitchFamily="18" charset="0"/>
              </a:rPr>
              <a:t>ларига дахл қиладиган</a:t>
            </a:r>
            <a:r>
              <a:rPr lang="ru-RU" sz="3000" smtClean="0">
                <a:latin typeface="Times New Roman" pitchFamily="18" charset="0"/>
              </a:rPr>
              <a:t> </a:t>
            </a:r>
            <a:r>
              <a:rPr lang="uz-Cyrl-UZ" sz="3000" smtClean="0">
                <a:latin typeface="Times New Roman" pitchFamily="18" charset="0"/>
              </a:rPr>
              <a:t>ўзгартиришларни банк томонидан бир томонлама киритилишига йўл қўйилмайди.</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40963"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0964"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3F988DEB-3DE1-4923-AFFF-968A17F5F75F}" type="slidenum">
              <a:rPr lang="ru-RU" sz="1000"/>
              <a:pPr algn="r"/>
              <a:t>25</a:t>
            </a:fld>
            <a:endParaRPr lang="ru-RU" sz="1000"/>
          </a:p>
        </p:txBody>
      </p:sp>
      <p:sp>
        <p:nvSpPr>
          <p:cNvPr id="41986" name="Rectangle 3"/>
          <p:cNvSpPr>
            <a:spLocks noGrp="1"/>
          </p:cNvSpPr>
          <p:nvPr>
            <p:ph type="body" idx="4294967295"/>
          </p:nvPr>
        </p:nvSpPr>
        <p:spPr>
          <a:xfrm>
            <a:off x="684213" y="1989138"/>
            <a:ext cx="7993062" cy="4017962"/>
          </a:xfrm>
        </p:spPr>
        <p:txBody>
          <a:bodyPr/>
          <a:lstStyle/>
          <a:p>
            <a:pPr>
              <a:lnSpc>
                <a:spcPct val="90000"/>
              </a:lnSpc>
              <a:buFont typeface="Wingdings" pitchFamily="2" charset="2"/>
              <a:buNone/>
            </a:pPr>
            <a:r>
              <a:rPr lang="ru-RU" sz="2600" b="1" smtClean="0">
                <a:latin typeface="Times New Roman" pitchFamily="18" charset="0"/>
              </a:rPr>
              <a:t>          30.1.</a:t>
            </a:r>
            <a:r>
              <a:rPr lang="uz-Cyrl-UZ" sz="2600" b="1" smtClean="0">
                <a:latin typeface="Times New Roman" pitchFamily="18" charset="0"/>
              </a:rPr>
              <a:t>-банд</a:t>
            </a:r>
            <a:r>
              <a:rPr lang="ru-RU" sz="2600" b="1" smtClean="0">
                <a:latin typeface="Times New Roman" pitchFamily="18" charset="0"/>
              </a:rPr>
              <a:t>*.</a:t>
            </a:r>
          </a:p>
          <a:p>
            <a:pPr>
              <a:lnSpc>
                <a:spcPct val="90000"/>
              </a:lnSpc>
              <a:buFont typeface="Wingdings" pitchFamily="2" charset="2"/>
              <a:buNone/>
            </a:pPr>
            <a:endParaRPr lang="ru-RU" sz="2600" b="1" smtClean="0">
              <a:latin typeface="Times New Roman" pitchFamily="18" charset="0"/>
            </a:endParaRPr>
          </a:p>
          <a:p>
            <a:pPr>
              <a:lnSpc>
                <a:spcPct val="90000"/>
              </a:lnSpc>
              <a:buFont typeface="Wingdings" pitchFamily="2" charset="2"/>
              <a:buNone/>
            </a:pPr>
            <a:r>
              <a:rPr lang="ru-RU" sz="2600" smtClean="0">
                <a:latin typeface="Times New Roman" pitchFamily="18" charset="0"/>
              </a:rPr>
              <a:t>          И</a:t>
            </a:r>
            <a:r>
              <a:rPr lang="uz-Cyrl-UZ" sz="2600" smtClean="0">
                <a:latin typeface="Times New Roman" pitchFamily="18" charset="0"/>
              </a:rPr>
              <a:t>стеъмолчи кредит олиш учун банкка мурожаат қилганида, банк мазкур Низомнинг иловасига мувофиқ Кредитнинг асосий шартлари тўғрисидаги ахборот варақасини  истеъмолчи билан биргаликда тўлдиради ва истеъмолчига бепул тарзда тақдим этади. Ахборот варақаси кредит олиш учун буюртманома ҳисобланмайди.</a:t>
            </a:r>
            <a:r>
              <a:rPr lang="en-US" sz="2600" smtClean="0">
                <a:latin typeface="Times New Roman" pitchFamily="18" charset="0"/>
              </a:rPr>
              <a:t/>
            </a:r>
            <a:br>
              <a:rPr lang="en-US" sz="2600" smtClean="0">
                <a:latin typeface="Times New Roman" pitchFamily="18" charset="0"/>
              </a:rPr>
            </a:br>
            <a:endParaRPr lang="ru-RU" sz="2600" smtClean="0">
              <a:latin typeface="Times New Roman" pitchFamily="18" charset="0"/>
            </a:endParaRPr>
          </a:p>
        </p:txBody>
      </p:sp>
      <p:pic>
        <p:nvPicPr>
          <p:cNvPr id="41987"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1988"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285B15AE-0695-4BC5-A965-E773E71B2A95}" type="slidenum">
              <a:rPr lang="ru-RU" sz="1000"/>
              <a:pPr algn="r"/>
              <a:t>26</a:t>
            </a:fld>
            <a:endParaRPr lang="ru-RU" sz="1000"/>
          </a:p>
        </p:txBody>
      </p:sp>
      <p:sp>
        <p:nvSpPr>
          <p:cNvPr id="43010" name="Rectangle 3"/>
          <p:cNvSpPr>
            <a:spLocks noGrp="1"/>
          </p:cNvSpPr>
          <p:nvPr>
            <p:ph type="body" idx="4294967295"/>
          </p:nvPr>
        </p:nvSpPr>
        <p:spPr>
          <a:xfrm>
            <a:off x="684213" y="1989138"/>
            <a:ext cx="7993062" cy="4017962"/>
          </a:xfrm>
        </p:spPr>
        <p:txBody>
          <a:bodyPr/>
          <a:lstStyle/>
          <a:p>
            <a:pPr>
              <a:buFont typeface="Wingdings" pitchFamily="2" charset="2"/>
              <a:buNone/>
            </a:pPr>
            <a:r>
              <a:rPr lang="ru-RU" sz="3000" b="1" smtClean="0">
                <a:latin typeface="Times New Roman" pitchFamily="18" charset="0"/>
              </a:rPr>
              <a:t>         32</a:t>
            </a:r>
            <a:r>
              <a:rPr lang="uz-Cyrl-UZ" sz="3000" b="1" smtClean="0">
                <a:latin typeface="Times New Roman" pitchFamily="18" charset="0"/>
              </a:rPr>
              <a:t>-банд</a:t>
            </a:r>
            <a:r>
              <a:rPr lang="ru-RU" sz="3000" b="1" smtClean="0">
                <a:latin typeface="Times New Roman" pitchFamily="18" charset="0"/>
              </a:rPr>
              <a:t>.</a:t>
            </a:r>
          </a:p>
          <a:p>
            <a:pPr>
              <a:buFont typeface="Wingdings" pitchFamily="2" charset="2"/>
              <a:buNone/>
            </a:pPr>
            <a:endParaRPr lang="ru-RU" sz="3000" b="1" smtClean="0">
              <a:latin typeface="Times New Roman" pitchFamily="18" charset="0"/>
            </a:endParaRPr>
          </a:p>
          <a:p>
            <a:pPr>
              <a:buFont typeface="Wingdings" pitchFamily="2" charset="2"/>
              <a:buNone/>
            </a:pPr>
            <a:r>
              <a:rPr lang="ru-RU" sz="3000" smtClean="0">
                <a:latin typeface="Times New Roman" pitchFamily="18" charset="0"/>
              </a:rPr>
              <a:t>         И</a:t>
            </a:r>
            <a:r>
              <a:rPr lang="uz-Cyrl-UZ" sz="3000" smtClean="0">
                <a:latin typeface="Times New Roman" pitchFamily="18" charset="0"/>
              </a:rPr>
              <a:t>стеъмолчи оғзаки маслаҳат сўраб мурожаат қилганда кутиш муддати </a:t>
            </a:r>
            <a:r>
              <a:rPr lang="uz-Cyrl-UZ" sz="3000" b="1" smtClean="0">
                <a:latin typeface="Times New Roman" pitchFamily="18" charset="0"/>
              </a:rPr>
              <a:t>ўттиз дақиқадан</a:t>
            </a:r>
            <a:r>
              <a:rPr lang="uz-Cyrl-UZ" sz="3000" smtClean="0">
                <a:latin typeface="Times New Roman" pitchFamily="18" charset="0"/>
              </a:rPr>
              <a:t> ошмаслиги керак. </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43011"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3012"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619C9ACE-21DF-41B9-842E-CD3F09E5530D}" type="slidenum">
              <a:rPr lang="ru-RU" sz="1000"/>
              <a:pPr algn="r"/>
              <a:t>27</a:t>
            </a:fld>
            <a:endParaRPr lang="ru-RU" sz="1000"/>
          </a:p>
        </p:txBody>
      </p:sp>
      <p:sp>
        <p:nvSpPr>
          <p:cNvPr id="44034" name="Rectangle 3"/>
          <p:cNvSpPr>
            <a:spLocks noGrp="1"/>
          </p:cNvSpPr>
          <p:nvPr>
            <p:ph type="body" idx="4294967295"/>
          </p:nvPr>
        </p:nvSpPr>
        <p:spPr>
          <a:xfrm>
            <a:off x="684213" y="1989138"/>
            <a:ext cx="7993062" cy="4017962"/>
          </a:xfrm>
        </p:spPr>
        <p:txBody>
          <a:bodyPr/>
          <a:lstStyle/>
          <a:p>
            <a:pPr>
              <a:lnSpc>
                <a:spcPct val="80000"/>
              </a:lnSpc>
              <a:buFont typeface="Wingdings" pitchFamily="2" charset="2"/>
              <a:buNone/>
            </a:pPr>
            <a:r>
              <a:rPr lang="ru-RU" sz="2600" b="1" smtClean="0">
                <a:latin typeface="Times New Roman" pitchFamily="18" charset="0"/>
              </a:rPr>
              <a:t>          </a:t>
            </a:r>
            <a:r>
              <a:rPr lang="ru-RU" sz="3000" b="1" smtClean="0">
                <a:latin typeface="Times New Roman" pitchFamily="18" charset="0"/>
              </a:rPr>
              <a:t>34</a:t>
            </a:r>
            <a:r>
              <a:rPr lang="uz-Cyrl-UZ" sz="3000" b="1" smtClean="0">
                <a:latin typeface="Times New Roman" pitchFamily="18" charset="0"/>
              </a:rPr>
              <a:t>-банд</a:t>
            </a:r>
            <a:r>
              <a:rPr lang="ru-RU" sz="3000" b="1" smtClean="0">
                <a:latin typeface="Times New Roman" pitchFamily="18" charset="0"/>
              </a:rPr>
              <a:t>.</a:t>
            </a:r>
          </a:p>
          <a:p>
            <a:pPr>
              <a:lnSpc>
                <a:spcPct val="80000"/>
              </a:lnSpc>
              <a:buFont typeface="Wingdings" pitchFamily="2" charset="2"/>
              <a:buNone/>
            </a:pPr>
            <a:endParaRPr lang="ru-RU" sz="3000" b="1" smtClean="0">
              <a:latin typeface="Times New Roman" pitchFamily="18" charset="0"/>
            </a:endParaRPr>
          </a:p>
          <a:p>
            <a:pPr>
              <a:lnSpc>
                <a:spcPct val="80000"/>
              </a:lnSpc>
              <a:buFont typeface="Wingdings" pitchFamily="2" charset="2"/>
              <a:buNone/>
            </a:pPr>
            <a:r>
              <a:rPr lang="ru-RU" sz="3000" smtClean="0">
                <a:latin typeface="Times New Roman" pitchFamily="18" charset="0"/>
              </a:rPr>
              <a:t>          И</a:t>
            </a:r>
            <a:r>
              <a:rPr lang="uz-Cyrl-UZ" sz="3000" smtClean="0">
                <a:latin typeface="Times New Roman" pitchFamily="18" charset="0"/>
              </a:rPr>
              <a:t>стеъмолчиларга кредитлар бўйича хизмат кўрсатаётганда банклар кредитлаш жавобгарлигининг ҳалоллик, шаффофлик, ишончлилик, шерикчилик муносабатлари, иқтисодий манфаатлар ва имкониятларни ҳисобга олиш тамойилларига риоя қилишлари шарт.</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44035"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4036"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69CD37FD-D13C-4316-BDB1-B84EC327BD6C}" type="slidenum">
              <a:rPr lang="ru-RU" sz="1000"/>
              <a:pPr algn="r"/>
              <a:t>28</a:t>
            </a:fld>
            <a:endParaRPr lang="ru-RU" sz="1000"/>
          </a:p>
        </p:txBody>
      </p:sp>
      <p:sp>
        <p:nvSpPr>
          <p:cNvPr id="45058" name="Rectangle 3"/>
          <p:cNvSpPr>
            <a:spLocks noGrp="1"/>
          </p:cNvSpPr>
          <p:nvPr>
            <p:ph type="body" idx="4294967295"/>
          </p:nvPr>
        </p:nvSpPr>
        <p:spPr>
          <a:xfrm>
            <a:off x="539750" y="1341438"/>
            <a:ext cx="8208963" cy="4751387"/>
          </a:xfrm>
        </p:spPr>
        <p:txBody>
          <a:bodyPr/>
          <a:lstStyle/>
          <a:p>
            <a:pPr>
              <a:lnSpc>
                <a:spcPct val="80000"/>
              </a:lnSpc>
              <a:buFont typeface="Wingdings" pitchFamily="2" charset="2"/>
              <a:buNone/>
            </a:pPr>
            <a:r>
              <a:rPr lang="ru-RU" sz="1500" b="1" smtClean="0">
                <a:latin typeface="Times New Roman" pitchFamily="18" charset="0"/>
              </a:rPr>
              <a:t>          </a:t>
            </a:r>
            <a:r>
              <a:rPr lang="ru-RU" sz="3000" b="1" smtClean="0">
                <a:latin typeface="Times New Roman" pitchFamily="18" charset="0"/>
              </a:rPr>
              <a:t>35</a:t>
            </a:r>
            <a:r>
              <a:rPr lang="uz-Cyrl-UZ" sz="3000" b="1" smtClean="0">
                <a:latin typeface="Times New Roman" pitchFamily="18" charset="0"/>
              </a:rPr>
              <a:t>-банд</a:t>
            </a:r>
            <a:r>
              <a:rPr lang="ru-RU" sz="3000" b="1" smtClean="0">
                <a:latin typeface="Times New Roman" pitchFamily="18" charset="0"/>
              </a:rPr>
              <a:t>.</a:t>
            </a:r>
          </a:p>
          <a:p>
            <a:pPr>
              <a:lnSpc>
                <a:spcPct val="80000"/>
              </a:lnSpc>
              <a:buFont typeface="Wingdings" pitchFamily="2" charset="2"/>
              <a:buNone/>
            </a:pPr>
            <a:endParaRPr lang="ru-RU" sz="3000" b="1" smtClean="0">
              <a:latin typeface="Times New Roman" pitchFamily="18" charset="0"/>
            </a:endParaRPr>
          </a:p>
          <a:p>
            <a:pPr>
              <a:lnSpc>
                <a:spcPct val="80000"/>
              </a:lnSpc>
              <a:buFont typeface="Wingdings 3" pitchFamily="18" charset="2"/>
              <a:buNone/>
            </a:pPr>
            <a:r>
              <a:rPr lang="ru-RU" sz="2900" smtClean="0">
                <a:latin typeface="Times New Roman" pitchFamily="18" charset="0"/>
              </a:rPr>
              <a:t>	Б</a:t>
            </a:r>
            <a:r>
              <a:rPr lang="uz-Cyrl-UZ" sz="2900" smtClean="0">
                <a:latin typeface="Times New Roman" pitchFamily="18" charset="0"/>
              </a:rPr>
              <a:t>анк:</a:t>
            </a:r>
            <a:endParaRPr lang="ru-RU" sz="2900" smtClean="0">
              <a:latin typeface="Times New Roman" pitchFamily="18" charset="0"/>
            </a:endParaRPr>
          </a:p>
          <a:p>
            <a:pPr>
              <a:lnSpc>
                <a:spcPct val="80000"/>
              </a:lnSpc>
              <a:buFontTx/>
              <a:buNone/>
            </a:pPr>
            <a:r>
              <a:rPr lang="ru-RU" sz="2900" smtClean="0">
                <a:latin typeface="Times New Roman" pitchFamily="18" charset="0"/>
              </a:rPr>
              <a:t>- </a:t>
            </a:r>
            <a:r>
              <a:rPr lang="uz-Cyrl-UZ" sz="2900" smtClean="0">
                <a:latin typeface="Times New Roman" pitchFamily="18" charset="0"/>
              </a:rPr>
              <a:t>қонун ҳужжатларига мувофиқ истеъмолчидан ундирилиши тақиқланган қўшимча йиғимлар, воситачилик ҳақлари ва бошқа тўловларни кредит шартномаси шартларига киритмаслиги; </a:t>
            </a:r>
            <a:endParaRPr lang="ru-RU" sz="2900" smtClean="0">
              <a:latin typeface="Times New Roman" pitchFamily="18" charset="0"/>
            </a:endParaRPr>
          </a:p>
          <a:p>
            <a:pPr>
              <a:lnSpc>
                <a:spcPct val="80000"/>
              </a:lnSpc>
              <a:buFontTx/>
              <a:buNone/>
            </a:pPr>
            <a:r>
              <a:rPr lang="uz-Cyrl-UZ" sz="2900" smtClean="0">
                <a:latin typeface="Times New Roman" pitchFamily="18" charset="0"/>
              </a:rPr>
              <a:t>- кредит шартномасининг шартларига қарз олувчининг ҳуқуқларини чекланишига ва/ёки мажбуриятларини оширилишига олиб келувчи ўзгартиришларни бир томонлама киритилиши йўл қўйимаслиги лозим.</a:t>
            </a:r>
            <a:endParaRPr lang="ru-RU" sz="2900" smtClean="0">
              <a:latin typeface="Times New Roman" pitchFamily="18" charset="0"/>
            </a:endParaRPr>
          </a:p>
        </p:txBody>
      </p:sp>
      <p:pic>
        <p:nvPicPr>
          <p:cNvPr id="45059"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008063"/>
          </a:xfrm>
          <a:prstGeom prst="rect">
            <a:avLst/>
          </a:prstGeom>
          <a:noFill/>
          <a:ln w="9525">
            <a:noFill/>
            <a:miter lim="800000"/>
            <a:headEnd/>
            <a:tailEnd/>
          </a:ln>
        </p:spPr>
      </p:pic>
      <p:pic>
        <p:nvPicPr>
          <p:cNvPr id="45060"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CABC529B-1318-416E-8136-58204191BB9F}" type="slidenum">
              <a:rPr lang="ru-RU" sz="1000"/>
              <a:pPr algn="r"/>
              <a:t>29</a:t>
            </a:fld>
            <a:endParaRPr lang="ru-RU" sz="1000"/>
          </a:p>
        </p:txBody>
      </p:sp>
      <p:sp>
        <p:nvSpPr>
          <p:cNvPr id="46082" name="Rectangle 3"/>
          <p:cNvSpPr>
            <a:spLocks noGrp="1"/>
          </p:cNvSpPr>
          <p:nvPr>
            <p:ph type="body" idx="4294967295"/>
          </p:nvPr>
        </p:nvSpPr>
        <p:spPr>
          <a:xfrm>
            <a:off x="684213" y="1557338"/>
            <a:ext cx="7993062" cy="4449762"/>
          </a:xfrm>
        </p:spPr>
        <p:txBody>
          <a:bodyPr/>
          <a:lstStyle/>
          <a:p>
            <a:pPr>
              <a:lnSpc>
                <a:spcPct val="90000"/>
              </a:lnSpc>
              <a:buFont typeface="Wingdings 3" pitchFamily="18" charset="2"/>
              <a:buNone/>
            </a:pPr>
            <a:r>
              <a:rPr lang="ru-RU" sz="3000" b="1" smtClean="0">
                <a:latin typeface="Times New Roman" pitchFamily="18" charset="0"/>
              </a:rPr>
              <a:t>		</a:t>
            </a:r>
            <a:r>
              <a:rPr lang="uz-Cyrl-UZ" sz="3000" b="1" smtClean="0">
                <a:latin typeface="Times New Roman" pitchFamily="18" charset="0"/>
              </a:rPr>
              <a:t>36-1-банд</a:t>
            </a:r>
            <a:r>
              <a:rPr lang="ru-RU" sz="3000" b="1" smtClean="0">
                <a:latin typeface="Times New Roman" pitchFamily="18" charset="0"/>
              </a:rPr>
              <a:t>*</a:t>
            </a:r>
            <a:r>
              <a:rPr lang="uz-Cyrl-UZ" sz="3000" b="1" smtClean="0">
                <a:latin typeface="Times New Roman" pitchFamily="18" charset="0"/>
              </a:rPr>
              <a:t>.</a:t>
            </a:r>
            <a:r>
              <a:rPr lang="uz-Cyrl-UZ" sz="3000" smtClean="0">
                <a:latin typeface="Times New Roman" pitchFamily="18" charset="0"/>
              </a:rPr>
              <a:t> </a:t>
            </a:r>
            <a:endParaRPr lang="ru-RU" sz="3000" smtClean="0">
              <a:latin typeface="Times New Roman" pitchFamily="18" charset="0"/>
            </a:endParaRPr>
          </a:p>
          <a:p>
            <a:pPr>
              <a:lnSpc>
                <a:spcPct val="90000"/>
              </a:lnSpc>
              <a:buFont typeface="Wingdings 3" pitchFamily="18" charset="2"/>
              <a:buNone/>
            </a:pPr>
            <a:r>
              <a:rPr lang="ru-RU" sz="3000" smtClean="0">
                <a:latin typeface="Times New Roman" pitchFamily="18" charset="0"/>
              </a:rPr>
              <a:t>		</a:t>
            </a:r>
            <a:r>
              <a:rPr lang="uz-Cyrl-UZ" sz="3000" smtClean="0">
                <a:latin typeface="Times New Roman" pitchFamily="18" charset="0"/>
              </a:rPr>
              <a:t>Истеъмолчи-жисмоний шахс банк хизматлари учун тўловларни амалга ошириш шаклини ўзи мустақил танлаш ҳуқуқига эга.</a:t>
            </a:r>
            <a:endParaRPr lang="ru-RU" sz="3000" smtClean="0">
              <a:latin typeface="Times New Roman" pitchFamily="18" charset="0"/>
            </a:endParaRPr>
          </a:p>
          <a:p>
            <a:pPr>
              <a:lnSpc>
                <a:spcPct val="90000"/>
              </a:lnSpc>
              <a:buFont typeface="Wingdings 3" pitchFamily="18" charset="2"/>
              <a:buNone/>
            </a:pPr>
            <a:endParaRPr lang="ru-RU" sz="3000" smtClean="0">
              <a:latin typeface="Times New Roman" pitchFamily="18" charset="0"/>
            </a:endParaRPr>
          </a:p>
          <a:p>
            <a:pPr>
              <a:lnSpc>
                <a:spcPct val="90000"/>
              </a:lnSpc>
              <a:buFont typeface="Wingdings 3" pitchFamily="18" charset="2"/>
              <a:buNone/>
            </a:pPr>
            <a:r>
              <a:rPr lang="ru-RU" sz="3000" b="1" smtClean="0">
                <a:latin typeface="Times New Roman" pitchFamily="18" charset="0"/>
              </a:rPr>
              <a:t>		</a:t>
            </a:r>
            <a:r>
              <a:rPr lang="uz-Cyrl-UZ" sz="3000" b="1" smtClean="0">
                <a:latin typeface="Times New Roman" pitchFamily="18" charset="0"/>
              </a:rPr>
              <a:t>36-2- банд</a:t>
            </a:r>
            <a:r>
              <a:rPr lang="ru-RU" sz="3000" b="1" smtClean="0">
                <a:latin typeface="Times New Roman" pitchFamily="18" charset="0"/>
              </a:rPr>
              <a:t>*</a:t>
            </a:r>
            <a:r>
              <a:rPr lang="uz-Cyrl-UZ" sz="3000" b="1" smtClean="0">
                <a:latin typeface="Times New Roman" pitchFamily="18" charset="0"/>
              </a:rPr>
              <a:t>. </a:t>
            </a:r>
            <a:endParaRPr lang="ru-RU" sz="3000" b="1" smtClean="0">
              <a:latin typeface="Times New Roman" pitchFamily="18" charset="0"/>
            </a:endParaRPr>
          </a:p>
          <a:p>
            <a:pPr>
              <a:lnSpc>
                <a:spcPct val="90000"/>
              </a:lnSpc>
              <a:buFont typeface="Wingdings 3" pitchFamily="18" charset="2"/>
              <a:buNone/>
            </a:pPr>
            <a:r>
              <a:rPr lang="ru-RU" sz="3000" smtClean="0">
                <a:latin typeface="Times New Roman" pitchFamily="18" charset="0"/>
              </a:rPr>
              <a:t>		</a:t>
            </a:r>
            <a:r>
              <a:rPr lang="uz-Cyrl-UZ" sz="3000" smtClean="0">
                <a:latin typeface="Times New Roman" pitchFamily="18" charset="0"/>
              </a:rPr>
              <a:t>Банк томонидан тўлов шаклига қараб (нақд пул билан ёки нақд пулсиз ҳисоб-китоблар) банк хизматлари учун ҳар хил нархлар (тарифлар) белгилаш тақиқланади.</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46083"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6084"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1C315EE5-5EF1-4A05-8BAC-F0A72EE7DC7F}" type="slidenum">
              <a:rPr lang="ru-RU" sz="1000"/>
              <a:pPr algn="r"/>
              <a:t>3</a:t>
            </a:fld>
            <a:endParaRPr lang="ru-RU" sz="1000"/>
          </a:p>
        </p:txBody>
      </p:sp>
      <p:sp>
        <p:nvSpPr>
          <p:cNvPr id="18434" name="Rectangle 3"/>
          <p:cNvSpPr>
            <a:spLocks noGrp="1" noChangeArrowheads="1"/>
          </p:cNvSpPr>
          <p:nvPr>
            <p:ph type="subTitle" idx="4294967295"/>
          </p:nvPr>
        </p:nvSpPr>
        <p:spPr>
          <a:xfrm>
            <a:off x="214313" y="2060575"/>
            <a:ext cx="8501062" cy="4262438"/>
          </a:xfrm>
        </p:spPr>
        <p:txBody>
          <a:bodyPr/>
          <a:lstStyle/>
          <a:p>
            <a:pPr marL="0" indent="0" algn="ctr" eaLnBrk="1" hangingPunct="1">
              <a:buFontTx/>
              <a:buNone/>
            </a:pPr>
            <a:r>
              <a:rPr lang="ru-RU" sz="3000" smtClean="0">
                <a:latin typeface="Times New Roman" pitchFamily="18" charset="0"/>
              </a:rPr>
              <a:t>Ўзбекистон Республикаси Президентининг </a:t>
            </a:r>
            <a:r>
              <a:rPr lang="uz-Cyrl-UZ" sz="3000" smtClean="0">
                <a:latin typeface="Times New Roman" pitchFamily="18" charset="0"/>
              </a:rPr>
              <a:t/>
            </a:r>
            <a:br>
              <a:rPr lang="uz-Cyrl-UZ" sz="3000" smtClean="0">
                <a:latin typeface="Times New Roman" pitchFamily="18" charset="0"/>
              </a:rPr>
            </a:br>
            <a:r>
              <a:rPr lang="ru-RU" sz="3000" smtClean="0">
                <a:latin typeface="Times New Roman" pitchFamily="18" charset="0"/>
              </a:rPr>
              <a:t>2018 йил 9 январдаги</a:t>
            </a:r>
            <a:r>
              <a:rPr lang="uz-Cyrl-UZ" sz="3000" smtClean="0">
                <a:latin typeface="Times New Roman" pitchFamily="18" charset="0"/>
              </a:rPr>
              <a:t> </a:t>
            </a:r>
            <a:r>
              <a:rPr lang="ru-RU" sz="3000" smtClean="0">
                <a:latin typeface="Times New Roman" pitchFamily="18" charset="0"/>
              </a:rPr>
              <a:t>ПФ-5296-сон</a:t>
            </a:r>
            <a:r>
              <a:rPr lang="uz-Cyrl-UZ" sz="3000" smtClean="0">
                <a:latin typeface="Times New Roman" pitchFamily="18" charset="0"/>
              </a:rPr>
              <a:t> </a:t>
            </a:r>
            <a:r>
              <a:rPr lang="ru-RU" sz="3000" smtClean="0">
                <a:latin typeface="Times New Roman" pitchFamily="18" charset="0"/>
              </a:rPr>
              <a:t>«Ўзбекистон Республикаси Марказий банкининг фаолиятини тубдан такомиллаштириш чора-тадбирлари тўғрисида»ги Фармонига мувофиқ Марказий банк тузилмасида</a:t>
            </a:r>
            <a:r>
              <a:rPr lang="ru-RU" sz="3000" b="1" smtClean="0">
                <a:latin typeface="Times New Roman" pitchFamily="18" charset="0"/>
              </a:rPr>
              <a:t> Банк хизматлари истемолчиларининг ҳуқуқларини ҳимоя қилиш хизмати</a:t>
            </a:r>
            <a:r>
              <a:rPr lang="uz-Cyrl-UZ" sz="3000" smtClean="0">
                <a:latin typeface="Times New Roman" pitchFamily="18" charset="0"/>
              </a:rPr>
              <a:t> </a:t>
            </a:r>
            <a:r>
              <a:rPr lang="ru-RU" sz="3000" smtClean="0">
                <a:latin typeface="Times New Roman" pitchFamily="18" charset="0"/>
              </a:rPr>
              <a:t>ташкил этилган</a:t>
            </a:r>
            <a:r>
              <a:rPr lang="uz-Cyrl-UZ" sz="3000" smtClean="0">
                <a:latin typeface="Times New Roman" pitchFamily="18" charset="0"/>
              </a:rPr>
              <a:t>.</a:t>
            </a:r>
            <a:r>
              <a:rPr lang="ru-RU" sz="3000" smtClean="0">
                <a:latin typeface="Times New Roman" pitchFamily="18" charset="0"/>
              </a:rPr>
              <a:t> </a:t>
            </a:r>
          </a:p>
        </p:txBody>
      </p:sp>
      <p:sp>
        <p:nvSpPr>
          <p:cNvPr id="18435" name="Rectangle 4"/>
          <p:cNvSpPr>
            <a:spLocks noChangeArrowheads="1"/>
          </p:cNvSpPr>
          <p:nvPr/>
        </p:nvSpPr>
        <p:spPr bwMode="auto">
          <a:xfrm>
            <a:off x="1835150" y="4941888"/>
            <a:ext cx="6840538" cy="1081087"/>
          </a:xfrm>
          <a:prstGeom prst="rect">
            <a:avLst/>
          </a:prstGeom>
          <a:noFill/>
          <a:ln w="9525">
            <a:noFill/>
            <a:miter lim="800000"/>
            <a:headEnd/>
            <a:tailEnd/>
          </a:ln>
        </p:spPr>
        <p:txBody>
          <a:bodyPr/>
          <a:lstStyle/>
          <a:p>
            <a:pPr algn="r">
              <a:lnSpc>
                <a:spcPct val="80000"/>
              </a:lnSpc>
              <a:spcBef>
                <a:spcPct val="20000"/>
              </a:spcBef>
              <a:buClr>
                <a:schemeClr val="tx2"/>
              </a:buClr>
              <a:buSzPct val="70000"/>
              <a:buFont typeface="Wingdings" pitchFamily="2" charset="2"/>
              <a:buNone/>
            </a:pPr>
            <a:endParaRPr lang="uz-Cyrl-UZ" sz="2000">
              <a:solidFill>
                <a:schemeClr val="tx2"/>
              </a:solidFill>
            </a:endParaRPr>
          </a:p>
        </p:txBody>
      </p:sp>
      <p:pic>
        <p:nvPicPr>
          <p:cNvPr id="18436" name="Picture 7" descr="E:\Новая папка (2)\LOGO_CB (1).JPG"/>
          <p:cNvPicPr>
            <a:picLocks noChangeAspect="1" noChangeArrowheads="1"/>
          </p:cNvPicPr>
          <p:nvPr/>
        </p:nvPicPr>
        <p:blipFill>
          <a:blip r:embed="rId3"/>
          <a:srcRect/>
          <a:stretch>
            <a:fillRect/>
          </a:stretch>
        </p:blipFill>
        <p:spPr bwMode="auto">
          <a:xfrm>
            <a:off x="6732588" y="260350"/>
            <a:ext cx="1727200" cy="1368425"/>
          </a:xfrm>
          <a:prstGeom prst="rect">
            <a:avLst/>
          </a:prstGeom>
          <a:noFill/>
          <a:ln w="9525">
            <a:noFill/>
            <a:miter lim="800000"/>
            <a:headEnd/>
            <a:tailEnd/>
          </a:ln>
        </p:spPr>
      </p:pic>
      <p:pic>
        <p:nvPicPr>
          <p:cNvPr id="18437" name="Picture 1" descr="C:\Users\Rustamov_Sh\Desktop\Презентация\logo2.png"/>
          <p:cNvPicPr>
            <a:picLocks noChangeAspect="1" noChangeArrowheads="1"/>
          </p:cNvPicPr>
          <p:nvPr/>
        </p:nvPicPr>
        <p:blipFill>
          <a:blip r:embed="rId4"/>
          <a:srcRect/>
          <a:stretch>
            <a:fillRect/>
          </a:stretch>
        </p:blipFill>
        <p:spPr bwMode="auto">
          <a:xfrm>
            <a:off x="395288" y="404813"/>
            <a:ext cx="4968875" cy="1079500"/>
          </a:xfrm>
          <a:prstGeom prst="rect">
            <a:avLst/>
          </a:prstGeom>
          <a:noFill/>
          <a:ln w="9525">
            <a:noFill/>
            <a:miter lim="800000"/>
            <a:headEnd/>
            <a:tailEnd/>
          </a:ln>
        </p:spPr>
      </p:pic>
      <p:sp>
        <p:nvSpPr>
          <p:cNvPr id="18438" name="Номер слайда 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1745DA18-6ADD-4812-9DA4-F9D95FDFECB9}" type="slidenum">
              <a:rPr lang="ru-RU" sz="1000"/>
              <a:pPr algn="r"/>
              <a:t>3</a:t>
            </a:fld>
            <a:endParaRPr lang="ru-RU" sz="100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89727081-F67C-4CCF-A444-19DB70D9B0E9}" type="slidenum">
              <a:rPr lang="ru-RU" sz="1000"/>
              <a:pPr algn="r"/>
              <a:t>30</a:t>
            </a:fld>
            <a:endParaRPr lang="ru-RU" sz="1000"/>
          </a:p>
        </p:txBody>
      </p:sp>
      <p:sp>
        <p:nvSpPr>
          <p:cNvPr id="47106" name="Rectangle 3"/>
          <p:cNvSpPr>
            <a:spLocks noGrp="1"/>
          </p:cNvSpPr>
          <p:nvPr>
            <p:ph type="body" idx="4294967295"/>
          </p:nvPr>
        </p:nvSpPr>
        <p:spPr>
          <a:xfrm>
            <a:off x="539750" y="1484313"/>
            <a:ext cx="8424863" cy="4522787"/>
          </a:xfrm>
        </p:spPr>
        <p:txBody>
          <a:bodyPr/>
          <a:lstStyle/>
          <a:p>
            <a:pPr>
              <a:lnSpc>
                <a:spcPct val="80000"/>
              </a:lnSpc>
              <a:buFont typeface="Wingdings 3" pitchFamily="18" charset="2"/>
              <a:buNone/>
            </a:pPr>
            <a:r>
              <a:rPr lang="ru-RU" sz="3000" smtClean="0">
                <a:latin typeface="Times New Roman" pitchFamily="18" charset="0"/>
              </a:rPr>
              <a:t>       </a:t>
            </a:r>
            <a:r>
              <a:rPr lang="uz-Cyrl-UZ" b="1" smtClean="0">
                <a:latin typeface="Times New Roman" pitchFamily="18" charset="0"/>
              </a:rPr>
              <a:t>36-3-банд</a:t>
            </a:r>
            <a:r>
              <a:rPr lang="ru-RU" b="1" smtClean="0">
                <a:latin typeface="Times New Roman" pitchFamily="18" charset="0"/>
              </a:rPr>
              <a:t>*</a:t>
            </a:r>
            <a:r>
              <a:rPr lang="uz-Cyrl-UZ" b="1" smtClean="0">
                <a:latin typeface="Times New Roman" pitchFamily="18" charset="0"/>
              </a:rPr>
              <a:t>.</a:t>
            </a:r>
            <a:endParaRPr lang="ru-RU" b="1" smtClean="0">
              <a:latin typeface="Times New Roman" pitchFamily="18" charset="0"/>
            </a:endParaRPr>
          </a:p>
          <a:p>
            <a:pPr>
              <a:lnSpc>
                <a:spcPct val="80000"/>
              </a:lnSpc>
              <a:buFont typeface="Wingdings 3" pitchFamily="18" charset="2"/>
              <a:buNone/>
            </a:pPr>
            <a:r>
              <a:rPr lang="ru-RU" smtClean="0">
                <a:latin typeface="Times New Roman" pitchFamily="18" charset="0"/>
              </a:rPr>
              <a:t>       </a:t>
            </a:r>
            <a:r>
              <a:rPr lang="uz-Cyrl-UZ" smtClean="0">
                <a:latin typeface="Times New Roman" pitchFamily="18" charset="0"/>
              </a:rPr>
              <a:t>Истеъмолчиларга нисбатан банк томонидан банк хизматлари учун тўловларни фақат ўз филиалларининг кассалари (мини-банклари) орқали ва (ёки) нақд пул шаклида тўлаш, шунингдек омонатларга маблағлар фақат нақд пул шаклида қабул қилиш лозимлиги бўйича талаб белгиланишига йўл қўйилмайди.</a:t>
            </a:r>
          </a:p>
          <a:p>
            <a:pPr>
              <a:lnSpc>
                <a:spcPct val="80000"/>
              </a:lnSpc>
              <a:buFont typeface="Wingdings 3" pitchFamily="18" charset="2"/>
              <a:buNone/>
            </a:pPr>
            <a:r>
              <a:rPr lang="ru-RU" smtClean="0">
                <a:latin typeface="Times New Roman" pitchFamily="18" charset="0"/>
              </a:rPr>
              <a:t>        </a:t>
            </a:r>
          </a:p>
          <a:p>
            <a:pPr>
              <a:lnSpc>
                <a:spcPct val="80000"/>
              </a:lnSpc>
              <a:buFont typeface="Wingdings 3" pitchFamily="18" charset="2"/>
              <a:buNone/>
            </a:pPr>
            <a:r>
              <a:rPr lang="ru-RU" smtClean="0">
                <a:latin typeface="Times New Roman" pitchFamily="18" charset="0"/>
              </a:rPr>
              <a:t>		 </a:t>
            </a:r>
            <a:r>
              <a:rPr lang="uz-Cyrl-UZ" b="1" smtClean="0">
                <a:latin typeface="Times New Roman" pitchFamily="18" charset="0"/>
              </a:rPr>
              <a:t>36-4-банд</a:t>
            </a:r>
            <a:r>
              <a:rPr lang="ru-RU" b="1" smtClean="0">
                <a:latin typeface="Times New Roman" pitchFamily="18" charset="0"/>
              </a:rPr>
              <a:t>*</a:t>
            </a:r>
            <a:r>
              <a:rPr lang="uz-Cyrl-UZ" b="1" smtClean="0">
                <a:latin typeface="Times New Roman" pitchFamily="18" charset="0"/>
              </a:rPr>
              <a:t>.</a:t>
            </a:r>
            <a:endParaRPr lang="ru-RU" b="1" smtClean="0">
              <a:latin typeface="Times New Roman" pitchFamily="18" charset="0"/>
            </a:endParaRPr>
          </a:p>
          <a:p>
            <a:pPr>
              <a:lnSpc>
                <a:spcPct val="80000"/>
              </a:lnSpc>
              <a:buFont typeface="Wingdings 3" pitchFamily="18" charset="2"/>
              <a:buNone/>
            </a:pPr>
            <a:r>
              <a:rPr lang="uz-Cyrl-UZ" smtClean="0">
                <a:latin typeface="Times New Roman" pitchFamily="18" charset="0"/>
              </a:rPr>
              <a:t> </a:t>
            </a:r>
            <a:r>
              <a:rPr lang="ru-RU" smtClean="0">
                <a:latin typeface="Times New Roman" pitchFamily="18" charset="0"/>
              </a:rPr>
              <a:t>        </a:t>
            </a:r>
            <a:r>
              <a:rPr lang="uz-Cyrl-UZ" smtClean="0">
                <a:latin typeface="Times New Roman" pitchFamily="18" charset="0"/>
              </a:rPr>
              <a:t>Истеъмолчи-жисмоний шахс яшаш жойидан қатъи назар, ўзи танлаган банкка кредит олиш учун мурожаат этишга ҳақли. </a:t>
            </a:r>
            <a:r>
              <a:rPr lang="en-US" smtClean="0">
                <a:latin typeface="Times New Roman" pitchFamily="18" charset="0"/>
              </a:rPr>
              <a:t/>
            </a:r>
            <a:br>
              <a:rPr lang="en-US" smtClean="0">
                <a:latin typeface="Times New Roman" pitchFamily="18" charset="0"/>
              </a:rPr>
            </a:br>
            <a:endParaRPr lang="ru-RU" smtClean="0">
              <a:latin typeface="Times New Roman" pitchFamily="18" charset="0"/>
            </a:endParaRPr>
          </a:p>
        </p:txBody>
      </p:sp>
      <p:pic>
        <p:nvPicPr>
          <p:cNvPr id="47107"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7108"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8B9FB0E2-3A6E-4221-A5D2-99717E1FEE95}" type="slidenum">
              <a:rPr lang="ru-RU" sz="1000"/>
              <a:pPr algn="r"/>
              <a:t>31</a:t>
            </a:fld>
            <a:endParaRPr lang="ru-RU" sz="1000"/>
          </a:p>
        </p:txBody>
      </p:sp>
      <p:sp>
        <p:nvSpPr>
          <p:cNvPr id="48130" name="Rectangle 3"/>
          <p:cNvSpPr>
            <a:spLocks noGrp="1"/>
          </p:cNvSpPr>
          <p:nvPr>
            <p:ph type="body" idx="4294967295"/>
          </p:nvPr>
        </p:nvSpPr>
        <p:spPr>
          <a:xfrm>
            <a:off x="395288" y="188913"/>
            <a:ext cx="8497887" cy="6119812"/>
          </a:xfrm>
        </p:spPr>
        <p:txBody>
          <a:bodyPr/>
          <a:lstStyle/>
          <a:p>
            <a:pPr>
              <a:lnSpc>
                <a:spcPct val="90000"/>
              </a:lnSpc>
              <a:buFont typeface="Wingdings" pitchFamily="2" charset="2"/>
              <a:buNone/>
            </a:pPr>
            <a:r>
              <a:rPr lang="ru-RU" sz="2300" b="1" smtClean="0">
                <a:latin typeface="Times New Roman" pitchFamily="18" charset="0"/>
              </a:rPr>
              <a:t>		</a:t>
            </a:r>
            <a:r>
              <a:rPr lang="uz-Cyrl-UZ" sz="2600" b="1" smtClean="0">
                <a:latin typeface="Times New Roman" pitchFamily="18" charset="0"/>
              </a:rPr>
              <a:t>41-банд</a:t>
            </a:r>
            <a:r>
              <a:rPr lang="ru-RU" sz="2600" b="1" smtClean="0">
                <a:latin typeface="Times New Roman" pitchFamily="18" charset="0"/>
              </a:rPr>
              <a:t>.</a:t>
            </a:r>
          </a:p>
          <a:p>
            <a:pPr>
              <a:lnSpc>
                <a:spcPct val="90000"/>
              </a:lnSpc>
              <a:buFont typeface="Wingdings" pitchFamily="2" charset="2"/>
              <a:buNone/>
            </a:pPr>
            <a:endParaRPr lang="ru-RU" sz="2600" b="1" smtClean="0">
              <a:latin typeface="Times New Roman" pitchFamily="18" charset="0"/>
            </a:endParaRPr>
          </a:p>
          <a:p>
            <a:pPr>
              <a:lnSpc>
                <a:spcPct val="90000"/>
              </a:lnSpc>
              <a:buFont typeface="Wingdings" pitchFamily="2" charset="2"/>
              <a:buNone/>
            </a:pPr>
            <a:r>
              <a:rPr lang="ru-RU" sz="2600" smtClean="0">
                <a:latin typeface="Times New Roman" pitchFamily="18" charset="0"/>
              </a:rPr>
              <a:t>		К</a:t>
            </a:r>
            <a:r>
              <a:rPr lang="uz-Cyrl-UZ" sz="2600" smtClean="0">
                <a:latin typeface="Times New Roman" pitchFamily="18" charset="0"/>
              </a:rPr>
              <a:t>редит шартномаси бўйича муддати ўтказиб юборилган қарздорлик юзага келганда, банк истеъмолчи зиммасидаги қарз юки янада ошиб кетишининг олдини олиш мақсадида муддати ўтказиб юборилган қарздорлик юзага келган санадан бошлаб</a:t>
            </a:r>
            <a:r>
              <a:rPr lang="ru-RU" sz="2600" smtClean="0">
                <a:latin typeface="Times New Roman" pitchFamily="18" charset="0"/>
              </a:rPr>
              <a:t> </a:t>
            </a:r>
          </a:p>
          <a:p>
            <a:pPr>
              <a:lnSpc>
                <a:spcPct val="90000"/>
              </a:lnSpc>
              <a:buFont typeface="Wingdings" pitchFamily="2" charset="2"/>
              <a:buNone/>
            </a:pPr>
            <a:r>
              <a:rPr lang="ru-RU" sz="2600" smtClean="0">
                <a:latin typeface="Times New Roman" pitchFamily="18" charset="0"/>
              </a:rPr>
              <a:t>   </a:t>
            </a:r>
            <a:r>
              <a:rPr lang="uz-Cyrl-UZ" sz="2600" b="1" smtClean="0">
                <a:latin typeface="Times New Roman" pitchFamily="18" charset="0"/>
              </a:rPr>
              <a:t>7 (етти) календарь куни давомида</a:t>
            </a:r>
            <a:r>
              <a:rPr lang="uz-Cyrl-UZ" sz="2600" smtClean="0">
                <a:latin typeface="Times New Roman" pitchFamily="18" charset="0"/>
              </a:rPr>
              <a:t> истеъмолчи билан шартномада келишилган ҳар қандай алоқа боғлаш усулларидан, шу жумладан электрон алоқа воситаларидан ёки қонун ҳужжатларида назарда тутилган бошқа усуллардан фойдаланиб, истеъмолчига муддати ўтказиб юборилган қарздорлик юзага келганлиги ҳақида сўндириш жадвалини илова қилган ҳолда хабар бериши шарт. </a:t>
            </a:r>
            <a:r>
              <a:rPr lang="en-US" sz="2600" smtClean="0">
                <a:latin typeface="Times New Roman" pitchFamily="18" charset="0"/>
              </a:rPr>
              <a:t/>
            </a:r>
            <a:br>
              <a:rPr lang="en-US" sz="2600" smtClean="0">
                <a:latin typeface="Times New Roman" pitchFamily="18" charset="0"/>
              </a:rPr>
            </a:br>
            <a:endParaRPr lang="ru-RU" sz="2600" smtClean="0">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BB51BFC4-A34C-4A73-BAE3-386134036D20}" type="slidenum">
              <a:rPr lang="ru-RU" sz="1000"/>
              <a:pPr algn="r"/>
              <a:t>32</a:t>
            </a:fld>
            <a:endParaRPr lang="ru-RU" sz="1000"/>
          </a:p>
        </p:txBody>
      </p:sp>
      <p:sp>
        <p:nvSpPr>
          <p:cNvPr id="49154" name="Rectangle 3"/>
          <p:cNvSpPr>
            <a:spLocks noGrp="1"/>
          </p:cNvSpPr>
          <p:nvPr>
            <p:ph type="body" idx="4294967295"/>
          </p:nvPr>
        </p:nvSpPr>
        <p:spPr>
          <a:xfrm>
            <a:off x="684213" y="1989138"/>
            <a:ext cx="7993062" cy="4319587"/>
          </a:xfrm>
        </p:spPr>
        <p:txBody>
          <a:bodyPr/>
          <a:lstStyle/>
          <a:p>
            <a:pPr>
              <a:lnSpc>
                <a:spcPct val="90000"/>
              </a:lnSpc>
              <a:buFont typeface="Wingdings" pitchFamily="2" charset="2"/>
              <a:buNone/>
            </a:pPr>
            <a:r>
              <a:rPr lang="ru-RU" sz="3000" b="1" smtClean="0">
                <a:latin typeface="Times New Roman" pitchFamily="18" charset="0"/>
              </a:rPr>
              <a:t>        43</a:t>
            </a:r>
            <a:r>
              <a:rPr lang="uz-Cyrl-UZ" sz="3000" b="1" smtClean="0">
                <a:latin typeface="Times New Roman" pitchFamily="18" charset="0"/>
              </a:rPr>
              <a:t>-банд</a:t>
            </a:r>
            <a:r>
              <a:rPr lang="ru-RU" sz="3000" b="1" smtClean="0">
                <a:latin typeface="Times New Roman" pitchFamily="18" charset="0"/>
              </a:rPr>
              <a:t>.</a:t>
            </a:r>
          </a:p>
          <a:p>
            <a:pPr>
              <a:lnSpc>
                <a:spcPct val="90000"/>
              </a:lnSpc>
              <a:buFont typeface="Wingdings" pitchFamily="2" charset="2"/>
              <a:buNone/>
            </a:pPr>
            <a:endParaRPr lang="ru-RU" sz="3000" b="1" smtClean="0">
              <a:latin typeface="Times New Roman" pitchFamily="18" charset="0"/>
            </a:endParaRPr>
          </a:p>
          <a:p>
            <a:pPr>
              <a:lnSpc>
                <a:spcPct val="90000"/>
              </a:lnSpc>
              <a:buFont typeface="Wingdings" pitchFamily="2" charset="2"/>
              <a:buNone/>
            </a:pPr>
            <a:r>
              <a:rPr lang="ru-RU" sz="3000" smtClean="0">
                <a:latin typeface="Times New Roman" pitchFamily="18" charset="0"/>
              </a:rPr>
              <a:t>         И</a:t>
            </a:r>
            <a:r>
              <a:rPr lang="uz-Cyrl-UZ" sz="3000" smtClean="0">
                <a:latin typeface="Times New Roman" pitchFamily="18" charset="0"/>
              </a:rPr>
              <a:t>стеъмолчи кредит шартномаси бўйича қарзнинг асосий суммасини қайтариш ва (ёки) фоизларни тўлаш муддатларини бузганда, банк тегишли кредит шартномасида назарда тутилган усулда низони судгача ҳал қилиш юзасидан ўз талабномасини истеъмолчига етказади. </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49155" name="Picture 1" descr="C:\Users\Rustamov_Sh\Desktop\Презентация\logo2.png"/>
          <p:cNvPicPr>
            <a:picLocks noChangeAspect="1" noChangeArrowheads="1"/>
          </p:cNvPicPr>
          <p:nvPr/>
        </p:nvPicPr>
        <p:blipFill>
          <a:blip r:embed="rId2"/>
          <a:srcRect/>
          <a:stretch>
            <a:fillRect/>
          </a:stretch>
        </p:blipFill>
        <p:spPr bwMode="auto">
          <a:xfrm>
            <a:off x="684213" y="260350"/>
            <a:ext cx="4737100" cy="1152525"/>
          </a:xfrm>
          <a:prstGeom prst="rect">
            <a:avLst/>
          </a:prstGeom>
          <a:noFill/>
          <a:ln w="9525">
            <a:noFill/>
            <a:miter lim="800000"/>
            <a:headEnd/>
            <a:tailEnd/>
          </a:ln>
        </p:spPr>
      </p:pic>
      <p:pic>
        <p:nvPicPr>
          <p:cNvPr id="49156" name="Picture 7" descr="E:\Новая папка (2)\LOGO_CB (1).JPG"/>
          <p:cNvPicPr>
            <a:picLocks noChangeAspect="1" noChangeArrowheads="1"/>
          </p:cNvPicPr>
          <p:nvPr/>
        </p:nvPicPr>
        <p:blipFill>
          <a:blip r:embed="rId3"/>
          <a:srcRect/>
          <a:stretch>
            <a:fillRect/>
          </a:stretch>
        </p:blipFill>
        <p:spPr bwMode="auto">
          <a:xfrm>
            <a:off x="7235825" y="188913"/>
            <a:ext cx="1584325" cy="1544637"/>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10A22D53-32DD-4453-B755-00AB035B8BF3}" type="slidenum">
              <a:rPr lang="ru-RU" sz="1000"/>
              <a:pPr algn="r"/>
              <a:t>33</a:t>
            </a:fld>
            <a:endParaRPr lang="ru-RU" sz="1000"/>
          </a:p>
        </p:txBody>
      </p:sp>
      <p:sp>
        <p:nvSpPr>
          <p:cNvPr id="50178" name="Rectangle 3"/>
          <p:cNvSpPr>
            <a:spLocks noGrp="1"/>
          </p:cNvSpPr>
          <p:nvPr>
            <p:ph type="body" idx="4294967295"/>
          </p:nvPr>
        </p:nvSpPr>
        <p:spPr>
          <a:xfrm>
            <a:off x="395288" y="333375"/>
            <a:ext cx="8497887" cy="5673725"/>
          </a:xfrm>
        </p:spPr>
        <p:txBody>
          <a:bodyPr/>
          <a:lstStyle/>
          <a:p>
            <a:pPr>
              <a:buFont typeface="Wingdings 3" pitchFamily="18" charset="2"/>
              <a:buNone/>
            </a:pPr>
            <a:r>
              <a:rPr lang="ru-RU" sz="3000" smtClean="0">
                <a:latin typeface="Times New Roman" pitchFamily="18" charset="0"/>
              </a:rPr>
              <a:t>		</a:t>
            </a:r>
            <a:r>
              <a:rPr lang="uz-Cyrl-UZ" sz="3000" b="1" smtClean="0">
                <a:latin typeface="Times New Roman" pitchFamily="18" charset="0"/>
              </a:rPr>
              <a:t>45-банд</a:t>
            </a:r>
            <a:r>
              <a:rPr lang="ru-RU" sz="3000" b="1" smtClean="0">
                <a:latin typeface="Times New Roman" pitchFamily="18" charset="0"/>
              </a:rPr>
              <a:t>.</a:t>
            </a:r>
          </a:p>
          <a:p>
            <a:pPr>
              <a:buFont typeface="Wingdings 3" pitchFamily="18" charset="2"/>
              <a:buNone/>
            </a:pPr>
            <a:r>
              <a:rPr lang="ru-RU" sz="3000" smtClean="0">
                <a:latin typeface="Times New Roman" pitchFamily="18" charset="0"/>
              </a:rPr>
              <a:t>		Б</a:t>
            </a:r>
            <a:r>
              <a:rPr lang="uz-Cyrl-UZ" sz="3000" smtClean="0">
                <a:latin typeface="Times New Roman" pitchFamily="18" charset="0"/>
              </a:rPr>
              <a:t>анк ва истеъмолчи тарафларнинг ўзаро розилигига кўра қонун ҳужжатларида белгиланган низони ҳал қилишнинг суддан ташқари усулларини, шу жумладан музокаралар ўтказиш орқали, қўллашга ҳақли. </a:t>
            </a:r>
          </a:p>
          <a:p>
            <a:pPr>
              <a:buFont typeface="Wingdings 3" pitchFamily="18" charset="2"/>
              <a:buNone/>
            </a:pPr>
            <a:r>
              <a:rPr lang="ru-RU" sz="3000" smtClean="0">
                <a:latin typeface="Times New Roman" pitchFamily="18" charset="0"/>
              </a:rPr>
              <a:t>		</a:t>
            </a:r>
            <a:r>
              <a:rPr lang="uz-Cyrl-UZ" sz="3000" b="1" smtClean="0">
                <a:latin typeface="Times New Roman" pitchFamily="18" charset="0"/>
              </a:rPr>
              <a:t>46-банд</a:t>
            </a:r>
            <a:r>
              <a:rPr lang="ru-RU" sz="3000" b="1" smtClean="0">
                <a:latin typeface="Times New Roman" pitchFamily="18" charset="0"/>
              </a:rPr>
              <a:t>.</a:t>
            </a:r>
          </a:p>
          <a:p>
            <a:pPr>
              <a:buFont typeface="Wingdings 3" pitchFamily="18" charset="2"/>
              <a:buNone/>
            </a:pPr>
            <a:r>
              <a:rPr lang="ru-RU" sz="3000" smtClean="0">
                <a:latin typeface="Times New Roman" pitchFamily="18" charset="0"/>
              </a:rPr>
              <a:t>		Т</a:t>
            </a:r>
            <a:r>
              <a:rPr lang="uz-Cyrl-UZ" sz="3000" smtClean="0">
                <a:latin typeface="Times New Roman" pitchFamily="18" charset="0"/>
              </a:rPr>
              <a:t>алабномада белгиланган муддатда ўттиз кун ичида истеъмолчи унда кўрсатилган талабларни лозим даражада бажармаганда, банк тегишли талаб билан судга мурожаат қилишга ҳақли.</a:t>
            </a: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9CE93B98-4738-4BAA-ABE7-575F74128BC9}" type="slidenum">
              <a:rPr lang="ru-RU" sz="1000"/>
              <a:pPr algn="r"/>
              <a:t>34</a:t>
            </a:fld>
            <a:endParaRPr lang="ru-RU" sz="1000"/>
          </a:p>
        </p:txBody>
      </p:sp>
      <p:sp>
        <p:nvSpPr>
          <p:cNvPr id="51202" name="Rectangle 3"/>
          <p:cNvSpPr>
            <a:spLocks noGrp="1"/>
          </p:cNvSpPr>
          <p:nvPr>
            <p:ph type="body" idx="4294967295"/>
          </p:nvPr>
        </p:nvSpPr>
        <p:spPr>
          <a:xfrm>
            <a:off x="395288" y="188913"/>
            <a:ext cx="8281987" cy="6408737"/>
          </a:xfrm>
        </p:spPr>
        <p:txBody>
          <a:bodyPr/>
          <a:lstStyle/>
          <a:p>
            <a:pPr>
              <a:lnSpc>
                <a:spcPct val="80000"/>
              </a:lnSpc>
              <a:buFont typeface="Wingdings 3" pitchFamily="18" charset="2"/>
              <a:buNone/>
            </a:pPr>
            <a:r>
              <a:rPr lang="ru-RU" sz="2600" b="1" smtClean="0">
                <a:latin typeface="Times New Roman" pitchFamily="18" charset="0"/>
              </a:rPr>
              <a:t>		</a:t>
            </a:r>
            <a:r>
              <a:rPr lang="uz-Cyrl-UZ" sz="2600" b="1" smtClean="0">
                <a:latin typeface="Times New Roman" pitchFamily="18" charset="0"/>
              </a:rPr>
              <a:t>47-1-банд*. </a:t>
            </a:r>
            <a:endParaRPr lang="ru-RU" sz="2600" b="1" smtClean="0">
              <a:latin typeface="Times New Roman" pitchFamily="18" charset="0"/>
            </a:endParaRPr>
          </a:p>
          <a:p>
            <a:pPr>
              <a:lnSpc>
                <a:spcPct val="80000"/>
              </a:lnSpc>
              <a:buFont typeface="Wingdings 3" pitchFamily="18" charset="2"/>
              <a:buNone/>
            </a:pPr>
            <a:r>
              <a:rPr lang="ru-RU" sz="2600" smtClean="0">
                <a:latin typeface="Times New Roman" pitchFamily="18" charset="0"/>
              </a:rPr>
              <a:t>		</a:t>
            </a:r>
            <a:r>
              <a:rPr lang="uz-Cyrl-UZ" sz="2600" smtClean="0">
                <a:latin typeface="Times New Roman" pitchFamily="18" charset="0"/>
              </a:rPr>
              <a:t>Банк истеъмолчининг мурожаат қилиш ҳуқуқини чеклашга ҳақли эмас. Банк томонидан истеъмолчиларнинг мурожаатларини кўриб чиқиш бепул амалга оширилади.Банк томонидан мурожаатни қабул қилишни рад этишга йўл қўйилмайди.</a:t>
            </a:r>
            <a:endParaRPr lang="ru-RU" sz="2600" smtClean="0">
              <a:latin typeface="Times New Roman" pitchFamily="18" charset="0"/>
            </a:endParaRPr>
          </a:p>
          <a:p>
            <a:pPr>
              <a:lnSpc>
                <a:spcPct val="80000"/>
              </a:lnSpc>
              <a:buFont typeface="Wingdings 3" pitchFamily="18" charset="2"/>
              <a:buNone/>
            </a:pPr>
            <a:r>
              <a:rPr lang="ru-RU" sz="2600" b="1" smtClean="0">
                <a:latin typeface="Times New Roman" pitchFamily="18" charset="0"/>
              </a:rPr>
              <a:t>		</a:t>
            </a:r>
            <a:r>
              <a:rPr lang="uz-Cyrl-UZ" sz="2600" b="1" smtClean="0">
                <a:latin typeface="Times New Roman" pitchFamily="18" charset="0"/>
              </a:rPr>
              <a:t>47-2-банд*.  </a:t>
            </a:r>
            <a:endParaRPr lang="ru-RU" sz="2600" b="1" smtClean="0">
              <a:latin typeface="Times New Roman" pitchFamily="18" charset="0"/>
            </a:endParaRPr>
          </a:p>
          <a:p>
            <a:pPr>
              <a:lnSpc>
                <a:spcPct val="80000"/>
              </a:lnSpc>
              <a:buFont typeface="Wingdings 3" pitchFamily="18" charset="2"/>
              <a:buNone/>
            </a:pPr>
            <a:r>
              <a:rPr lang="ru-RU" sz="2600" smtClean="0">
                <a:latin typeface="Times New Roman" pitchFamily="18" charset="0"/>
              </a:rPr>
              <a:t>		</a:t>
            </a:r>
            <a:r>
              <a:rPr lang="uz-Cyrl-UZ" sz="2600" smtClean="0">
                <a:latin typeface="Times New Roman" pitchFamily="18" charset="0"/>
              </a:rPr>
              <a:t>Банк ўзининг расмий веб-сайти орқали истеъмолчиларнинг электрон мурожаатларини қабул қилишни ташкиллаштириши лозим.</a:t>
            </a:r>
          </a:p>
          <a:p>
            <a:pPr>
              <a:lnSpc>
                <a:spcPct val="80000"/>
              </a:lnSpc>
              <a:buFont typeface="Wingdings 3" pitchFamily="18" charset="2"/>
              <a:buNone/>
            </a:pPr>
            <a:r>
              <a:rPr lang="ru-RU" sz="2600" b="1" smtClean="0">
                <a:latin typeface="Times New Roman" pitchFamily="18" charset="0"/>
              </a:rPr>
              <a:t>		</a:t>
            </a:r>
            <a:r>
              <a:rPr lang="uz-Cyrl-UZ" sz="2600" b="1" smtClean="0">
                <a:latin typeface="Times New Roman" pitchFamily="18" charset="0"/>
              </a:rPr>
              <a:t>47-3-банд*.</a:t>
            </a:r>
            <a:r>
              <a:rPr lang="ru-RU" sz="2600" b="1" smtClean="0">
                <a:latin typeface="Times New Roman" pitchFamily="18" charset="0"/>
              </a:rPr>
              <a:t> </a:t>
            </a:r>
          </a:p>
          <a:p>
            <a:pPr>
              <a:lnSpc>
                <a:spcPct val="80000"/>
              </a:lnSpc>
              <a:buFont typeface="Wingdings 3" pitchFamily="18" charset="2"/>
              <a:buNone/>
            </a:pPr>
            <a:r>
              <a:rPr lang="uz-Cyrl-UZ" sz="2600" smtClean="0">
                <a:latin typeface="Times New Roman" pitchFamily="18" charset="0"/>
              </a:rPr>
              <a:t> </a:t>
            </a:r>
            <a:r>
              <a:rPr lang="ru-RU" sz="2600" smtClean="0">
                <a:latin typeface="Times New Roman" pitchFamily="18" charset="0"/>
              </a:rPr>
              <a:t>		</a:t>
            </a:r>
            <a:r>
              <a:rPr lang="uz-Cyrl-UZ" sz="2600" smtClean="0">
                <a:latin typeface="Times New Roman" pitchFamily="18" charset="0"/>
              </a:rPr>
              <a:t>Банклар истеъмолчилар билан телефон алоқаси орқали боғланишини таъминловчи Call-марказларга эга бўлишлари лозим. Мазкур Call-марказлар орқали истеъмолчиларга банк фаолияти билан боғлиқ оғзаки маслаҳатлар ва тушунтиришлар берилиши керак.</a:t>
            </a:r>
            <a:r>
              <a:rPr lang="en-US" sz="2600" smtClean="0">
                <a:latin typeface="Times New Roman" pitchFamily="18" charset="0"/>
              </a:rPr>
              <a:t/>
            </a:r>
            <a:br>
              <a:rPr lang="en-US" sz="2600" smtClean="0">
                <a:latin typeface="Times New Roman" pitchFamily="18" charset="0"/>
              </a:rPr>
            </a:br>
            <a:endParaRPr lang="ru-RU" sz="2600" smtClean="0">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7C99A0D4-6DFF-4160-8849-1370D602B70B}" type="slidenum">
              <a:rPr lang="ru-RU" sz="1000"/>
              <a:pPr algn="r"/>
              <a:t>35</a:t>
            </a:fld>
            <a:endParaRPr lang="ru-RU" sz="1000"/>
          </a:p>
        </p:txBody>
      </p:sp>
      <p:sp>
        <p:nvSpPr>
          <p:cNvPr id="52226" name="Rectangle 3"/>
          <p:cNvSpPr>
            <a:spLocks noGrp="1"/>
          </p:cNvSpPr>
          <p:nvPr>
            <p:ph type="body" idx="4294967295"/>
          </p:nvPr>
        </p:nvSpPr>
        <p:spPr>
          <a:xfrm>
            <a:off x="395288" y="188913"/>
            <a:ext cx="8281987" cy="5688012"/>
          </a:xfrm>
        </p:spPr>
        <p:txBody>
          <a:bodyPr/>
          <a:lstStyle/>
          <a:p>
            <a:pPr>
              <a:lnSpc>
                <a:spcPct val="90000"/>
              </a:lnSpc>
              <a:buFont typeface="Wingdings 3" pitchFamily="18" charset="2"/>
              <a:buNone/>
            </a:pPr>
            <a:r>
              <a:rPr lang="ru-RU" b="1" smtClean="0">
                <a:latin typeface="Times New Roman" pitchFamily="18" charset="0"/>
              </a:rPr>
              <a:t>		</a:t>
            </a:r>
          </a:p>
          <a:p>
            <a:pPr>
              <a:lnSpc>
                <a:spcPct val="90000"/>
              </a:lnSpc>
              <a:buFont typeface="Wingdings 3" pitchFamily="18" charset="2"/>
              <a:buNone/>
            </a:pPr>
            <a:r>
              <a:rPr lang="ru-RU" b="1" smtClean="0">
                <a:latin typeface="Times New Roman" pitchFamily="18" charset="0"/>
              </a:rPr>
              <a:t>		</a:t>
            </a:r>
            <a:r>
              <a:rPr lang="uz-Cyrl-UZ" sz="3000" b="1" smtClean="0">
                <a:latin typeface="Times New Roman" pitchFamily="18" charset="0"/>
              </a:rPr>
              <a:t>47-4-банд*. </a:t>
            </a:r>
            <a:endParaRPr lang="ru-RU" sz="3000" b="1" smtClean="0">
              <a:latin typeface="Times New Roman" pitchFamily="18" charset="0"/>
            </a:endParaRPr>
          </a:p>
          <a:p>
            <a:pPr>
              <a:lnSpc>
                <a:spcPct val="90000"/>
              </a:lnSpc>
              <a:buFont typeface="Wingdings 3" pitchFamily="18" charset="2"/>
              <a:buNone/>
            </a:pPr>
            <a:r>
              <a:rPr lang="ru-RU" sz="3000" smtClean="0">
                <a:latin typeface="Times New Roman" pitchFamily="18" charset="0"/>
              </a:rPr>
              <a:t>		</a:t>
            </a:r>
            <a:r>
              <a:rPr lang="uz-Cyrl-UZ" sz="3000" smtClean="0">
                <a:latin typeface="Times New Roman" pitchFamily="18" charset="0"/>
              </a:rPr>
              <a:t>Call-марказлар телефонларининг рақамлари банк расмий веб-сайти бош саҳифасида, шунингдек унинг филиаллари, мини-банклари ва банк биносидан ташқарида жойлашган кассаларининг ахборот стендларида жойлаштирилиши лозим.</a:t>
            </a:r>
            <a:endParaRPr lang="ru-RU" sz="3000" smtClean="0">
              <a:latin typeface="Times New Roman" pitchFamily="18" charset="0"/>
            </a:endParaRPr>
          </a:p>
          <a:p>
            <a:pPr>
              <a:lnSpc>
                <a:spcPct val="90000"/>
              </a:lnSpc>
              <a:buFont typeface="Wingdings 3" pitchFamily="18" charset="2"/>
              <a:buNone/>
            </a:pPr>
            <a:endParaRPr lang="ru-RU" sz="3000" smtClean="0">
              <a:latin typeface="Times New Roman" pitchFamily="18" charset="0"/>
            </a:endParaRPr>
          </a:p>
          <a:p>
            <a:pPr>
              <a:lnSpc>
                <a:spcPct val="90000"/>
              </a:lnSpc>
              <a:buFont typeface="Wingdings 3" pitchFamily="18" charset="2"/>
              <a:buNone/>
            </a:pPr>
            <a:r>
              <a:rPr lang="ru-RU" sz="3000" b="1" smtClean="0">
                <a:latin typeface="Times New Roman" pitchFamily="18" charset="0"/>
              </a:rPr>
              <a:t>		</a:t>
            </a:r>
            <a:r>
              <a:rPr lang="uz-Cyrl-UZ" sz="3000" b="1" smtClean="0">
                <a:latin typeface="Times New Roman" pitchFamily="18" charset="0"/>
              </a:rPr>
              <a:t>47-5-банд*. </a:t>
            </a:r>
            <a:endParaRPr lang="ru-RU" sz="3000" b="1" smtClean="0">
              <a:latin typeface="Times New Roman" pitchFamily="18" charset="0"/>
            </a:endParaRPr>
          </a:p>
          <a:p>
            <a:pPr>
              <a:lnSpc>
                <a:spcPct val="90000"/>
              </a:lnSpc>
              <a:buFont typeface="Wingdings 3" pitchFamily="18" charset="2"/>
              <a:buNone/>
            </a:pPr>
            <a:r>
              <a:rPr lang="ru-RU" sz="3000" smtClean="0">
                <a:latin typeface="Times New Roman" pitchFamily="18" charset="0"/>
              </a:rPr>
              <a:t>		</a:t>
            </a:r>
            <a:r>
              <a:rPr lang="uz-Cyrl-UZ" sz="3000" smtClean="0">
                <a:latin typeface="Times New Roman" pitchFamily="18" charset="0"/>
              </a:rPr>
              <a:t>Call-марказ орқали тушаётган мурожаатлар иш вақти давомида қабул қилинади.</a:t>
            </a:r>
            <a:endParaRPr lang="ru-RU" sz="3000" smtClean="0">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54197E30-137D-4D14-B213-93EAE3833848}" type="slidenum">
              <a:rPr lang="ru-RU" sz="1000"/>
              <a:pPr algn="r"/>
              <a:t>36</a:t>
            </a:fld>
            <a:endParaRPr lang="ru-RU" sz="1000"/>
          </a:p>
        </p:txBody>
      </p:sp>
      <p:sp>
        <p:nvSpPr>
          <p:cNvPr id="53250" name="Rectangle 3"/>
          <p:cNvSpPr>
            <a:spLocks noGrp="1"/>
          </p:cNvSpPr>
          <p:nvPr>
            <p:ph type="body" idx="4294967295"/>
          </p:nvPr>
        </p:nvSpPr>
        <p:spPr>
          <a:xfrm>
            <a:off x="611188" y="188913"/>
            <a:ext cx="8066087" cy="6192837"/>
          </a:xfrm>
        </p:spPr>
        <p:txBody>
          <a:bodyPr/>
          <a:lstStyle/>
          <a:p>
            <a:pPr>
              <a:lnSpc>
                <a:spcPct val="90000"/>
              </a:lnSpc>
              <a:buFont typeface="Wingdings 3" pitchFamily="18" charset="2"/>
              <a:buNone/>
            </a:pPr>
            <a:r>
              <a:rPr lang="ru-RU" b="1" smtClean="0">
                <a:latin typeface="Times New Roman" pitchFamily="18" charset="0"/>
              </a:rPr>
              <a:t>		</a:t>
            </a:r>
          </a:p>
          <a:p>
            <a:pPr>
              <a:lnSpc>
                <a:spcPct val="90000"/>
              </a:lnSpc>
              <a:buFont typeface="Wingdings 3" pitchFamily="18" charset="2"/>
              <a:buNone/>
            </a:pPr>
            <a:r>
              <a:rPr lang="ru-RU" sz="3000" smtClean="0">
                <a:latin typeface="Times New Roman" pitchFamily="18" charset="0"/>
              </a:rPr>
              <a:t>		</a:t>
            </a:r>
            <a:r>
              <a:rPr lang="uz-Cyrl-UZ" sz="3000" b="1" smtClean="0">
                <a:latin typeface="Times New Roman" pitchFamily="18" charset="0"/>
              </a:rPr>
              <a:t>47-6-банд*. </a:t>
            </a:r>
            <a:endParaRPr lang="ru-RU" sz="3000" b="1" smtClean="0">
              <a:latin typeface="Times New Roman" pitchFamily="18" charset="0"/>
            </a:endParaRPr>
          </a:p>
          <a:p>
            <a:pPr>
              <a:lnSpc>
                <a:spcPct val="90000"/>
              </a:lnSpc>
              <a:buFont typeface="Wingdings 3" pitchFamily="18" charset="2"/>
              <a:buNone/>
            </a:pPr>
            <a:r>
              <a:rPr lang="ru-RU" sz="3000" smtClean="0">
                <a:latin typeface="Times New Roman" pitchFamily="18" charset="0"/>
              </a:rPr>
              <a:t>		</a:t>
            </a:r>
            <a:r>
              <a:rPr lang="uz-Cyrl-UZ" sz="3000" smtClean="0">
                <a:latin typeface="Times New Roman" pitchFamily="18" charset="0"/>
              </a:rPr>
              <a:t>Истеъмолчининг оғзаки мурожаатида баён этилган масала қўшимча ўрганишни ёки қўшимча текшириш ўтказишни талаб этмаса, ушбу мурожаатга жавоб телефон орқали ёки шахсий қабул давомида оғзаки берилиши мумкин. </a:t>
            </a:r>
            <a:endParaRPr lang="ru-RU" sz="3000" smtClean="0">
              <a:latin typeface="Times New Roman" pitchFamily="18" charset="0"/>
            </a:endParaRPr>
          </a:p>
          <a:p>
            <a:pPr>
              <a:lnSpc>
                <a:spcPct val="90000"/>
              </a:lnSpc>
              <a:buFont typeface="Wingdings 3" pitchFamily="18" charset="2"/>
              <a:buNone/>
            </a:pPr>
            <a:r>
              <a:rPr lang="ru-RU" sz="3000" smtClean="0">
                <a:latin typeface="Times New Roman" pitchFamily="18" charset="0"/>
              </a:rPr>
              <a:t>		</a:t>
            </a:r>
            <a:r>
              <a:rPr lang="uz-Cyrl-UZ" sz="3000" smtClean="0">
                <a:latin typeface="Times New Roman" pitchFamily="18" charset="0"/>
              </a:rPr>
              <a:t>Агар истеъмолчининг оғзаки мурожаатида баён этилган масаласи қўшимча ўрганишни талаб этса, истеъмолчига мурожаатни тасдиқловчи ҳужжатларни илова қилган ҳолда ёзма ёки электрон шаклда тақдим этиш таклиф этилади.</a:t>
            </a:r>
            <a:endParaRPr lang="ru-RU" sz="3000" smtClean="0">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D92B003B-D842-4EE4-A2E4-CDC393679E13}" type="slidenum">
              <a:rPr lang="ru-RU" sz="1000"/>
              <a:pPr algn="r"/>
              <a:t>37</a:t>
            </a:fld>
            <a:endParaRPr lang="ru-RU" sz="1000"/>
          </a:p>
        </p:txBody>
      </p:sp>
      <p:sp>
        <p:nvSpPr>
          <p:cNvPr id="54274" name="Rectangle 3"/>
          <p:cNvSpPr>
            <a:spLocks noGrp="1"/>
          </p:cNvSpPr>
          <p:nvPr>
            <p:ph type="body" idx="4294967295"/>
          </p:nvPr>
        </p:nvSpPr>
        <p:spPr>
          <a:xfrm>
            <a:off x="611188" y="188913"/>
            <a:ext cx="8066087" cy="6192837"/>
          </a:xfrm>
        </p:spPr>
        <p:txBody>
          <a:bodyPr/>
          <a:lstStyle/>
          <a:p>
            <a:pPr>
              <a:lnSpc>
                <a:spcPct val="90000"/>
              </a:lnSpc>
              <a:buFont typeface="Wingdings 3" pitchFamily="18" charset="2"/>
              <a:buNone/>
            </a:pPr>
            <a:r>
              <a:rPr lang="ru-RU" b="1" smtClean="0">
                <a:latin typeface="Times New Roman" pitchFamily="18" charset="0"/>
              </a:rPr>
              <a:t>		</a:t>
            </a:r>
          </a:p>
          <a:p>
            <a:pPr>
              <a:lnSpc>
                <a:spcPct val="90000"/>
              </a:lnSpc>
              <a:buFont typeface="Wingdings 3" pitchFamily="18" charset="2"/>
              <a:buNone/>
            </a:pPr>
            <a:r>
              <a:rPr lang="ru-RU" b="1" smtClean="0">
                <a:latin typeface="Times New Roman" pitchFamily="18" charset="0"/>
              </a:rPr>
              <a:t>		</a:t>
            </a:r>
            <a:r>
              <a:rPr lang="uz-Cyrl-UZ" b="1" smtClean="0">
                <a:latin typeface="Times New Roman" pitchFamily="18" charset="0"/>
              </a:rPr>
              <a:t>49-1-банд*. </a:t>
            </a:r>
            <a:endParaRPr lang="ru-RU" b="1" smtClean="0">
              <a:latin typeface="Times New Roman" pitchFamily="18" charset="0"/>
            </a:endParaRPr>
          </a:p>
          <a:p>
            <a:pPr>
              <a:lnSpc>
                <a:spcPct val="90000"/>
              </a:lnSpc>
              <a:buFont typeface="Wingdings 3" pitchFamily="18" charset="2"/>
              <a:buNone/>
            </a:pPr>
            <a:r>
              <a:rPr lang="ru-RU" smtClean="0">
                <a:latin typeface="Times New Roman" pitchFamily="18" charset="0"/>
              </a:rPr>
              <a:t>		</a:t>
            </a:r>
            <a:r>
              <a:rPr lang="uz-Cyrl-UZ" smtClean="0">
                <a:latin typeface="Times New Roman" pitchFamily="18" charset="0"/>
              </a:rPr>
              <a:t>Истеъмолчиларнинг ёзма мурожаатлари банкка келиб тушган кундан эътиборан </a:t>
            </a:r>
            <a:r>
              <a:rPr lang="uz-Cyrl-UZ" b="1" smtClean="0">
                <a:latin typeface="Times New Roman" pitchFamily="18" charset="0"/>
              </a:rPr>
              <a:t>ўн беш кун</a:t>
            </a:r>
            <a:r>
              <a:rPr lang="uz-Cyrl-UZ" smtClean="0">
                <a:latin typeface="Times New Roman" pitchFamily="18" charset="0"/>
              </a:rPr>
              <a:t> ичида, қўшимча ўрганиш ва (ёки) текшириш, қўшимча ҳужжатларни сўраб олиш талаб этилганда эса, </a:t>
            </a:r>
            <a:r>
              <a:rPr lang="uz-Cyrl-UZ" b="1" smtClean="0">
                <a:latin typeface="Times New Roman" pitchFamily="18" charset="0"/>
              </a:rPr>
              <a:t>бир ойгача</a:t>
            </a:r>
            <a:r>
              <a:rPr lang="uz-Cyrl-UZ" smtClean="0">
                <a:latin typeface="Times New Roman" pitchFamily="18" charset="0"/>
              </a:rPr>
              <a:t> бўлган муддатда кўриб чиқилади. </a:t>
            </a:r>
            <a:r>
              <a:rPr lang="ru-RU" smtClean="0">
                <a:latin typeface="Times New Roman" pitchFamily="18" charset="0"/>
              </a:rPr>
              <a:t> </a:t>
            </a:r>
            <a:endParaRPr lang="uz-Cyrl-UZ" smtClean="0">
              <a:latin typeface="Times New Roman" pitchFamily="18" charset="0"/>
            </a:endParaRPr>
          </a:p>
          <a:p>
            <a:pPr>
              <a:lnSpc>
                <a:spcPct val="90000"/>
              </a:lnSpc>
              <a:buFont typeface="Wingdings 3" pitchFamily="18" charset="2"/>
              <a:buNone/>
            </a:pPr>
            <a:r>
              <a:rPr lang="ru-RU" smtClean="0">
                <a:latin typeface="Times New Roman" pitchFamily="18" charset="0"/>
              </a:rPr>
              <a:t>		</a:t>
            </a:r>
            <a:r>
              <a:rPr lang="uz-Cyrl-UZ" smtClean="0">
                <a:latin typeface="Times New Roman" pitchFamily="18" charset="0"/>
              </a:rPr>
              <a:t>Мурожаатларни кўриб чиқиш учун текшириш ўтказиш, қўшимча материалларни сўраб олиш ёхуд бошқа чора-тадбирлар кўриш зарур бўлган ҳолларда, уларни кўриб чиқиш муддатлари банкнинг раҳбари томонидан истисно тариқасида узоғи билан </a:t>
            </a:r>
            <a:r>
              <a:rPr lang="uz-Cyrl-UZ" b="1" smtClean="0">
                <a:latin typeface="Times New Roman" pitchFamily="18" charset="0"/>
              </a:rPr>
              <a:t>бир ойга</a:t>
            </a:r>
            <a:r>
              <a:rPr lang="uz-Cyrl-UZ" smtClean="0">
                <a:latin typeface="Times New Roman" pitchFamily="18" charset="0"/>
              </a:rPr>
              <a:t> узайтирилиши мумкин, бу ҳақда мурожаат этувчига хабар қилинади.</a:t>
            </a:r>
            <a:endParaRPr lang="ru-RU" smtClean="0">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Номер слайда 17"/>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2CA38DCA-0AD2-456A-AE4C-6ECA3D2916C0}" type="slidenum">
              <a:rPr lang="ru-RU" sz="1000"/>
              <a:pPr algn="r"/>
              <a:t>38</a:t>
            </a:fld>
            <a:endParaRPr lang="ru-RU" sz="1000"/>
          </a:p>
        </p:txBody>
      </p:sp>
      <p:sp>
        <p:nvSpPr>
          <p:cNvPr id="55298" name="Rectangle 3"/>
          <p:cNvSpPr>
            <a:spLocks noGrp="1"/>
          </p:cNvSpPr>
          <p:nvPr>
            <p:ph type="body" idx="4294967295"/>
          </p:nvPr>
        </p:nvSpPr>
        <p:spPr>
          <a:xfrm>
            <a:off x="611188" y="188913"/>
            <a:ext cx="8066087" cy="6192837"/>
          </a:xfrm>
        </p:spPr>
        <p:txBody>
          <a:bodyPr/>
          <a:lstStyle/>
          <a:p>
            <a:pPr>
              <a:lnSpc>
                <a:spcPct val="80000"/>
              </a:lnSpc>
              <a:buFont typeface="Wingdings 3" pitchFamily="18" charset="2"/>
              <a:buNone/>
            </a:pPr>
            <a:r>
              <a:rPr lang="ru-RU" sz="2300" b="1" smtClean="0">
                <a:latin typeface="Times New Roman" pitchFamily="18" charset="0"/>
              </a:rPr>
              <a:t>		</a:t>
            </a:r>
          </a:p>
          <a:p>
            <a:pPr>
              <a:lnSpc>
                <a:spcPct val="80000"/>
              </a:lnSpc>
              <a:buFont typeface="Wingdings 3" pitchFamily="18" charset="2"/>
              <a:buNone/>
            </a:pPr>
            <a:r>
              <a:rPr lang="ru-RU" b="1" smtClean="0">
                <a:latin typeface="Times New Roman" pitchFamily="18" charset="0"/>
              </a:rPr>
              <a:t>		</a:t>
            </a:r>
            <a:r>
              <a:rPr lang="uz-Cyrl-UZ" b="1" smtClean="0">
                <a:latin typeface="Times New Roman" pitchFamily="18" charset="0"/>
              </a:rPr>
              <a:t>49-2-банд*.</a:t>
            </a:r>
            <a:r>
              <a:rPr lang="uz-Cyrl-UZ" smtClean="0">
                <a:latin typeface="Times New Roman" pitchFamily="18" charset="0"/>
              </a:rPr>
              <a:t> </a:t>
            </a:r>
            <a:endParaRPr lang="ru-RU" smtClean="0">
              <a:latin typeface="Times New Roman" pitchFamily="18" charset="0"/>
            </a:endParaRPr>
          </a:p>
          <a:p>
            <a:pPr>
              <a:lnSpc>
                <a:spcPct val="80000"/>
              </a:lnSpc>
              <a:buFont typeface="Wingdings 3" pitchFamily="18" charset="2"/>
              <a:buNone/>
            </a:pPr>
            <a:r>
              <a:rPr lang="ru-RU" smtClean="0">
                <a:latin typeface="Times New Roman" pitchFamily="18" charset="0"/>
              </a:rPr>
              <a:t>		</a:t>
            </a:r>
            <a:r>
              <a:rPr lang="uz-Cyrl-UZ" smtClean="0">
                <a:latin typeface="Times New Roman" pitchFamily="18" charset="0"/>
              </a:rPr>
              <a:t>Қуйидаги мурожаатлар кўриб чиқилмайди:</a:t>
            </a:r>
          </a:p>
          <a:p>
            <a:pPr>
              <a:lnSpc>
                <a:spcPct val="80000"/>
              </a:lnSpc>
              <a:buFont typeface="Wingdings 3" pitchFamily="18" charset="2"/>
              <a:buNone/>
            </a:pPr>
            <a:r>
              <a:rPr lang="ru-RU" smtClean="0">
                <a:latin typeface="Times New Roman" pitchFamily="18" charset="0"/>
              </a:rPr>
              <a:t>		- </a:t>
            </a:r>
            <a:r>
              <a:rPr lang="uz-Cyrl-UZ" smtClean="0">
                <a:latin typeface="Times New Roman" pitchFamily="18" charset="0"/>
              </a:rPr>
              <a:t>аноним мурожаатлар;</a:t>
            </a:r>
          </a:p>
          <a:p>
            <a:pPr>
              <a:lnSpc>
                <a:spcPct val="80000"/>
              </a:lnSpc>
              <a:buFont typeface="Wingdings 3" pitchFamily="18" charset="2"/>
              <a:buNone/>
            </a:pPr>
            <a:r>
              <a:rPr lang="ru-RU" smtClean="0">
                <a:latin typeface="Times New Roman" pitchFamily="18" charset="0"/>
              </a:rPr>
              <a:t>		- </a:t>
            </a:r>
            <a:r>
              <a:rPr lang="uz-Cyrl-UZ" smtClean="0">
                <a:latin typeface="Times New Roman" pitchFamily="18" charset="0"/>
              </a:rPr>
              <a:t>жисмоний ва юридик шахсларнинг вакиллари орқали берилган мурожаатлар, уларнинг ваколатини тасдиқловчи ҳужжатлар мавжуд бўлмаган тақдирда.</a:t>
            </a:r>
          </a:p>
          <a:p>
            <a:pPr>
              <a:lnSpc>
                <a:spcPct val="80000"/>
              </a:lnSpc>
              <a:buFont typeface="Wingdings 3" pitchFamily="18" charset="2"/>
              <a:buNone/>
            </a:pPr>
            <a:r>
              <a:rPr lang="ru-RU" smtClean="0">
                <a:latin typeface="Times New Roman" pitchFamily="18" charset="0"/>
              </a:rPr>
              <a:t>		</a:t>
            </a:r>
            <a:r>
              <a:rPr lang="uz-Cyrl-UZ" smtClean="0">
                <a:latin typeface="Times New Roman" pitchFamily="18" charset="0"/>
              </a:rPr>
              <a:t>Мурожаатлар кўрмай қолдирилганда тегишли хулоса тузилади, у банкнинг раҳбари ёки ваколат берилган мансабдор шахси томонидан тасдиқланади.</a:t>
            </a:r>
          </a:p>
          <a:p>
            <a:pPr>
              <a:lnSpc>
                <a:spcPct val="80000"/>
              </a:lnSpc>
              <a:buFont typeface="Wingdings 3" pitchFamily="18" charset="2"/>
              <a:buNone/>
            </a:pPr>
            <a:r>
              <a:rPr lang="ru-RU" smtClean="0">
                <a:latin typeface="Times New Roman" pitchFamily="18" charset="0"/>
              </a:rPr>
              <a:t>		</a:t>
            </a:r>
            <a:r>
              <a:rPr lang="uz-Cyrl-UZ" smtClean="0">
                <a:latin typeface="Times New Roman" pitchFamily="18" charset="0"/>
              </a:rPr>
              <a:t>Жисмоний ва юридик шахс вакилининг ваколатини тасдиқловчи ҳужжатлар мавжуд эмаслиги сабабли мурожаатлар кўрмай қолдирилганлиги тўғрисида мурожаат қилувчи тегишли тартибда хабардор қилинади.</a:t>
            </a:r>
            <a:endParaRPr lang="ru-RU" smtClean="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C944C4F-EE22-41C5-861F-C669B2A6C838}" type="slidenum">
              <a:rPr lang="ru-RU" smtClean="0"/>
              <a:pPr/>
              <a:t>4</a:t>
            </a:fld>
            <a:endParaRPr lang="ru-RU" smtClean="0"/>
          </a:p>
        </p:txBody>
      </p:sp>
      <p:sp>
        <p:nvSpPr>
          <p:cNvPr id="20482" name="Rectangle 3"/>
          <p:cNvSpPr>
            <a:spLocks noGrp="1"/>
          </p:cNvSpPr>
          <p:nvPr>
            <p:ph type="body" idx="1"/>
          </p:nvPr>
        </p:nvSpPr>
        <p:spPr>
          <a:xfrm>
            <a:off x="457200" y="1773238"/>
            <a:ext cx="8229600" cy="4679950"/>
          </a:xfrm>
        </p:spPr>
        <p:txBody>
          <a:bodyPr/>
          <a:lstStyle/>
          <a:p>
            <a:pPr algn="just" eaLnBrk="1" hangingPunct="1">
              <a:buFont typeface="Wingdings 3" pitchFamily="18" charset="2"/>
              <a:buNone/>
            </a:pPr>
            <a:r>
              <a:rPr lang="ru-RU" sz="700" smtClean="0">
                <a:latin typeface="Times New Roman" pitchFamily="18" charset="0"/>
                <a:cs typeface="Times New Roman" pitchFamily="18" charset="0"/>
              </a:rPr>
              <a:t>		 </a:t>
            </a:r>
            <a:r>
              <a:rPr lang="uz-Cyrl-UZ" sz="2600" smtClean="0">
                <a:latin typeface="Times New Roman" pitchFamily="18" charset="0"/>
                <a:cs typeface="Times New Roman" pitchFamily="18" charset="0"/>
              </a:rPr>
              <a:t>Б</a:t>
            </a:r>
            <a:r>
              <a:rPr lang="uz-Cyrl-UZ" sz="2600" smtClean="0">
                <a:latin typeface="Times New Roman" pitchFamily="18" charset="0"/>
              </a:rPr>
              <a:t>анк хизматлари истеъмолчиларининг ҳуқуқларини ҳимоя қилишнинг ҳуқуқий асосларини яратиш мақсадида Марказий банк томонидан </a:t>
            </a:r>
            <a:r>
              <a:rPr lang="ru-RU" sz="2600" b="1" smtClean="0">
                <a:latin typeface="Times New Roman" pitchFamily="18" charset="0"/>
              </a:rPr>
              <a:t>«Банк хизматлари истеъмолчилари билан ўзаро муносабатларни амалга оширишда тижорат банкларининг фаолиятига қўйиладиган минимал талаблар тўғрисида»ги Н</a:t>
            </a:r>
            <a:r>
              <a:rPr lang="uz-Cyrl-UZ" sz="2600" b="1" smtClean="0">
                <a:latin typeface="Times New Roman" pitchFamily="18" charset="0"/>
              </a:rPr>
              <a:t>изом</a:t>
            </a:r>
            <a:r>
              <a:rPr lang="uz-Cyrl-UZ" sz="2600" smtClean="0">
                <a:latin typeface="Times New Roman" pitchFamily="18" charset="0"/>
              </a:rPr>
              <a:t> ишлаб чиқилди ҳамда Адлия вазирлигида рўйхатдан ўтказилди (рўйхат рақами 3030, 2018 йил 2 июль). </a:t>
            </a:r>
            <a:endParaRPr lang="ru-RU" sz="2600" smtClean="0">
              <a:latin typeface="Times New Roman" pitchFamily="18" charset="0"/>
            </a:endParaRPr>
          </a:p>
        </p:txBody>
      </p:sp>
      <p:pic>
        <p:nvPicPr>
          <p:cNvPr id="20483" name="Picture 1" descr="C:\Users\Rustamov_Sh\Desktop\Презентация\logo2.png"/>
          <p:cNvPicPr>
            <a:picLocks noChangeAspect="1" noChangeArrowheads="1"/>
          </p:cNvPicPr>
          <p:nvPr/>
        </p:nvPicPr>
        <p:blipFill>
          <a:blip r:embed="rId2"/>
          <a:srcRect/>
          <a:stretch>
            <a:fillRect/>
          </a:stretch>
        </p:blipFill>
        <p:spPr bwMode="auto">
          <a:xfrm>
            <a:off x="1187450" y="260350"/>
            <a:ext cx="4233863" cy="1081088"/>
          </a:xfrm>
          <a:prstGeom prst="rect">
            <a:avLst/>
          </a:prstGeom>
          <a:noFill/>
          <a:ln w="9525">
            <a:noFill/>
            <a:miter lim="800000"/>
            <a:headEnd/>
            <a:tailEnd/>
          </a:ln>
        </p:spPr>
      </p:pic>
      <p:pic>
        <p:nvPicPr>
          <p:cNvPr id="20484" name="Picture 7" descr="E:\Новая папка (2)\LOGO_CB (1).JPG"/>
          <p:cNvPicPr>
            <a:picLocks noChangeAspect="1" noChangeArrowheads="1"/>
          </p:cNvPicPr>
          <p:nvPr/>
        </p:nvPicPr>
        <p:blipFill>
          <a:blip r:embed="rId3"/>
          <a:srcRect/>
          <a:stretch>
            <a:fillRect/>
          </a:stretch>
        </p:blipFill>
        <p:spPr bwMode="auto">
          <a:xfrm>
            <a:off x="6588125" y="404813"/>
            <a:ext cx="1439863" cy="12239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1DDD39B-8A50-4C3E-92C3-D2A569075173}" type="slidenum">
              <a:rPr lang="ru-RU" smtClean="0"/>
              <a:pPr/>
              <a:t>5</a:t>
            </a:fld>
            <a:endParaRPr lang="ru-RU" smtClean="0"/>
          </a:p>
        </p:txBody>
      </p:sp>
      <p:sp>
        <p:nvSpPr>
          <p:cNvPr id="21506" name="Rectangle 3"/>
          <p:cNvSpPr>
            <a:spLocks noGrp="1"/>
          </p:cNvSpPr>
          <p:nvPr>
            <p:ph type="body" idx="1"/>
          </p:nvPr>
        </p:nvSpPr>
        <p:spPr>
          <a:xfrm>
            <a:off x="539750" y="2060575"/>
            <a:ext cx="8229600" cy="4464050"/>
          </a:xfrm>
        </p:spPr>
        <p:txBody>
          <a:bodyPr/>
          <a:lstStyle/>
          <a:p>
            <a:pPr algn="ctr" eaLnBrk="1" hangingPunct="1">
              <a:buFont typeface="Wingdings 3" pitchFamily="18" charset="2"/>
              <a:buNone/>
            </a:pPr>
            <a:r>
              <a:rPr lang="uz-Cyrl-UZ" sz="3000" smtClean="0">
                <a:latin typeface="Times New Roman" pitchFamily="18" charset="0"/>
              </a:rPr>
              <a:t>Низом</a:t>
            </a:r>
            <a:r>
              <a:rPr lang="ru-RU" sz="3000" smtClean="0">
                <a:latin typeface="Times New Roman" pitchFamily="18" charset="0"/>
              </a:rPr>
              <a:t>да</a:t>
            </a:r>
            <a:r>
              <a:rPr lang="uz-Cyrl-UZ" sz="3000" smtClean="0">
                <a:latin typeface="Times New Roman" pitchFamily="18" charset="0"/>
              </a:rPr>
              <a:t> банк хизматлари истеъмолчиларининг ҳуқуқ</a:t>
            </a:r>
            <a:r>
              <a:rPr lang="ru-RU" sz="3000" smtClean="0">
                <a:latin typeface="Times New Roman" pitchFamily="18" charset="0"/>
              </a:rPr>
              <a:t> </a:t>
            </a:r>
            <a:r>
              <a:rPr lang="uz-Cyrl-UZ" sz="3000" smtClean="0">
                <a:latin typeface="Times New Roman" pitchFamily="18" charset="0"/>
              </a:rPr>
              <a:t>ва манфаатларини ҳимоялашнинг асосий тамойиллари ва банк хизматлари истеъмолчилари билан муносабатларни амалга оширишда тижорат банклари риоя этиши шарт бўлган минимал талаблар белгилаб берилди</a:t>
            </a:r>
            <a:r>
              <a:rPr lang="ru-RU" sz="3000" smtClean="0">
                <a:latin typeface="Times New Roman" pitchFamily="18" charset="0"/>
              </a:rPr>
              <a:t>. </a:t>
            </a:r>
          </a:p>
        </p:txBody>
      </p:sp>
      <p:pic>
        <p:nvPicPr>
          <p:cNvPr id="21507" name="Picture 1" descr="C:\Users\Rustamov_Sh\Desktop\Презентация\logo2.png"/>
          <p:cNvPicPr>
            <a:picLocks noChangeAspect="1" noChangeArrowheads="1"/>
          </p:cNvPicPr>
          <p:nvPr/>
        </p:nvPicPr>
        <p:blipFill>
          <a:blip r:embed="rId2"/>
          <a:srcRect/>
          <a:stretch>
            <a:fillRect/>
          </a:stretch>
        </p:blipFill>
        <p:spPr bwMode="auto">
          <a:xfrm>
            <a:off x="1187450" y="260350"/>
            <a:ext cx="4233863" cy="1081088"/>
          </a:xfrm>
          <a:prstGeom prst="rect">
            <a:avLst/>
          </a:prstGeom>
          <a:noFill/>
          <a:ln w="9525">
            <a:noFill/>
            <a:miter lim="800000"/>
            <a:headEnd/>
            <a:tailEnd/>
          </a:ln>
        </p:spPr>
      </p:pic>
      <p:pic>
        <p:nvPicPr>
          <p:cNvPr id="21508" name="Picture 7" descr="E:\Новая папка (2)\LOGO_CB (1).JPG"/>
          <p:cNvPicPr>
            <a:picLocks noChangeAspect="1" noChangeArrowheads="1"/>
          </p:cNvPicPr>
          <p:nvPr/>
        </p:nvPicPr>
        <p:blipFill>
          <a:blip r:embed="rId3"/>
          <a:srcRect/>
          <a:stretch>
            <a:fillRect/>
          </a:stretch>
        </p:blipFill>
        <p:spPr bwMode="auto">
          <a:xfrm>
            <a:off x="6588125" y="404813"/>
            <a:ext cx="1439863" cy="12239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905E9D0-9B98-4242-A1A1-2FF415485779}" type="slidenum">
              <a:rPr lang="ru-RU" smtClean="0"/>
              <a:pPr/>
              <a:t>6</a:t>
            </a:fld>
            <a:endParaRPr lang="ru-RU" smtClean="0"/>
          </a:p>
        </p:txBody>
      </p:sp>
      <p:sp>
        <p:nvSpPr>
          <p:cNvPr id="22530" name="Rectangle 3"/>
          <p:cNvSpPr>
            <a:spLocks noGrp="1"/>
          </p:cNvSpPr>
          <p:nvPr>
            <p:ph type="body" idx="1"/>
          </p:nvPr>
        </p:nvSpPr>
        <p:spPr>
          <a:xfrm>
            <a:off x="755650" y="1844675"/>
            <a:ext cx="7777163" cy="3960813"/>
          </a:xfrm>
        </p:spPr>
        <p:txBody>
          <a:bodyPr/>
          <a:lstStyle/>
          <a:p>
            <a:pPr algn="just">
              <a:lnSpc>
                <a:spcPct val="80000"/>
              </a:lnSpc>
              <a:buFont typeface="Wingdings 3" pitchFamily="18" charset="2"/>
              <a:buNone/>
            </a:pPr>
            <a:r>
              <a:rPr lang="uz-Cyrl-UZ" sz="3000" b="1" smtClean="0">
                <a:latin typeface="Times New Roman" pitchFamily="18" charset="0"/>
              </a:rPr>
              <a:t>1-банд</a:t>
            </a:r>
            <a:r>
              <a:rPr lang="ru-RU" sz="3000" b="1" smtClean="0">
                <a:latin typeface="Times New Roman" pitchFamily="18" charset="0"/>
              </a:rPr>
              <a:t>. </a:t>
            </a:r>
          </a:p>
          <a:p>
            <a:pPr algn="just">
              <a:lnSpc>
                <a:spcPct val="80000"/>
              </a:lnSpc>
              <a:buFont typeface="Wingdings 3" pitchFamily="18" charset="2"/>
              <a:buNone/>
            </a:pPr>
            <a:endParaRPr lang="ru-RU" sz="3000" b="1" smtClean="0">
              <a:latin typeface="Times New Roman" pitchFamily="18" charset="0"/>
            </a:endParaRPr>
          </a:p>
          <a:p>
            <a:pPr algn="just">
              <a:lnSpc>
                <a:spcPct val="80000"/>
              </a:lnSpc>
              <a:buFont typeface="Wingdings 3" pitchFamily="18" charset="2"/>
              <a:buNone/>
            </a:pPr>
            <a:r>
              <a:rPr lang="ru-RU" sz="3000" b="1" smtClean="0">
                <a:latin typeface="Times New Roman" pitchFamily="18" charset="0"/>
              </a:rPr>
              <a:t>И</a:t>
            </a:r>
            <a:r>
              <a:rPr lang="uz-Cyrl-UZ" sz="3000" b="1" smtClean="0">
                <a:latin typeface="Times New Roman" pitchFamily="18" charset="0"/>
              </a:rPr>
              <a:t>стеъмолчилар</a:t>
            </a:r>
            <a:r>
              <a:rPr lang="uz-Cyrl-UZ" sz="3000" smtClean="0">
                <a:latin typeface="Times New Roman" pitchFamily="18" charset="0"/>
              </a:rPr>
              <a:t> – бу банк хизматидан фойдаланиш истагида банкка мурожаат қилган, ушбу хизматдан фойдаланаётган ёки олдин фойдаланган жисмоний ёки юридик шахслардир. </a:t>
            </a:r>
          </a:p>
          <a:p>
            <a:pPr>
              <a:lnSpc>
                <a:spcPct val="80000"/>
              </a:lnSpc>
              <a:buFont typeface="Wingdings 3" pitchFamily="18" charset="2"/>
              <a:buNone/>
            </a:pPr>
            <a:r>
              <a:rPr lang="en-US" sz="3000" smtClean="0">
                <a:latin typeface="Times New Roman" pitchFamily="18" charset="0"/>
              </a:rPr>
              <a:t/>
            </a:r>
            <a:br>
              <a:rPr lang="en-US" sz="3000" smtClean="0">
                <a:latin typeface="Times New Roman" pitchFamily="18" charset="0"/>
              </a:rPr>
            </a:br>
            <a:endParaRPr lang="ru-RU" sz="3000" smtClean="0">
              <a:latin typeface="Times New Roman" pitchFamily="18" charset="0"/>
            </a:endParaRPr>
          </a:p>
        </p:txBody>
      </p:sp>
      <p:pic>
        <p:nvPicPr>
          <p:cNvPr id="22531" name="Picture 1" descr="C:\Users\Rustamov_Sh\Desktop\Презентация\logo2.png"/>
          <p:cNvPicPr>
            <a:picLocks noChangeAspect="1" noChangeArrowheads="1"/>
          </p:cNvPicPr>
          <p:nvPr/>
        </p:nvPicPr>
        <p:blipFill>
          <a:blip r:embed="rId2"/>
          <a:srcRect/>
          <a:stretch>
            <a:fillRect/>
          </a:stretch>
        </p:blipFill>
        <p:spPr bwMode="auto">
          <a:xfrm>
            <a:off x="1187450" y="260350"/>
            <a:ext cx="4233863" cy="1081088"/>
          </a:xfrm>
          <a:prstGeom prst="rect">
            <a:avLst/>
          </a:prstGeom>
          <a:noFill/>
          <a:ln w="9525">
            <a:noFill/>
            <a:miter lim="800000"/>
            <a:headEnd/>
            <a:tailEnd/>
          </a:ln>
        </p:spPr>
      </p:pic>
      <p:pic>
        <p:nvPicPr>
          <p:cNvPr id="22532" name="Picture 7" descr="E:\Новая папка (2)\LOGO_CB (1).JPG"/>
          <p:cNvPicPr>
            <a:picLocks noChangeAspect="1" noChangeArrowheads="1"/>
          </p:cNvPicPr>
          <p:nvPr/>
        </p:nvPicPr>
        <p:blipFill>
          <a:blip r:embed="rId3"/>
          <a:srcRect/>
          <a:stretch>
            <a:fillRect/>
          </a:stretch>
        </p:blipFill>
        <p:spPr bwMode="auto">
          <a:xfrm>
            <a:off x="6588125" y="404813"/>
            <a:ext cx="1439863" cy="12239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C3BBB13-998F-4DFD-A918-04AC6F4C5D39}" type="slidenum">
              <a:rPr lang="ru-RU" smtClean="0"/>
              <a:pPr/>
              <a:t>7</a:t>
            </a:fld>
            <a:endParaRPr lang="ru-RU" smtClean="0"/>
          </a:p>
        </p:txBody>
      </p:sp>
      <p:sp>
        <p:nvSpPr>
          <p:cNvPr id="23554" name="Rectangle 3"/>
          <p:cNvSpPr>
            <a:spLocks noGrp="1"/>
          </p:cNvSpPr>
          <p:nvPr>
            <p:ph type="body" idx="1"/>
          </p:nvPr>
        </p:nvSpPr>
        <p:spPr>
          <a:xfrm>
            <a:off x="457200" y="2133600"/>
            <a:ext cx="8229600" cy="3873500"/>
          </a:xfrm>
        </p:spPr>
        <p:txBody>
          <a:bodyPr/>
          <a:lstStyle/>
          <a:p>
            <a:pPr>
              <a:buFont typeface="Wingdings 3" pitchFamily="18" charset="2"/>
              <a:buNone/>
            </a:pPr>
            <a:r>
              <a:rPr lang="ru-RU" sz="3000" b="1" smtClean="0">
                <a:latin typeface="Times New Roman" pitchFamily="18" charset="0"/>
              </a:rPr>
              <a:t>         2-банд.</a:t>
            </a:r>
          </a:p>
          <a:p>
            <a:pPr>
              <a:buFont typeface="Wingdings 3" pitchFamily="18" charset="2"/>
              <a:buNone/>
            </a:pPr>
            <a:endParaRPr lang="ru-RU" sz="3000" b="1" smtClean="0">
              <a:latin typeface="Times New Roman" pitchFamily="18" charset="0"/>
            </a:endParaRPr>
          </a:p>
          <a:p>
            <a:pPr>
              <a:buFont typeface="Wingdings 3" pitchFamily="18" charset="2"/>
              <a:buNone/>
            </a:pPr>
            <a:r>
              <a:rPr lang="ru-RU" sz="3000" smtClean="0">
                <a:latin typeface="Times New Roman" pitchFamily="18" charset="0"/>
              </a:rPr>
              <a:t>	      И</a:t>
            </a:r>
            <a:r>
              <a:rPr lang="uz-Cyrl-UZ" sz="3000" smtClean="0">
                <a:latin typeface="Times New Roman" pitchFamily="18" charset="0"/>
              </a:rPr>
              <a:t>стеъмолчилар банк ва банк хизматларини эркин танлаш ҳуқуқига эга. </a:t>
            </a:r>
            <a:endParaRPr lang="ru-RU" sz="3000" smtClean="0">
              <a:latin typeface="Times New Roman" pitchFamily="18" charset="0"/>
            </a:endParaRPr>
          </a:p>
          <a:p>
            <a:pPr>
              <a:buFont typeface="Wingdings 3" pitchFamily="18" charset="2"/>
              <a:buNone/>
            </a:pPr>
            <a:r>
              <a:rPr lang="ru-RU" sz="3000" smtClean="0">
                <a:latin typeface="Times New Roman" pitchFamily="18" charset="0"/>
              </a:rPr>
              <a:t>         Б</a:t>
            </a:r>
            <a:r>
              <a:rPr lang="uz-Cyrl-UZ" sz="3000" smtClean="0">
                <a:latin typeface="Times New Roman" pitchFamily="18" charset="0"/>
              </a:rPr>
              <a:t>анк томонидан бир хизматнинг истеъмол</a:t>
            </a:r>
            <a:r>
              <a:rPr lang="ru-RU" sz="3000" smtClean="0">
                <a:latin typeface="Times New Roman" pitchFamily="18" charset="0"/>
              </a:rPr>
              <a:t>-</a:t>
            </a:r>
            <a:r>
              <a:rPr lang="uz-Cyrl-UZ" sz="3000" smtClean="0">
                <a:latin typeface="Times New Roman" pitchFamily="18" charset="0"/>
              </a:rPr>
              <a:t>чига қўшимча хизматдан фойдаланиш шарти билан кўрсатилиши тақиқланади.</a:t>
            </a:r>
            <a:endParaRPr lang="ru-RU" sz="3000" smtClean="0">
              <a:latin typeface="Times New Roman" pitchFamily="18" charset="0"/>
            </a:endParaRPr>
          </a:p>
        </p:txBody>
      </p:sp>
      <p:pic>
        <p:nvPicPr>
          <p:cNvPr id="23555"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1187450" y="260350"/>
            <a:ext cx="4233863" cy="1081088"/>
          </a:xfrm>
        </p:spPr>
      </p:pic>
      <p:pic>
        <p:nvPicPr>
          <p:cNvPr id="23556" name="Picture 7" descr="E:\Новая папка (2)\LOGO_CB (1).JPG"/>
          <p:cNvPicPr>
            <a:picLocks noChangeAspect="1" noChangeArrowheads="1"/>
          </p:cNvPicPr>
          <p:nvPr/>
        </p:nvPicPr>
        <p:blipFill>
          <a:blip r:embed="rId3"/>
          <a:srcRect/>
          <a:stretch>
            <a:fillRect/>
          </a:stretch>
        </p:blipFill>
        <p:spPr bwMode="auto">
          <a:xfrm>
            <a:off x="6516688" y="188913"/>
            <a:ext cx="1584325" cy="15446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AE93C17-F35F-4134-BA06-2D5D952DE946}" type="slidenum">
              <a:rPr lang="ru-RU" smtClean="0"/>
              <a:pPr/>
              <a:t>8</a:t>
            </a:fld>
            <a:endParaRPr lang="ru-RU" smtClean="0"/>
          </a:p>
        </p:txBody>
      </p:sp>
      <p:sp>
        <p:nvSpPr>
          <p:cNvPr id="24578" name="Rectangle 3"/>
          <p:cNvSpPr>
            <a:spLocks noGrp="1"/>
          </p:cNvSpPr>
          <p:nvPr>
            <p:ph type="body" idx="1"/>
          </p:nvPr>
        </p:nvSpPr>
        <p:spPr>
          <a:xfrm>
            <a:off x="457200" y="1773238"/>
            <a:ext cx="8435975" cy="4679950"/>
          </a:xfrm>
        </p:spPr>
        <p:txBody>
          <a:bodyPr/>
          <a:lstStyle/>
          <a:p>
            <a:pPr>
              <a:lnSpc>
                <a:spcPct val="90000"/>
              </a:lnSpc>
              <a:buFont typeface="Wingdings 3" pitchFamily="18" charset="2"/>
              <a:buNone/>
            </a:pPr>
            <a:r>
              <a:rPr lang="ru-RU" b="1" smtClean="0">
                <a:latin typeface="Times New Roman" pitchFamily="18" charset="0"/>
              </a:rPr>
              <a:t>        3-банд.</a:t>
            </a:r>
          </a:p>
          <a:p>
            <a:pPr>
              <a:lnSpc>
                <a:spcPct val="90000"/>
              </a:lnSpc>
              <a:buFont typeface="Wingdings 3" pitchFamily="18" charset="2"/>
              <a:buNone/>
            </a:pPr>
            <a:r>
              <a:rPr lang="ru-RU" smtClean="0">
                <a:latin typeface="Times New Roman" pitchFamily="18" charset="0"/>
              </a:rPr>
              <a:t>        Б</a:t>
            </a:r>
            <a:r>
              <a:rPr lang="uz-Cyrl-UZ" smtClean="0">
                <a:latin typeface="Times New Roman" pitchFamily="18" charset="0"/>
              </a:rPr>
              <a:t>анк хизматлари банк ва истеъмолчи ўртасида тузилган шартномага мувофиқ кўрсатилади. </a:t>
            </a:r>
          </a:p>
          <a:p>
            <a:pPr>
              <a:lnSpc>
                <a:spcPct val="90000"/>
              </a:lnSpc>
              <a:buFont typeface="Wingdings 3" pitchFamily="18" charset="2"/>
              <a:buNone/>
            </a:pPr>
            <a:r>
              <a:rPr lang="ru-RU" smtClean="0">
                <a:latin typeface="Times New Roman" pitchFamily="18" charset="0"/>
              </a:rPr>
              <a:t>         </a:t>
            </a:r>
            <a:r>
              <a:rPr lang="uz-Cyrl-UZ" smtClean="0">
                <a:latin typeface="Times New Roman" pitchFamily="18" charset="0"/>
              </a:rPr>
              <a:t>Шартномаларнинг матни истеъмолчилар тушуниши учун аниқ ва содда тарзда баён этилиши ва компьютер воситасида босиб чиқаришда "Тimеs Nеw Rоmаn" 12 ўлчамли шрифтдан кам бўлмаган ёки шунга ўхшаш шрифтни қўллаган ҳолда Мiсrоsоft Wоrd матн редакторидан фойдаланилиши лозим.</a:t>
            </a:r>
          </a:p>
          <a:p>
            <a:pPr>
              <a:lnSpc>
                <a:spcPct val="90000"/>
              </a:lnSpc>
              <a:buFont typeface="Wingdings 3" pitchFamily="18" charset="2"/>
              <a:buNone/>
            </a:pPr>
            <a:r>
              <a:rPr lang="ru-RU" smtClean="0">
                <a:latin typeface="Times New Roman" pitchFamily="18" charset="0"/>
              </a:rPr>
              <a:t>          </a:t>
            </a:r>
            <a:r>
              <a:rPr lang="uz-Cyrl-UZ" smtClean="0">
                <a:latin typeface="Times New Roman" pitchFamily="18" charset="0"/>
              </a:rPr>
              <a:t>Истеъмолчилар танловига кўра шартнома матни давлат ёки рус тилида тузилиши мумкин.</a:t>
            </a:r>
            <a:endParaRPr lang="ru-RU" smtClean="0">
              <a:latin typeface="Times New Roman" pitchFamily="18" charset="0"/>
            </a:endParaRPr>
          </a:p>
        </p:txBody>
      </p:sp>
      <p:pic>
        <p:nvPicPr>
          <p:cNvPr id="24579"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1042988" y="260350"/>
            <a:ext cx="4378325" cy="1179513"/>
          </a:xfrm>
        </p:spPr>
      </p:pic>
      <p:pic>
        <p:nvPicPr>
          <p:cNvPr id="24580" name="Picture 7" descr="E:\Новая папка (2)\LOGO_CB (1).JPG"/>
          <p:cNvPicPr>
            <a:picLocks noChangeAspect="1" noChangeArrowheads="1"/>
          </p:cNvPicPr>
          <p:nvPr/>
        </p:nvPicPr>
        <p:blipFill>
          <a:blip r:embed="rId3"/>
          <a:srcRect/>
          <a:stretch>
            <a:fillRect/>
          </a:stretch>
        </p:blipFill>
        <p:spPr bwMode="auto">
          <a:xfrm>
            <a:off x="6300788" y="188913"/>
            <a:ext cx="1584325" cy="15446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Номер слайда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7444887-4F9E-449F-A9F9-DC1A5F04D58A}" type="slidenum">
              <a:rPr lang="ru-RU" smtClean="0"/>
              <a:pPr/>
              <a:t>9</a:t>
            </a:fld>
            <a:endParaRPr lang="ru-RU" smtClean="0"/>
          </a:p>
        </p:txBody>
      </p:sp>
      <p:sp>
        <p:nvSpPr>
          <p:cNvPr id="25602" name="Rectangle 3"/>
          <p:cNvSpPr>
            <a:spLocks noGrp="1"/>
          </p:cNvSpPr>
          <p:nvPr>
            <p:ph type="body" idx="1"/>
          </p:nvPr>
        </p:nvSpPr>
        <p:spPr>
          <a:xfrm>
            <a:off x="457200" y="2060575"/>
            <a:ext cx="8229600" cy="3946525"/>
          </a:xfrm>
        </p:spPr>
        <p:txBody>
          <a:bodyPr/>
          <a:lstStyle/>
          <a:p>
            <a:pPr>
              <a:buFont typeface="Wingdings 3" pitchFamily="18" charset="2"/>
              <a:buNone/>
            </a:pPr>
            <a:r>
              <a:rPr lang="ru-RU" sz="3000" b="1" smtClean="0">
                <a:latin typeface="Times New Roman" pitchFamily="18" charset="0"/>
              </a:rPr>
              <a:t>         </a:t>
            </a:r>
            <a:r>
              <a:rPr lang="uz-Cyrl-UZ" sz="3000" b="1" smtClean="0">
                <a:latin typeface="Times New Roman" pitchFamily="18" charset="0"/>
              </a:rPr>
              <a:t>4-банд</a:t>
            </a:r>
            <a:r>
              <a:rPr lang="ru-RU" sz="3000" b="1" smtClean="0">
                <a:latin typeface="Times New Roman" pitchFamily="18" charset="0"/>
              </a:rPr>
              <a:t>.</a:t>
            </a:r>
          </a:p>
          <a:p>
            <a:pPr>
              <a:buFont typeface="Wingdings 3" pitchFamily="18" charset="2"/>
              <a:buNone/>
            </a:pPr>
            <a:r>
              <a:rPr lang="ru-RU" sz="3000" smtClean="0">
                <a:latin typeface="Times New Roman" pitchFamily="18" charset="0"/>
              </a:rPr>
              <a:t>          Б</a:t>
            </a:r>
            <a:r>
              <a:rPr lang="uz-Cyrl-UZ" sz="3000" smtClean="0">
                <a:latin typeface="Times New Roman" pitchFamily="18" charset="0"/>
              </a:rPr>
              <a:t>анк томонидан кўрсатиладиган барча хизматлар тўғрисида маълумотлар истеъмолчига ошкор этилиши лозим. </a:t>
            </a:r>
          </a:p>
          <a:p>
            <a:pPr>
              <a:buFont typeface="Wingdings 3" pitchFamily="18" charset="2"/>
              <a:buNone/>
            </a:pPr>
            <a:r>
              <a:rPr lang="ru-RU" sz="3000" smtClean="0">
                <a:latin typeface="Times New Roman" pitchFamily="18" charset="0"/>
              </a:rPr>
              <a:t>           </a:t>
            </a:r>
            <a:r>
              <a:rPr lang="uz-Cyrl-UZ" sz="3000" smtClean="0">
                <a:latin typeface="Times New Roman" pitchFamily="18" charset="0"/>
              </a:rPr>
              <a:t>Хизматлар тўғрисидаги маълумотлар тижорат ёки банк сирини ўз ичига олмаслиги зарур. </a:t>
            </a:r>
            <a:endParaRPr lang="ru-RU" sz="3000" smtClean="0">
              <a:latin typeface="Times New Roman" pitchFamily="18" charset="0"/>
            </a:endParaRPr>
          </a:p>
        </p:txBody>
      </p:sp>
      <p:pic>
        <p:nvPicPr>
          <p:cNvPr id="25603" name="Picture 1" descr="C:\Users\Rustamov_Sh\Desktop\Презентация\logo2.png"/>
          <p:cNvPicPr>
            <a:picLocks noGrp="1" noChangeAspect="1" noChangeArrowheads="1"/>
          </p:cNvPicPr>
          <p:nvPr>
            <p:ph type="title"/>
          </p:nvPr>
        </p:nvPicPr>
        <p:blipFill>
          <a:blip r:embed="rId2"/>
          <a:srcRect/>
          <a:stretch>
            <a:fillRect/>
          </a:stretch>
        </p:blipFill>
        <p:spPr bwMode="auto">
          <a:xfrm>
            <a:off x="684213" y="476250"/>
            <a:ext cx="4737100" cy="1368425"/>
          </a:xfrm>
        </p:spPr>
      </p:pic>
      <p:pic>
        <p:nvPicPr>
          <p:cNvPr id="25604" name="Picture 7" descr="E:\Новая папка (2)\LOGO_CB (1).JPG"/>
          <p:cNvPicPr>
            <a:picLocks noChangeAspect="1" noChangeArrowheads="1"/>
          </p:cNvPicPr>
          <p:nvPr/>
        </p:nvPicPr>
        <p:blipFill>
          <a:blip r:embed="rId3"/>
          <a:srcRect/>
          <a:stretch>
            <a:fillRect/>
          </a:stretch>
        </p:blipFill>
        <p:spPr bwMode="auto">
          <a:xfrm>
            <a:off x="6227763" y="404813"/>
            <a:ext cx="1584325" cy="15446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4135</TotalTime>
  <Words>572</Words>
  <Application>Microsoft Office PowerPoint</Application>
  <PresentationFormat>Экран (4:3)</PresentationFormat>
  <Paragraphs>188</Paragraphs>
  <Slides>38</Slides>
  <Notes>3</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38</vt:i4>
      </vt:variant>
    </vt:vector>
  </HeadingPairs>
  <TitlesOfParts>
    <vt:vector size="47" baseType="lpstr">
      <vt:lpstr>Arial</vt:lpstr>
      <vt:lpstr>Calibri</vt:lpstr>
      <vt:lpstr>Lucida Sans Unicode</vt:lpstr>
      <vt:lpstr>Times New Roman</vt:lpstr>
      <vt:lpstr>Verdana</vt:lpstr>
      <vt:lpstr>Wingdings</vt:lpstr>
      <vt:lpstr>Wingdings 2</vt:lpstr>
      <vt:lpstr>Wingdings 3</vt:lpstr>
      <vt:lpstr>Открытая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Boltaev_A</dc:creator>
  <cp:lastModifiedBy>Bobur O'ktamov</cp:lastModifiedBy>
  <cp:revision>366</cp:revision>
  <dcterms:created xsi:type="dcterms:W3CDTF">2011-01-25T12:49:29Z</dcterms:created>
  <dcterms:modified xsi:type="dcterms:W3CDTF">2019-08-27T15:10:13Z</dcterms:modified>
</cp:coreProperties>
</file>