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7"/>
  </p:notesMasterIdLst>
  <p:sldIdLst>
    <p:sldId id="1681" r:id="rId2"/>
    <p:sldId id="1679" r:id="rId3"/>
    <p:sldId id="1672" r:id="rId4"/>
    <p:sldId id="1680" r:id="rId5"/>
    <p:sldId id="260" r:id="rId6"/>
    <p:sldId id="261" r:id="rId7"/>
    <p:sldId id="1675" r:id="rId8"/>
    <p:sldId id="1676" r:id="rId9"/>
    <p:sldId id="1677" r:id="rId10"/>
    <p:sldId id="1678" r:id="rId11"/>
    <p:sldId id="258" r:id="rId12"/>
    <p:sldId id="259" r:id="rId13"/>
    <p:sldId id="268" r:id="rId14"/>
    <p:sldId id="269" r:id="rId15"/>
    <p:sldId id="1696" r:id="rId16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khon" initials="AN" lastIdx="1" clrIdx="0">
    <p:extLst>
      <p:ext uri="{19B8F6BF-5375-455C-9EA6-DF929625EA0E}">
        <p15:presenceInfo xmlns:p15="http://schemas.microsoft.com/office/powerpoint/2012/main" userId="Alikh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A059"/>
    <a:srgbClr val="E0C06A"/>
    <a:srgbClr val="148FA0"/>
    <a:srgbClr val="2EBCDE"/>
    <a:srgbClr val="0F6B78"/>
    <a:srgbClr val="082B45"/>
    <a:srgbClr val="1496C7"/>
    <a:srgbClr val="B8E0E0"/>
    <a:srgbClr val="D7C86F"/>
    <a:srgbClr val="D2B7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>
        <p:scale>
          <a:sx n="150" d="100"/>
          <a:sy n="150" d="100"/>
        </p:scale>
        <p:origin x="108" y="2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dazimjon Saidakbarov" userId="9b0ccd3485b72273" providerId="LiveId" clId="{6EE24492-42CF-4F0D-9EAF-8BA74421D64A}"/>
    <pc:docChg chg="undo custSel modSld">
      <pc:chgData name="Saidazimjon Saidakbarov" userId="9b0ccd3485b72273" providerId="LiveId" clId="{6EE24492-42CF-4F0D-9EAF-8BA74421D64A}" dt="2026-09-16T17:05:49.655" v="31" actId="1076"/>
      <pc:docMkLst>
        <pc:docMk/>
      </pc:docMkLst>
      <pc:sldChg chg="addSp modSp mod">
        <pc:chgData name="Saidazimjon Saidakbarov" userId="9b0ccd3485b72273" providerId="LiveId" clId="{6EE24492-42CF-4F0D-9EAF-8BA74421D64A}" dt="2026-09-16T17:05:49.655" v="31" actId="1076"/>
        <pc:sldMkLst>
          <pc:docMk/>
          <pc:sldMk cId="1743834075" sldId="1672"/>
        </pc:sldMkLst>
        <pc:spChg chg="add mod">
          <ac:chgData name="Saidazimjon Saidakbarov" userId="9b0ccd3485b72273" providerId="LiveId" clId="{6EE24492-42CF-4F0D-9EAF-8BA74421D64A}" dt="2026-09-16T17:05:49.655" v="31" actId="1076"/>
          <ac:spMkLst>
            <pc:docMk/>
            <pc:sldMk cId="1743834075" sldId="1672"/>
            <ac:spMk id="3" creationId="{95AF2B7D-5736-E35E-0323-AF4EC8C81668}"/>
          </ac:spMkLst>
        </pc:spChg>
      </pc:sldChg>
      <pc:sldChg chg="modSp mod">
        <pc:chgData name="Saidazimjon Saidakbarov" userId="9b0ccd3485b72273" providerId="LiveId" clId="{6EE24492-42CF-4F0D-9EAF-8BA74421D64A}" dt="2026-09-16T16:36:55.408" v="23"/>
        <pc:sldMkLst>
          <pc:docMk/>
          <pc:sldMk cId="3150875554" sldId="1679"/>
        </pc:sldMkLst>
        <pc:graphicFrameChg chg="mod">
          <ac:chgData name="Saidazimjon Saidakbarov" userId="9b0ccd3485b72273" providerId="LiveId" clId="{6EE24492-42CF-4F0D-9EAF-8BA74421D64A}" dt="2026-09-16T16:36:55.408" v="23"/>
          <ac:graphicFrameMkLst>
            <pc:docMk/>
            <pc:sldMk cId="3150875554" sldId="1679"/>
            <ac:graphicFrameMk id="2" creationId="{21660174-A2A6-FE75-1B8E-F9F52A3A05F8}"/>
          </ac:graphicFrameMkLst>
        </pc:graphicFrameChg>
        <pc:graphicFrameChg chg="mod">
          <ac:chgData name="Saidazimjon Saidakbarov" userId="9b0ccd3485b72273" providerId="LiveId" clId="{6EE24492-42CF-4F0D-9EAF-8BA74421D64A}" dt="2026-09-16T16:36:46.445" v="22"/>
          <ac:graphicFrameMkLst>
            <pc:docMk/>
            <pc:sldMk cId="3150875554" sldId="1679"/>
            <ac:graphicFrameMk id="3" creationId="{76B5153F-AEC1-41C4-849B-67BC2C3B149C}"/>
          </ac:graphicFrameMkLst>
        </pc:graphicFrameChg>
      </pc:sldChg>
      <pc:sldChg chg="modSp mod">
        <pc:chgData name="Saidazimjon Saidakbarov" userId="9b0ccd3485b72273" providerId="LiveId" clId="{6EE24492-42CF-4F0D-9EAF-8BA74421D64A}" dt="2026-09-16T17:04:24.208" v="25" actId="27636"/>
        <pc:sldMkLst>
          <pc:docMk/>
          <pc:sldMk cId="4189116471" sldId="1681"/>
        </pc:sldMkLst>
        <pc:spChg chg="mod">
          <ac:chgData name="Saidazimjon Saidakbarov" userId="9b0ccd3485b72273" providerId="LiveId" clId="{6EE24492-42CF-4F0D-9EAF-8BA74421D64A}" dt="2026-09-16T17:04:24.208" v="25" actId="27636"/>
          <ac:spMkLst>
            <pc:docMk/>
            <pc:sldMk cId="4189116471" sldId="1681"/>
            <ac:spMk id="6" creationId="{7374E20D-2B57-4BAF-AF2A-F36FF701A2D9}"/>
          </ac:spMkLst>
        </pc:spChg>
      </pc:sldChg>
    </pc:docChg>
  </pc:docChgLst>
  <pc:docChgLst>
    <pc:chgData name="Saidazimjon Saidakbarov" userId="9b0ccd3485b72273" providerId="LiveId" clId="{21D60815-D7D4-4103-96EF-94C958763AF4}"/>
    <pc:docChg chg="undo custSel modSld">
      <pc:chgData name="Saidazimjon Saidakbarov" userId="9b0ccd3485b72273" providerId="LiveId" clId="{21D60815-D7D4-4103-96EF-94C958763AF4}" dt="2026-09-16T15:36:42.872" v="19" actId="27636"/>
      <pc:docMkLst>
        <pc:docMk/>
      </pc:docMkLst>
      <pc:sldChg chg="modSp mod">
        <pc:chgData name="Saidazimjon Saidakbarov" userId="9b0ccd3485b72273" providerId="LiveId" clId="{21D60815-D7D4-4103-96EF-94C958763AF4}" dt="2026-09-16T15:28:16.917" v="17" actId="14100"/>
        <pc:sldMkLst>
          <pc:docMk/>
          <pc:sldMk cId="1743834075" sldId="1672"/>
        </pc:sldMkLst>
        <pc:graphicFrameChg chg="mod">
          <ac:chgData name="Saidazimjon Saidakbarov" userId="9b0ccd3485b72273" providerId="LiveId" clId="{21D60815-D7D4-4103-96EF-94C958763AF4}" dt="2026-09-16T15:28:16.917" v="17" actId="14100"/>
          <ac:graphicFrameMkLst>
            <pc:docMk/>
            <pc:sldMk cId="1743834075" sldId="1672"/>
            <ac:graphicFrameMk id="2" creationId="{7CCA3179-D100-FC7F-210D-73CB20CFC3BD}"/>
          </ac:graphicFrameMkLst>
        </pc:graphicFrameChg>
      </pc:sldChg>
      <pc:sldChg chg="modSp mod">
        <pc:chgData name="Saidazimjon Saidakbarov" userId="9b0ccd3485b72273" providerId="LiveId" clId="{21D60815-D7D4-4103-96EF-94C958763AF4}" dt="2026-09-16T15:36:42.872" v="19" actId="27636"/>
        <pc:sldMkLst>
          <pc:docMk/>
          <pc:sldMk cId="1379786439" sldId="1677"/>
        </pc:sldMkLst>
        <pc:graphicFrameChg chg="mod">
          <ac:chgData name="Saidazimjon Saidakbarov" userId="9b0ccd3485b72273" providerId="LiveId" clId="{21D60815-D7D4-4103-96EF-94C958763AF4}" dt="2026-09-16T15:36:42.872" v="19" actId="27636"/>
          <ac:graphicFrameMkLst>
            <pc:docMk/>
            <pc:sldMk cId="1379786439" sldId="1677"/>
            <ac:graphicFrameMk id="10" creationId="{65A33437-2DD9-B771-9751-9859E1176C6D}"/>
          </ac:graphicFrameMkLst>
        </pc:graphicFrameChg>
      </pc:sldChg>
      <pc:sldChg chg="mod">
        <pc:chgData name="Saidazimjon Saidakbarov" userId="9b0ccd3485b72273" providerId="LiveId" clId="{21D60815-D7D4-4103-96EF-94C958763AF4}" dt="2026-09-16T15:36:42.658" v="18" actId="27918"/>
        <pc:sldMkLst>
          <pc:docMk/>
          <pc:sldMk cId="3150875554" sldId="167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.yakovlev\Desktop\years\2026\september\IRMD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.yakovlev\Desktop\years\2026\september\IRMD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.yakovlev\Desktop\years\2026\september\IRMD%20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.yakovlev\Downloads\cbu_rates_2022-01-01-2022-12-31_uz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.yakovlev\Desktop\years\2026\september\IRMD%20Graph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0.63.18\Volume_1\5%20&#1044;&#1077;&#1087;&#1072;&#1088;&#1090;&#1072;&#1084;&#1077;&#1085;&#1090;\2.%20&#1054;&#1058;&#1044;&#1045;&#1051;&#1068;&#1053;&#1067;&#1045;%20&#1055;&#1054;&#1056;&#1059;&#1063;&#1045;&#1053;&#1048;&#1071;\2026\3.%20FORUM%20-%20ipam%202026\3.%20FORUM%202026\20.%20PPT%20for%20Olimov's%20speech\WF%20(for%20PPT%20IRMD)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10.100.63.18\Volume_1\5%20&#1044;&#1077;&#1087;&#1072;&#1088;&#1090;&#1072;&#1084;&#1077;&#1085;&#1090;\2.%20&#1054;&#1058;&#1044;&#1045;&#1051;&#1068;&#1053;&#1067;&#1045;%20&#1055;&#1054;&#1056;&#1059;&#1063;&#1045;&#1053;&#1048;&#1071;\2026\3.%20FORUM%20-%20ipam%202026\3.%20FORUM%202026\20.%20PPT%20for%20Olimov's%20speech\WF%20(for%20PPT%20IRMD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0.63.18\Volume_1\5%20&#1044;&#1077;&#1087;&#1072;&#1088;&#1090;&#1072;&#1084;&#1077;&#1085;&#1090;\2.%20&#1054;&#1058;&#1044;&#1045;&#1051;&#1068;&#1053;&#1067;&#1045;%20&#1055;&#1054;&#1056;&#1059;&#1063;&#1045;&#1053;&#1048;&#1071;\2026\3.%20FORUM%20-%20ipam%202026\3.%20FORUM%202026\20.%20PPT%20for%20Olimov's%20speech\WF%20(for%20PPT%20IRMD)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100.63.18\Volume_1\5%20&#1044;&#1077;&#1087;&#1072;&#1088;&#1090;&#1072;&#1084;&#1077;&#1085;&#1090;\2.%20&#1054;&#1058;&#1044;&#1045;&#1051;&#1068;&#1053;&#1067;&#1045;%20&#1055;&#1054;&#1056;&#1059;&#1063;&#1045;&#1053;&#1048;&#1071;\2026\3.%20FORUM%20-%20ipam%202026\3.%20FORUM%202026\20.%20PPT%20for%20Olimov's%20speech\WF%20(for%20PPT%20IRMD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784572469715891E-2"/>
          <c:y val="2.6722930837917869E-2"/>
          <c:w val="0.94643085506056823"/>
          <c:h val="0.8286817197554574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2A-4519-97C0-70AD987CD9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Century Schoolbook" panose="02040604050505020304" pitchFamily="18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Лист1!$B$3:$B$7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 (est)</c:v>
                </c:pt>
              </c:strCache>
            </c:strRef>
          </c:cat>
          <c:val>
            <c:numRef>
              <c:f>Лист1!$C$3:$C$7</c:f>
              <c:numCache>
                <c:formatCode>0.0</c:formatCode>
                <c:ptCount val="5"/>
                <c:pt idx="0">
                  <c:v>6.0859233573737299</c:v>
                </c:pt>
                <c:pt idx="1">
                  <c:v>6.3160300420192641</c:v>
                </c:pt>
                <c:pt idx="2">
                  <c:v>6.6761879618836701</c:v>
                </c:pt>
                <c:pt idx="3">
                  <c:v>7.6996247793287722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29-484E-AC99-8D5612059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524192592"/>
        <c:axId val="1524194512"/>
      </c:barChart>
      <c:catAx>
        <c:axId val="15241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anose="02040604050505020304" pitchFamily="18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4194512"/>
        <c:crosses val="autoZero"/>
        <c:auto val="1"/>
        <c:lblAlgn val="ctr"/>
        <c:lblOffset val="100"/>
        <c:noMultiLvlLbl val="0"/>
      </c:catAx>
      <c:valAx>
        <c:axId val="152419451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24192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>
              <a:lumMod val="85000"/>
              <a:lumOff val="15000"/>
            </a:schemeClr>
          </a:solidFill>
          <a:latin typeface="Century Schoolbook" panose="02040604050505020304" pitchFamily="18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10224708098014E-2"/>
          <c:y val="9.0067038916388634E-2"/>
          <c:w val="0.94717955058380399"/>
          <c:h val="0.7504564472864271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Лист1!$E$2</c:f>
              <c:strCache>
                <c:ptCount val="1"/>
                <c:pt idx="0">
                  <c:v>GDP ((bln USD)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9F-430D-900F-E9CE2F8A156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29F-430D-900F-E9CE2F8A156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Century Schoolbook" panose="02040604050505020304" pitchFamily="18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Лист1!$B$3:$B$8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 (est)</c:v>
                </c:pt>
                <c:pt idx="5">
                  <c:v>2030 (target)</c:v>
                </c:pt>
              </c:strCache>
            </c:strRef>
          </c:cat>
          <c:val>
            <c:numRef>
              <c:f>Лист1!$E$3:$E$8</c:f>
              <c:numCache>
                <c:formatCode>0.0</c:formatCode>
                <c:ptCount val="6"/>
                <c:pt idx="0">
                  <c:v>94.277183876531282</c:v>
                </c:pt>
                <c:pt idx="1">
                  <c:v>107.50524902641131</c:v>
                </c:pt>
                <c:pt idx="2">
                  <c:v>121.34922507705681</c:v>
                </c:pt>
                <c:pt idx="3">
                  <c:v>147.06607352309771</c:v>
                </c:pt>
                <c:pt idx="4">
                  <c:v>180</c:v>
                </c:pt>
                <c:pt idx="5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9F-430D-900F-E9CE2F8A1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524192592"/>
        <c:axId val="1524194512"/>
      </c:barChart>
      <c:lineChart>
        <c:grouping val="standard"/>
        <c:varyColors val="0"/>
        <c:ser>
          <c:idx val="0"/>
          <c:order val="0"/>
          <c:tx>
            <c:strRef>
              <c:f>Лист1!$D$2</c:f>
              <c:strCache>
                <c:ptCount val="1"/>
                <c:pt idx="0">
                  <c:v>GDP per capita (USD)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dPt>
            <c:idx val="4"/>
            <c:marker>
              <c:symbol val="diamond"/>
              <c:size val="7"/>
              <c:spPr>
                <a:solidFill>
                  <a:schemeClr val="accent2">
                    <a:lumMod val="75000"/>
                  </a:schemeClr>
                </a:solidFill>
                <a:ln w="9525">
                  <a:solidFill>
                    <a:schemeClr val="accent2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E29F-430D-900F-E9CE2F8A1564}"/>
              </c:ext>
            </c:extLst>
          </c:dPt>
          <c:dPt>
            <c:idx val="5"/>
            <c:marker>
              <c:symbol val="diamond"/>
              <c:size val="7"/>
              <c:spPr>
                <a:solidFill>
                  <a:schemeClr val="accent2">
                    <a:lumMod val="75000"/>
                  </a:schemeClr>
                </a:solidFill>
                <a:ln w="9525">
                  <a:solidFill>
                    <a:schemeClr val="accent2">
                      <a:lumMod val="75000"/>
                    </a:schemeClr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E29F-430D-900F-E9CE2F8A156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2 699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29F-430D-900F-E9CE2F8A156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3 016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E29F-430D-900F-E9CE2F8A156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3 337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E29F-430D-900F-E9CE2F8A1564}"/>
                </c:ext>
              </c:extLst>
            </c:dLbl>
            <c:dLbl>
              <c:idx val="3"/>
              <c:layout>
                <c:manualLayout>
                  <c:x val="-8.4566363220434912E-2"/>
                  <c:y val="-4.656086549911078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3 968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29F-430D-900F-E9CE2F8A1564}"/>
                </c:ext>
              </c:extLst>
            </c:dLbl>
            <c:dLbl>
              <c:idx val="4"/>
              <c:layout>
                <c:manualLayout>
                  <c:x val="-0.12857488007640627"/>
                  <c:y val="-3.8534749521121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9F-430D-900F-E9CE2F8A1564}"/>
                </c:ext>
              </c:extLst>
            </c:dLbl>
            <c:dLbl>
              <c:idx val="5"/>
              <c:layout>
                <c:manualLayout>
                  <c:x val="-8.0556338790860813E-2"/>
                  <c:y val="-3.59893502388787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9F-430D-900F-E9CE2F8A1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entury Schoolbook" panose="02040604050505020304" pitchFamily="18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Лист1!$B$3:$B$8</c:f>
              <c:strCach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 (est)</c:v>
                </c:pt>
                <c:pt idx="5">
                  <c:v>2030 (target)</c:v>
                </c:pt>
              </c:strCache>
            </c:strRef>
          </c:cat>
          <c:val>
            <c:numRef>
              <c:f>Лист1!$D$3:$D$8</c:f>
              <c:numCache>
                <c:formatCode>#,##0</c:formatCode>
                <c:ptCount val="6"/>
                <c:pt idx="0">
                  <c:v>2644.6622365997423</c:v>
                </c:pt>
                <c:pt idx="1">
                  <c:v>2952.4421058878957</c:v>
                </c:pt>
                <c:pt idx="2">
                  <c:v>3264.5816409774416</c:v>
                </c:pt>
                <c:pt idx="3">
                  <c:v>3881.405691836022</c:v>
                </c:pt>
                <c:pt idx="4">
                  <c:v>4662</c:v>
                </c:pt>
                <c:pt idx="5">
                  <c:v>7500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9F-430D-900F-E9CE2F8A1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9565855"/>
        <c:axId val="329559615"/>
      </c:lineChart>
      <c:catAx>
        <c:axId val="15241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Schoolbook" panose="02040604050505020304" pitchFamily="18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4194512"/>
        <c:crosses val="autoZero"/>
        <c:auto val="1"/>
        <c:lblAlgn val="ctr"/>
        <c:lblOffset val="100"/>
        <c:noMultiLvlLbl val="0"/>
      </c:catAx>
      <c:valAx>
        <c:axId val="1524194512"/>
        <c:scaling>
          <c:orientation val="minMax"/>
          <c:max val="350"/>
          <c:min val="40"/>
        </c:scaling>
        <c:delete val="0"/>
        <c:axPos val="l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Century Schoolbook" panose="02040604050505020304" pitchFamily="18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4192592"/>
        <c:crosses val="autoZero"/>
        <c:crossBetween val="between"/>
      </c:valAx>
      <c:valAx>
        <c:axId val="329559615"/>
        <c:scaling>
          <c:orientation val="minMax"/>
          <c:max val="8000"/>
          <c:min val="-1000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Century Schoolbook" panose="02040604050505020304" pitchFamily="18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9565855"/>
        <c:crosses val="max"/>
        <c:crossBetween val="between"/>
      </c:valAx>
      <c:catAx>
        <c:axId val="3295658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295596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18904956839E-2"/>
          <c:y val="0.93626754091736597"/>
          <c:w val="0.89999996219008627"/>
          <c:h val="6.3732459082634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entury Schoolbook" panose="02040604050505020304" pitchFamily="18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Century Schoolbook" panose="02040604050505020304" pitchFamily="18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0475089019205E-2"/>
          <c:y val="2.8265774844524343E-2"/>
          <c:w val="0.90905307634031784"/>
          <c:h val="0.7342953546603575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Лист1!$D$16</c:f>
              <c:strCache>
                <c:ptCount val="1"/>
                <c:pt idx="0">
                  <c:v>Annual Inflation Rate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55"/>
              <c:layout>
                <c:manualLayout>
                  <c:x val="-7.5397315022264185E-3"/>
                  <c:y val="-6.080218290214763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000" b="1" i="0" u="none" strike="noStrike" kern="120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Century Schoolbook" panose="02040604050505020304" pitchFamily="18" charset="0"/>
                        <a:ea typeface="+mn-ea"/>
                        <a:cs typeface="+mn-cs"/>
                      </a:defRPr>
                    </a:pPr>
                    <a:r>
                      <a: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6,2%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Century Schoolbook" panose="02040604050505020304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979680161147333E-2"/>
                      <c:h val="6.693437418249484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6579-4300-AD30-285AB294A8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Лист1!$B$17:$C$72</c:f>
              <c:multiLvlStrCache>
                <c:ptCount val="56"/>
                <c:lvl>
                  <c:pt idx="1">
                    <c:v>Feb</c:v>
                  </c:pt>
                  <c:pt idx="3">
                    <c:v>Apr</c:v>
                  </c:pt>
                  <c:pt idx="5">
                    <c:v>Jun</c:v>
                  </c:pt>
                  <c:pt idx="7">
                    <c:v>Aug</c:v>
                  </c:pt>
                  <c:pt idx="9">
                    <c:v>Oct</c:v>
                  </c:pt>
                  <c:pt idx="11">
                    <c:v>Dec</c:v>
                  </c:pt>
                  <c:pt idx="13">
                    <c:v>Feb</c:v>
                  </c:pt>
                  <c:pt idx="15">
                    <c:v>Apr</c:v>
                  </c:pt>
                  <c:pt idx="17">
                    <c:v>Jun</c:v>
                  </c:pt>
                  <c:pt idx="19">
                    <c:v>Aug</c:v>
                  </c:pt>
                  <c:pt idx="21">
                    <c:v>Oct</c:v>
                  </c:pt>
                  <c:pt idx="23">
                    <c:v>Dec</c:v>
                  </c:pt>
                  <c:pt idx="25">
                    <c:v>Feb</c:v>
                  </c:pt>
                  <c:pt idx="27">
                    <c:v>Apr</c:v>
                  </c:pt>
                  <c:pt idx="29">
                    <c:v>Jun</c:v>
                  </c:pt>
                  <c:pt idx="31">
                    <c:v>Aug</c:v>
                  </c:pt>
                  <c:pt idx="33">
                    <c:v>Oct</c:v>
                  </c:pt>
                  <c:pt idx="35">
                    <c:v>Dec</c:v>
                  </c:pt>
                  <c:pt idx="37">
                    <c:v>Feb</c:v>
                  </c:pt>
                  <c:pt idx="39">
                    <c:v>Apr</c:v>
                  </c:pt>
                  <c:pt idx="41">
                    <c:v>Jun</c:v>
                  </c:pt>
                  <c:pt idx="43">
                    <c:v>Aug</c:v>
                  </c:pt>
                  <c:pt idx="45">
                    <c:v>Oct</c:v>
                  </c:pt>
                  <c:pt idx="47">
                    <c:v>Dec</c:v>
                  </c:pt>
                  <c:pt idx="49">
                    <c:v>Feb</c:v>
                  </c:pt>
                  <c:pt idx="51">
                    <c:v>Apr</c:v>
                  </c:pt>
                  <c:pt idx="53">
                    <c:v>Jun</c:v>
                  </c:pt>
                  <c:pt idx="55">
                    <c:v>Aug</c:v>
                  </c:pt>
                </c:lvl>
                <c:lvl>
                  <c:pt idx="0">
                    <c:v>2022</c:v>
                  </c:pt>
                  <c:pt idx="12">
                    <c:v>2023</c:v>
                  </c:pt>
                  <c:pt idx="24">
                    <c:v>2024</c:v>
                  </c:pt>
                  <c:pt idx="36">
                    <c:v>2025</c:v>
                  </c:pt>
                  <c:pt idx="48">
                    <c:v>2026</c:v>
                  </c:pt>
                </c:lvl>
              </c:multiLvlStrCache>
            </c:multiLvlStrRef>
          </c:cat>
          <c:val>
            <c:numRef>
              <c:f>Лист1!$D$17:$D$72</c:f>
              <c:numCache>
                <c:formatCode>0.0</c:formatCode>
                <c:ptCount val="56"/>
                <c:pt idx="0">
                  <c:v>9.8000000000000007</c:v>
                </c:pt>
                <c:pt idx="1">
                  <c:v>9.6999999999999993</c:v>
                </c:pt>
                <c:pt idx="2">
                  <c:v>10.5</c:v>
                </c:pt>
                <c:pt idx="3">
                  <c:v>10.4</c:v>
                </c:pt>
                <c:pt idx="4">
                  <c:v>11</c:v>
                </c:pt>
                <c:pt idx="5">
                  <c:v>12.2</c:v>
                </c:pt>
                <c:pt idx="6">
                  <c:v>12.3</c:v>
                </c:pt>
                <c:pt idx="7">
                  <c:v>12.3</c:v>
                </c:pt>
                <c:pt idx="8">
                  <c:v>12.2</c:v>
                </c:pt>
                <c:pt idx="9">
                  <c:v>12.2</c:v>
                </c:pt>
                <c:pt idx="10">
                  <c:v>12.3</c:v>
                </c:pt>
                <c:pt idx="11">
                  <c:v>12.3</c:v>
                </c:pt>
                <c:pt idx="12">
                  <c:v>12.189999999999998</c:v>
                </c:pt>
                <c:pt idx="13">
                  <c:v>12.230000000000004</c:v>
                </c:pt>
                <c:pt idx="14">
                  <c:v>11.659999999999997</c:v>
                </c:pt>
                <c:pt idx="15">
                  <c:v>11</c:v>
                </c:pt>
                <c:pt idx="16">
                  <c:v>10.379999999999995</c:v>
                </c:pt>
                <c:pt idx="17">
                  <c:v>9.0300000000000011</c:v>
                </c:pt>
                <c:pt idx="18">
                  <c:v>8.9399999999999977</c:v>
                </c:pt>
                <c:pt idx="19">
                  <c:v>8.9599999999999937</c:v>
                </c:pt>
                <c:pt idx="20">
                  <c:v>9.1899999999999977</c:v>
                </c:pt>
                <c:pt idx="21">
                  <c:v>8.980000000000004</c:v>
                </c:pt>
                <c:pt idx="22">
                  <c:v>8.7600000000000051</c:v>
                </c:pt>
                <c:pt idx="23">
                  <c:v>8.769999999999996</c:v>
                </c:pt>
                <c:pt idx="24">
                  <c:v>8.5799999999999983</c:v>
                </c:pt>
                <c:pt idx="25">
                  <c:v>8.3499999999999943</c:v>
                </c:pt>
                <c:pt idx="26">
                  <c:v>7.980000000000004</c:v>
                </c:pt>
                <c:pt idx="27">
                  <c:v>8.0799999999999983</c:v>
                </c:pt>
                <c:pt idx="28">
                  <c:v>10.6</c:v>
                </c:pt>
                <c:pt idx="29">
                  <c:v>10.599999999999994</c:v>
                </c:pt>
                <c:pt idx="30">
                  <c:v>10.469999999999999</c:v>
                </c:pt>
                <c:pt idx="31">
                  <c:v>10.469999999999999</c:v>
                </c:pt>
                <c:pt idx="32">
                  <c:v>10.459999999999994</c:v>
                </c:pt>
                <c:pt idx="33">
                  <c:v>10.239999999999995</c:v>
                </c:pt>
                <c:pt idx="34">
                  <c:v>10.019999999999996</c:v>
                </c:pt>
                <c:pt idx="35">
                  <c:v>9.8000000000000007</c:v>
                </c:pt>
                <c:pt idx="36">
                  <c:v>9.89</c:v>
                </c:pt>
                <c:pt idx="37">
                  <c:v>10.129999999999995</c:v>
                </c:pt>
                <c:pt idx="38">
                  <c:v>10.340000000000003</c:v>
                </c:pt>
                <c:pt idx="39">
                  <c:v>10.090000000000003</c:v>
                </c:pt>
                <c:pt idx="40">
                  <c:v>8.7199999999999989</c:v>
                </c:pt>
                <c:pt idx="41">
                  <c:v>8.7399999999999949</c:v>
                </c:pt>
                <c:pt idx="42">
                  <c:v>8.86</c:v>
                </c:pt>
                <c:pt idx="43">
                  <c:v>8.7600000000000051</c:v>
                </c:pt>
                <c:pt idx="44">
                  <c:v>8.0400000000000063</c:v>
                </c:pt>
                <c:pt idx="45">
                  <c:v>7.75</c:v>
                </c:pt>
                <c:pt idx="46">
                  <c:v>7.4599999999999902</c:v>
                </c:pt>
                <c:pt idx="47">
                  <c:v>7.2912568688917601</c:v>
                </c:pt>
                <c:pt idx="48">
                  <c:v>7.2399999999999949</c:v>
                </c:pt>
                <c:pt idx="49">
                  <c:v>7.3199999999999932</c:v>
                </c:pt>
                <c:pt idx="50">
                  <c:v>7.0699999999999932</c:v>
                </c:pt>
                <c:pt idx="51">
                  <c:v>6.9599999999999937</c:v>
                </c:pt>
                <c:pt idx="52">
                  <c:v>5.5300000000000011</c:v>
                </c:pt>
                <c:pt idx="53">
                  <c:v>6.4128221160683951</c:v>
                </c:pt>
                <c:pt idx="54">
                  <c:v>6.4300000000000068</c:v>
                </c:pt>
                <c:pt idx="55">
                  <c:v>6.2191784681226991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25A1-4206-A5AF-DE17078DDBC1}"/>
            </c:ext>
          </c:extLst>
        </c:ser>
        <c:ser>
          <c:idx val="1"/>
          <c:order val="1"/>
          <c:tx>
            <c:strRef>
              <c:f>Лист1!$E$16</c:f>
              <c:strCache>
                <c:ptCount val="1"/>
                <c:pt idx="0">
                  <c:v>Target Rate</c:v>
                </c:pt>
              </c:strCache>
            </c:strRef>
          </c:tx>
          <c:spPr>
            <a:ln w="3810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Лист1!$B$17:$C$72</c:f>
              <c:multiLvlStrCache>
                <c:ptCount val="56"/>
                <c:lvl>
                  <c:pt idx="1">
                    <c:v>Feb</c:v>
                  </c:pt>
                  <c:pt idx="3">
                    <c:v>Apr</c:v>
                  </c:pt>
                  <c:pt idx="5">
                    <c:v>Jun</c:v>
                  </c:pt>
                  <c:pt idx="7">
                    <c:v>Aug</c:v>
                  </c:pt>
                  <c:pt idx="9">
                    <c:v>Oct</c:v>
                  </c:pt>
                  <c:pt idx="11">
                    <c:v>Dec</c:v>
                  </c:pt>
                  <c:pt idx="13">
                    <c:v>Feb</c:v>
                  </c:pt>
                  <c:pt idx="15">
                    <c:v>Apr</c:v>
                  </c:pt>
                  <c:pt idx="17">
                    <c:v>Jun</c:v>
                  </c:pt>
                  <c:pt idx="19">
                    <c:v>Aug</c:v>
                  </c:pt>
                  <c:pt idx="21">
                    <c:v>Oct</c:v>
                  </c:pt>
                  <c:pt idx="23">
                    <c:v>Dec</c:v>
                  </c:pt>
                  <c:pt idx="25">
                    <c:v>Feb</c:v>
                  </c:pt>
                  <c:pt idx="27">
                    <c:v>Apr</c:v>
                  </c:pt>
                  <c:pt idx="29">
                    <c:v>Jun</c:v>
                  </c:pt>
                  <c:pt idx="31">
                    <c:v>Aug</c:v>
                  </c:pt>
                  <c:pt idx="33">
                    <c:v>Oct</c:v>
                  </c:pt>
                  <c:pt idx="35">
                    <c:v>Dec</c:v>
                  </c:pt>
                  <c:pt idx="37">
                    <c:v>Feb</c:v>
                  </c:pt>
                  <c:pt idx="39">
                    <c:v>Apr</c:v>
                  </c:pt>
                  <c:pt idx="41">
                    <c:v>Jun</c:v>
                  </c:pt>
                  <c:pt idx="43">
                    <c:v>Aug</c:v>
                  </c:pt>
                  <c:pt idx="45">
                    <c:v>Oct</c:v>
                  </c:pt>
                  <c:pt idx="47">
                    <c:v>Dec</c:v>
                  </c:pt>
                  <c:pt idx="49">
                    <c:v>Feb</c:v>
                  </c:pt>
                  <c:pt idx="51">
                    <c:v>Apr</c:v>
                  </c:pt>
                  <c:pt idx="53">
                    <c:v>Jun</c:v>
                  </c:pt>
                  <c:pt idx="55">
                    <c:v>Aug</c:v>
                  </c:pt>
                </c:lvl>
                <c:lvl>
                  <c:pt idx="0">
                    <c:v>2022</c:v>
                  </c:pt>
                  <c:pt idx="12">
                    <c:v>2023</c:v>
                  </c:pt>
                  <c:pt idx="24">
                    <c:v>2024</c:v>
                  </c:pt>
                  <c:pt idx="36">
                    <c:v>2025</c:v>
                  </c:pt>
                  <c:pt idx="48">
                    <c:v>2026</c:v>
                  </c:pt>
                </c:lvl>
              </c:multiLvlStrCache>
            </c:multiLvlStrRef>
          </c:cat>
          <c:val>
            <c:numRef>
              <c:f>Лист1!$E$17:$E$72</c:f>
              <c:numCache>
                <c:formatCode>General</c:formatCode>
                <c:ptCount val="56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5</c:v>
                </c:pt>
                <c:pt idx="37">
                  <c:v>5</c:v>
                </c:pt>
                <c:pt idx="38">
                  <c:v>5</c:v>
                </c:pt>
                <c:pt idx="39">
                  <c:v>5</c:v>
                </c:pt>
                <c:pt idx="40">
                  <c:v>5</c:v>
                </c:pt>
                <c:pt idx="41">
                  <c:v>5</c:v>
                </c:pt>
                <c:pt idx="42">
                  <c:v>5</c:v>
                </c:pt>
                <c:pt idx="43">
                  <c:v>5</c:v>
                </c:pt>
                <c:pt idx="44">
                  <c:v>5</c:v>
                </c:pt>
                <c:pt idx="45">
                  <c:v>5</c:v>
                </c:pt>
                <c:pt idx="46">
                  <c:v>5</c:v>
                </c:pt>
                <c:pt idx="47">
                  <c:v>5</c:v>
                </c:pt>
                <c:pt idx="48">
                  <c:v>5</c:v>
                </c:pt>
                <c:pt idx="49">
                  <c:v>5</c:v>
                </c:pt>
                <c:pt idx="50">
                  <c:v>5</c:v>
                </c:pt>
                <c:pt idx="51">
                  <c:v>5</c:v>
                </c:pt>
                <c:pt idx="52">
                  <c:v>5</c:v>
                </c:pt>
                <c:pt idx="53">
                  <c:v>5</c:v>
                </c:pt>
                <c:pt idx="54">
                  <c:v>5</c:v>
                </c:pt>
                <c:pt idx="5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A1-4206-A5AF-DE17078DD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9834336"/>
        <c:axId val="1809845856"/>
      </c:lineChart>
      <c:catAx>
        <c:axId val="180983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1809845856"/>
        <c:crosses val="autoZero"/>
        <c:auto val="1"/>
        <c:lblAlgn val="ctr"/>
        <c:lblOffset val="100"/>
        <c:noMultiLvlLbl val="0"/>
      </c:catAx>
      <c:valAx>
        <c:axId val="1809845856"/>
        <c:scaling>
          <c:orientation val="minMax"/>
          <c:min val="3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18098343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2">
                  <a:lumMod val="25000"/>
                </a:schemeClr>
              </a:solidFill>
              <a:latin typeface="Century Schoolbook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bg2">
              <a:lumMod val="25000"/>
            </a:schemeClr>
          </a:solidFill>
          <a:latin typeface="Century Schoolbook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5957784170573"/>
          <c:y val="2.809839459524149E-2"/>
          <c:w val="0.84891336530093398"/>
          <c:h val="0.83494329897300135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Worksheet!$B$499:$C$1168</c:f>
              <c:multiLvlStrCache>
                <c:ptCount val="670"/>
                <c:lvl>
                  <c:pt idx="0">
                    <c:v>Jan</c:v>
                  </c:pt>
                  <c:pt idx="22">
                    <c:v>Feb</c:v>
                  </c:pt>
                  <c:pt idx="43">
                    <c:v>Mar</c:v>
                  </c:pt>
                  <c:pt idx="61">
                    <c:v>Apr</c:v>
                  </c:pt>
                  <c:pt idx="81">
                    <c:v>May</c:v>
                  </c:pt>
                  <c:pt idx="103">
                    <c:v>Jun</c:v>
                  </c:pt>
                  <c:pt idx="121">
                    <c:v>Jul</c:v>
                  </c:pt>
                  <c:pt idx="144">
                    <c:v>Aug</c:v>
                  </c:pt>
                  <c:pt idx="166">
                    <c:v>Sep</c:v>
                  </c:pt>
                  <c:pt idx="185">
                    <c:v>Oct</c:v>
                  </c:pt>
                  <c:pt idx="207">
                    <c:v>Nov</c:v>
                  </c:pt>
                  <c:pt idx="228">
                    <c:v>Dec</c:v>
                  </c:pt>
                  <c:pt idx="248">
                    <c:v>Jan</c:v>
                  </c:pt>
                  <c:pt idx="270">
                    <c:v>Feb</c:v>
                  </c:pt>
                  <c:pt idx="290">
                    <c:v>Mar</c:v>
                  </c:pt>
                  <c:pt idx="308">
                    <c:v>Apr</c:v>
                  </c:pt>
                  <c:pt idx="330">
                    <c:v>May</c:v>
                  </c:pt>
                  <c:pt idx="351">
                    <c:v>Jun</c:v>
                  </c:pt>
                  <c:pt idx="371">
                    <c:v>Jul</c:v>
                  </c:pt>
                  <c:pt idx="394">
                    <c:v>Aug</c:v>
                  </c:pt>
                  <c:pt idx="415">
                    <c:v>Sep</c:v>
                  </c:pt>
                  <c:pt idx="436">
                    <c:v>Oct</c:v>
                  </c:pt>
                  <c:pt idx="458">
                    <c:v>Nov</c:v>
                  </c:pt>
                  <c:pt idx="478">
                    <c:v>Dec</c:v>
                  </c:pt>
                  <c:pt idx="499">
                    <c:v>Jan</c:v>
                  </c:pt>
                  <c:pt idx="519">
                    <c:v>Feb</c:v>
                  </c:pt>
                  <c:pt idx="539">
                    <c:v>Mar</c:v>
                  </c:pt>
                  <c:pt idx="558">
                    <c:v>Apr</c:v>
                  </c:pt>
                  <c:pt idx="580">
                    <c:v>May</c:v>
                  </c:pt>
                  <c:pt idx="597">
                    <c:v>Jun</c:v>
                  </c:pt>
                  <c:pt idx="619">
                    <c:v>Jul</c:v>
                  </c:pt>
                  <c:pt idx="642">
                    <c:v>Aug</c:v>
                  </c:pt>
                  <c:pt idx="662">
                    <c:v>Sep</c:v>
                  </c:pt>
                  <c:pt idx="669">
                    <c:v> </c:v>
                  </c:pt>
                </c:lvl>
                <c:lvl>
                  <c:pt idx="0">
                    <c:v>2024</c:v>
                  </c:pt>
                  <c:pt idx="248">
                    <c:v>2025</c:v>
                  </c:pt>
                  <c:pt idx="499">
                    <c:v>2026</c:v>
                  </c:pt>
                </c:lvl>
              </c:multiLvlStrCache>
            </c:multiLvlStrRef>
          </c:cat>
          <c:val>
            <c:numRef>
              <c:f>Worksheet!$D$499:$D$1168</c:f>
              <c:numCache>
                <c:formatCode>0.00</c:formatCode>
                <c:ptCount val="670"/>
                <c:pt idx="0">
                  <c:v>12352.86</c:v>
                </c:pt>
                <c:pt idx="1">
                  <c:v>12345.12</c:v>
                </c:pt>
                <c:pt idx="2">
                  <c:v>12341.54</c:v>
                </c:pt>
                <c:pt idx="3">
                  <c:v>12355.16</c:v>
                </c:pt>
                <c:pt idx="4">
                  <c:v>12384</c:v>
                </c:pt>
                <c:pt idx="5">
                  <c:v>12390.08</c:v>
                </c:pt>
                <c:pt idx="6">
                  <c:v>12397.04</c:v>
                </c:pt>
                <c:pt idx="7">
                  <c:v>12418.03</c:v>
                </c:pt>
                <c:pt idx="8">
                  <c:v>12416</c:v>
                </c:pt>
                <c:pt idx="9">
                  <c:v>12401.88</c:v>
                </c:pt>
                <c:pt idx="10">
                  <c:v>12409.01</c:v>
                </c:pt>
                <c:pt idx="11">
                  <c:v>12415.05</c:v>
                </c:pt>
                <c:pt idx="12">
                  <c:v>12427</c:v>
                </c:pt>
                <c:pt idx="13">
                  <c:v>12420.15</c:v>
                </c:pt>
                <c:pt idx="14">
                  <c:v>12407</c:v>
                </c:pt>
                <c:pt idx="15">
                  <c:v>12418.01</c:v>
                </c:pt>
                <c:pt idx="16">
                  <c:v>12435</c:v>
                </c:pt>
                <c:pt idx="17">
                  <c:v>12421.76</c:v>
                </c:pt>
                <c:pt idx="18">
                  <c:v>12412</c:v>
                </c:pt>
                <c:pt idx="19">
                  <c:v>12400</c:v>
                </c:pt>
                <c:pt idx="20">
                  <c:v>12424</c:v>
                </c:pt>
                <c:pt idx="21">
                  <c:v>12430.05</c:v>
                </c:pt>
                <c:pt idx="22">
                  <c:v>12420.24</c:v>
                </c:pt>
                <c:pt idx="23">
                  <c:v>12433</c:v>
                </c:pt>
                <c:pt idx="24">
                  <c:v>12448.01</c:v>
                </c:pt>
                <c:pt idx="25">
                  <c:v>12469.89</c:v>
                </c:pt>
                <c:pt idx="26">
                  <c:v>12484</c:v>
                </c:pt>
                <c:pt idx="27">
                  <c:v>12458.02</c:v>
                </c:pt>
                <c:pt idx="28">
                  <c:v>12464.91</c:v>
                </c:pt>
                <c:pt idx="29">
                  <c:v>12460</c:v>
                </c:pt>
                <c:pt idx="30">
                  <c:v>12469.65</c:v>
                </c:pt>
                <c:pt idx="31">
                  <c:v>12480.04</c:v>
                </c:pt>
                <c:pt idx="32">
                  <c:v>12486.06</c:v>
                </c:pt>
                <c:pt idx="33">
                  <c:v>12497.01</c:v>
                </c:pt>
                <c:pt idx="34">
                  <c:v>12489.92</c:v>
                </c:pt>
                <c:pt idx="35">
                  <c:v>12480.14</c:v>
                </c:pt>
                <c:pt idx="36">
                  <c:v>12475.51</c:v>
                </c:pt>
                <c:pt idx="37">
                  <c:v>12495.03</c:v>
                </c:pt>
                <c:pt idx="38">
                  <c:v>12508</c:v>
                </c:pt>
                <c:pt idx="39">
                  <c:v>12490</c:v>
                </c:pt>
                <c:pt idx="40">
                  <c:v>12480.9</c:v>
                </c:pt>
                <c:pt idx="41">
                  <c:v>12500.01</c:v>
                </c:pt>
                <c:pt idx="42">
                  <c:v>12484.94</c:v>
                </c:pt>
                <c:pt idx="43">
                  <c:v>12496.8</c:v>
                </c:pt>
                <c:pt idx="44">
                  <c:v>12514.45</c:v>
                </c:pt>
                <c:pt idx="45">
                  <c:v>12525.01</c:v>
                </c:pt>
                <c:pt idx="46">
                  <c:v>12526.39</c:v>
                </c:pt>
                <c:pt idx="47">
                  <c:v>12510.86</c:v>
                </c:pt>
                <c:pt idx="48">
                  <c:v>12503.11</c:v>
                </c:pt>
                <c:pt idx="49">
                  <c:v>12513.01</c:v>
                </c:pt>
                <c:pt idx="50">
                  <c:v>12534.01</c:v>
                </c:pt>
                <c:pt idx="51">
                  <c:v>12546.02</c:v>
                </c:pt>
                <c:pt idx="52">
                  <c:v>12567.01</c:v>
                </c:pt>
                <c:pt idx="53">
                  <c:v>12570</c:v>
                </c:pt>
                <c:pt idx="54">
                  <c:v>12559.86</c:v>
                </c:pt>
                <c:pt idx="55">
                  <c:v>12561.87</c:v>
                </c:pt>
                <c:pt idx="56">
                  <c:v>12575</c:v>
                </c:pt>
                <c:pt idx="57">
                  <c:v>12597.07</c:v>
                </c:pt>
                <c:pt idx="58">
                  <c:v>12590</c:v>
                </c:pt>
                <c:pt idx="59">
                  <c:v>12600.14</c:v>
                </c:pt>
                <c:pt idx="60">
                  <c:v>12620.09</c:v>
                </c:pt>
                <c:pt idx="61">
                  <c:v>12628.05</c:v>
                </c:pt>
                <c:pt idx="62">
                  <c:v>12645</c:v>
                </c:pt>
                <c:pt idx="63">
                  <c:v>12633.52</c:v>
                </c:pt>
                <c:pt idx="64">
                  <c:v>12668</c:v>
                </c:pt>
                <c:pt idx="65">
                  <c:v>12680.07</c:v>
                </c:pt>
                <c:pt idx="66">
                  <c:v>12685.08</c:v>
                </c:pt>
                <c:pt idx="67">
                  <c:v>12675.88</c:v>
                </c:pt>
                <c:pt idx="68">
                  <c:v>12664.23</c:v>
                </c:pt>
                <c:pt idx="69">
                  <c:v>12667</c:v>
                </c:pt>
                <c:pt idx="70">
                  <c:v>12654.57</c:v>
                </c:pt>
                <c:pt idx="71">
                  <c:v>12671.84</c:v>
                </c:pt>
                <c:pt idx="72">
                  <c:v>12694.96</c:v>
                </c:pt>
                <c:pt idx="73">
                  <c:v>12697</c:v>
                </c:pt>
                <c:pt idx="74">
                  <c:v>12690</c:v>
                </c:pt>
                <c:pt idx="75">
                  <c:v>12711</c:v>
                </c:pt>
                <c:pt idx="76">
                  <c:v>12705</c:v>
                </c:pt>
                <c:pt idx="77">
                  <c:v>12689.97</c:v>
                </c:pt>
                <c:pt idx="78">
                  <c:v>12640.21</c:v>
                </c:pt>
                <c:pt idx="79">
                  <c:v>12662.01</c:v>
                </c:pt>
                <c:pt idx="80">
                  <c:v>12620.01</c:v>
                </c:pt>
                <c:pt idx="81">
                  <c:v>12610.17</c:v>
                </c:pt>
                <c:pt idx="82">
                  <c:v>12632.22</c:v>
                </c:pt>
                <c:pt idx="83">
                  <c:v>12670.05</c:v>
                </c:pt>
                <c:pt idx="84">
                  <c:v>12675</c:v>
                </c:pt>
                <c:pt idx="85">
                  <c:v>12648.12</c:v>
                </c:pt>
                <c:pt idx="86">
                  <c:v>12683.99</c:v>
                </c:pt>
                <c:pt idx="87">
                  <c:v>12695</c:v>
                </c:pt>
                <c:pt idx="88">
                  <c:v>12718.08</c:v>
                </c:pt>
                <c:pt idx="89">
                  <c:v>12699.85</c:v>
                </c:pt>
                <c:pt idx="90">
                  <c:v>12710.95</c:v>
                </c:pt>
                <c:pt idx="91">
                  <c:v>12727.96</c:v>
                </c:pt>
                <c:pt idx="92">
                  <c:v>12720</c:v>
                </c:pt>
                <c:pt idx="93">
                  <c:v>12694.87</c:v>
                </c:pt>
                <c:pt idx="94">
                  <c:v>12687.7</c:v>
                </c:pt>
                <c:pt idx="95">
                  <c:v>12708.86</c:v>
                </c:pt>
                <c:pt idx="96">
                  <c:v>12724.72</c:v>
                </c:pt>
                <c:pt idx="97">
                  <c:v>12712.88</c:v>
                </c:pt>
                <c:pt idx="98">
                  <c:v>12704.68</c:v>
                </c:pt>
                <c:pt idx="99">
                  <c:v>12679.99</c:v>
                </c:pt>
                <c:pt idx="100">
                  <c:v>12650.09</c:v>
                </c:pt>
                <c:pt idx="101">
                  <c:v>12640.87</c:v>
                </c:pt>
                <c:pt idx="102">
                  <c:v>12619.83</c:v>
                </c:pt>
                <c:pt idx="103">
                  <c:v>12599.85</c:v>
                </c:pt>
                <c:pt idx="104">
                  <c:v>12614.95</c:v>
                </c:pt>
                <c:pt idx="105">
                  <c:v>12665.03</c:v>
                </c:pt>
                <c:pt idx="106">
                  <c:v>12676.03</c:v>
                </c:pt>
                <c:pt idx="107">
                  <c:v>12659.97</c:v>
                </c:pt>
                <c:pt idx="108">
                  <c:v>12646.87</c:v>
                </c:pt>
                <c:pt idx="109">
                  <c:v>12634.92</c:v>
                </c:pt>
                <c:pt idx="110">
                  <c:v>12598.05</c:v>
                </c:pt>
                <c:pt idx="111">
                  <c:v>12621.01</c:v>
                </c:pt>
                <c:pt idx="112">
                  <c:v>12614.8</c:v>
                </c:pt>
                <c:pt idx="113">
                  <c:v>12627.02</c:v>
                </c:pt>
                <c:pt idx="114">
                  <c:v>12643.91</c:v>
                </c:pt>
                <c:pt idx="115">
                  <c:v>12639.81</c:v>
                </c:pt>
                <c:pt idx="116">
                  <c:v>12625.18</c:v>
                </c:pt>
                <c:pt idx="117">
                  <c:v>12599.92</c:v>
                </c:pt>
                <c:pt idx="118">
                  <c:v>12586.41</c:v>
                </c:pt>
                <c:pt idx="119">
                  <c:v>12580.27</c:v>
                </c:pt>
                <c:pt idx="120">
                  <c:v>12555.16</c:v>
                </c:pt>
                <c:pt idx="121">
                  <c:v>12557.67</c:v>
                </c:pt>
                <c:pt idx="122">
                  <c:v>12585.01</c:v>
                </c:pt>
                <c:pt idx="123">
                  <c:v>12571.9</c:v>
                </c:pt>
                <c:pt idx="124">
                  <c:v>12584.05</c:v>
                </c:pt>
                <c:pt idx="125">
                  <c:v>12600.05</c:v>
                </c:pt>
                <c:pt idx="126">
                  <c:v>12603.72</c:v>
                </c:pt>
                <c:pt idx="127">
                  <c:v>12618.26</c:v>
                </c:pt>
                <c:pt idx="128">
                  <c:v>12630.03</c:v>
                </c:pt>
                <c:pt idx="129">
                  <c:v>12632.88</c:v>
                </c:pt>
                <c:pt idx="130">
                  <c:v>12655.02</c:v>
                </c:pt>
                <c:pt idx="131">
                  <c:v>12635.27</c:v>
                </c:pt>
                <c:pt idx="132">
                  <c:v>12607.62</c:v>
                </c:pt>
                <c:pt idx="133">
                  <c:v>12586.03</c:v>
                </c:pt>
                <c:pt idx="134">
                  <c:v>12587.94</c:v>
                </c:pt>
                <c:pt idx="135">
                  <c:v>12601.08</c:v>
                </c:pt>
                <c:pt idx="136">
                  <c:v>12610.04</c:v>
                </c:pt>
                <c:pt idx="137">
                  <c:v>12593.04</c:v>
                </c:pt>
                <c:pt idx="138">
                  <c:v>12584.28</c:v>
                </c:pt>
                <c:pt idx="139">
                  <c:v>12625.04</c:v>
                </c:pt>
                <c:pt idx="140">
                  <c:v>12634</c:v>
                </c:pt>
                <c:pt idx="141">
                  <c:v>12599.83</c:v>
                </c:pt>
                <c:pt idx="142">
                  <c:v>12574.38</c:v>
                </c:pt>
                <c:pt idx="143">
                  <c:v>12541.04</c:v>
                </c:pt>
                <c:pt idx="144">
                  <c:v>12544.11</c:v>
                </c:pt>
                <c:pt idx="145">
                  <c:v>12574.88</c:v>
                </c:pt>
                <c:pt idx="146">
                  <c:v>12581.86</c:v>
                </c:pt>
                <c:pt idx="147">
                  <c:v>12594.85</c:v>
                </c:pt>
                <c:pt idx="148">
                  <c:v>12615.97</c:v>
                </c:pt>
                <c:pt idx="149">
                  <c:v>12640.01</c:v>
                </c:pt>
                <c:pt idx="150">
                  <c:v>12651.98</c:v>
                </c:pt>
                <c:pt idx="151">
                  <c:v>12643</c:v>
                </c:pt>
                <c:pt idx="152">
                  <c:v>12630.96</c:v>
                </c:pt>
                <c:pt idx="153">
                  <c:v>12619.96</c:v>
                </c:pt>
                <c:pt idx="154">
                  <c:v>12622.77</c:v>
                </c:pt>
                <c:pt idx="155">
                  <c:v>12650.05</c:v>
                </c:pt>
                <c:pt idx="156">
                  <c:v>12658</c:v>
                </c:pt>
                <c:pt idx="157">
                  <c:v>12640.93</c:v>
                </c:pt>
                <c:pt idx="158">
                  <c:v>12625.21</c:v>
                </c:pt>
                <c:pt idx="159">
                  <c:v>12645.01</c:v>
                </c:pt>
                <c:pt idx="160">
                  <c:v>12677.04</c:v>
                </c:pt>
                <c:pt idx="161">
                  <c:v>12688.08</c:v>
                </c:pt>
                <c:pt idx="162">
                  <c:v>12669.65</c:v>
                </c:pt>
                <c:pt idx="163">
                  <c:v>12652.19</c:v>
                </c:pt>
                <c:pt idx="164">
                  <c:v>12673.94</c:v>
                </c:pt>
                <c:pt idx="165">
                  <c:v>12625.01</c:v>
                </c:pt>
                <c:pt idx="166">
                  <c:v>12640.04</c:v>
                </c:pt>
                <c:pt idx="167">
                  <c:v>12650.26</c:v>
                </c:pt>
                <c:pt idx="168">
                  <c:v>12707.95</c:v>
                </c:pt>
                <c:pt idx="169">
                  <c:v>12700.1</c:v>
                </c:pt>
                <c:pt idx="170">
                  <c:v>12681.79</c:v>
                </c:pt>
                <c:pt idx="171">
                  <c:v>12686.71</c:v>
                </c:pt>
                <c:pt idx="172">
                  <c:v>12715.07</c:v>
                </c:pt>
                <c:pt idx="173">
                  <c:v>12741.76</c:v>
                </c:pt>
                <c:pt idx="174">
                  <c:v>12749.75</c:v>
                </c:pt>
                <c:pt idx="175">
                  <c:v>12729.48</c:v>
                </c:pt>
                <c:pt idx="176">
                  <c:v>12732.56</c:v>
                </c:pt>
                <c:pt idx="177">
                  <c:v>12739.95</c:v>
                </c:pt>
                <c:pt idx="178">
                  <c:v>12724.84</c:v>
                </c:pt>
                <c:pt idx="179">
                  <c:v>12729.83</c:v>
                </c:pt>
                <c:pt idx="180">
                  <c:v>12747.29</c:v>
                </c:pt>
                <c:pt idx="181">
                  <c:v>12754.83</c:v>
                </c:pt>
                <c:pt idx="182">
                  <c:v>12757.65</c:v>
                </c:pt>
                <c:pt idx="183">
                  <c:v>12736.48</c:v>
                </c:pt>
                <c:pt idx="184">
                  <c:v>12715.42</c:v>
                </c:pt>
                <c:pt idx="185">
                  <c:v>12739.99</c:v>
                </c:pt>
                <c:pt idx="186">
                  <c:v>12757.94</c:v>
                </c:pt>
                <c:pt idx="187">
                  <c:v>12741.02</c:v>
                </c:pt>
                <c:pt idx="188">
                  <c:v>12775.02</c:v>
                </c:pt>
                <c:pt idx="189">
                  <c:v>12794.88</c:v>
                </c:pt>
                <c:pt idx="190">
                  <c:v>12787.03</c:v>
                </c:pt>
                <c:pt idx="191">
                  <c:v>12778</c:v>
                </c:pt>
                <c:pt idx="192">
                  <c:v>12768.3</c:v>
                </c:pt>
                <c:pt idx="193">
                  <c:v>12780.14</c:v>
                </c:pt>
                <c:pt idx="194">
                  <c:v>12803.05</c:v>
                </c:pt>
                <c:pt idx="195">
                  <c:v>12793.03</c:v>
                </c:pt>
                <c:pt idx="196">
                  <c:v>12777.06</c:v>
                </c:pt>
                <c:pt idx="197">
                  <c:v>12803.06</c:v>
                </c:pt>
                <c:pt idx="198">
                  <c:v>12815.13</c:v>
                </c:pt>
                <c:pt idx="199">
                  <c:v>12805.09</c:v>
                </c:pt>
                <c:pt idx="200">
                  <c:v>12817.85</c:v>
                </c:pt>
                <c:pt idx="201">
                  <c:v>12827.9</c:v>
                </c:pt>
                <c:pt idx="202">
                  <c:v>12816.11</c:v>
                </c:pt>
                <c:pt idx="203">
                  <c:v>12808.39</c:v>
                </c:pt>
                <c:pt idx="204">
                  <c:v>12794.92</c:v>
                </c:pt>
                <c:pt idx="205">
                  <c:v>12784.97</c:v>
                </c:pt>
                <c:pt idx="206">
                  <c:v>12774.34</c:v>
                </c:pt>
                <c:pt idx="207">
                  <c:v>12780.09</c:v>
                </c:pt>
                <c:pt idx="208">
                  <c:v>12795.02</c:v>
                </c:pt>
                <c:pt idx="209">
                  <c:v>12790.12</c:v>
                </c:pt>
                <c:pt idx="210">
                  <c:v>12774.98</c:v>
                </c:pt>
                <c:pt idx="211">
                  <c:v>12786.98</c:v>
                </c:pt>
                <c:pt idx="212">
                  <c:v>12809.05</c:v>
                </c:pt>
                <c:pt idx="213">
                  <c:v>12822.98</c:v>
                </c:pt>
                <c:pt idx="214">
                  <c:v>12803.81</c:v>
                </c:pt>
                <c:pt idx="215">
                  <c:v>12793.38</c:v>
                </c:pt>
                <c:pt idx="216">
                  <c:v>12808.03</c:v>
                </c:pt>
                <c:pt idx="217">
                  <c:v>12800.13</c:v>
                </c:pt>
                <c:pt idx="218">
                  <c:v>12812.3</c:v>
                </c:pt>
                <c:pt idx="219">
                  <c:v>12825.01</c:v>
                </c:pt>
                <c:pt idx="220">
                  <c:v>12844</c:v>
                </c:pt>
                <c:pt idx="221">
                  <c:v>12855.93</c:v>
                </c:pt>
                <c:pt idx="222">
                  <c:v>12844.21</c:v>
                </c:pt>
                <c:pt idx="223">
                  <c:v>12829.07</c:v>
                </c:pt>
                <c:pt idx="224">
                  <c:v>12814.78</c:v>
                </c:pt>
                <c:pt idx="225">
                  <c:v>12820.47</c:v>
                </c:pt>
                <c:pt idx="226">
                  <c:v>12848.38</c:v>
                </c:pt>
                <c:pt idx="227">
                  <c:v>12865.05</c:v>
                </c:pt>
                <c:pt idx="228">
                  <c:v>12852</c:v>
                </c:pt>
                <c:pt idx="229">
                  <c:v>12838.33</c:v>
                </c:pt>
                <c:pt idx="230">
                  <c:v>12825.43</c:v>
                </c:pt>
                <c:pt idx="231">
                  <c:v>12813.04</c:v>
                </c:pt>
                <c:pt idx="232">
                  <c:v>12837.1</c:v>
                </c:pt>
                <c:pt idx="233">
                  <c:v>12861.25</c:v>
                </c:pt>
                <c:pt idx="234">
                  <c:v>12874.02</c:v>
                </c:pt>
                <c:pt idx="235">
                  <c:v>12865.66</c:v>
                </c:pt>
                <c:pt idx="236">
                  <c:v>12860.09</c:v>
                </c:pt>
                <c:pt idx="237">
                  <c:v>12880</c:v>
                </c:pt>
                <c:pt idx="238">
                  <c:v>12892.97</c:v>
                </c:pt>
                <c:pt idx="239">
                  <c:v>12874.86</c:v>
                </c:pt>
                <c:pt idx="240">
                  <c:v>12869.9</c:v>
                </c:pt>
                <c:pt idx="241">
                  <c:v>12861.83</c:v>
                </c:pt>
                <c:pt idx="242">
                  <c:v>12875.06</c:v>
                </c:pt>
                <c:pt idx="243">
                  <c:v>12893.07</c:v>
                </c:pt>
                <c:pt idx="244">
                  <c:v>12902</c:v>
                </c:pt>
                <c:pt idx="245">
                  <c:v>12909.8</c:v>
                </c:pt>
                <c:pt idx="246">
                  <c:v>12928.27</c:v>
                </c:pt>
                <c:pt idx="247">
                  <c:v>12920.48</c:v>
                </c:pt>
                <c:pt idx="248">
                  <c:v>12904.91</c:v>
                </c:pt>
                <c:pt idx="249">
                  <c:v>12915.18</c:v>
                </c:pt>
                <c:pt idx="250">
                  <c:v>12942.01</c:v>
                </c:pt>
                <c:pt idx="251">
                  <c:v>12930.11</c:v>
                </c:pt>
                <c:pt idx="252">
                  <c:v>12948.1</c:v>
                </c:pt>
                <c:pt idx="253">
                  <c:v>12962.98</c:v>
                </c:pt>
                <c:pt idx="254">
                  <c:v>12940.44</c:v>
                </c:pt>
                <c:pt idx="255">
                  <c:v>12957</c:v>
                </c:pt>
                <c:pt idx="256">
                  <c:v>12972.08</c:v>
                </c:pt>
                <c:pt idx="257">
                  <c:v>12971</c:v>
                </c:pt>
                <c:pt idx="258">
                  <c:v>12962.01</c:v>
                </c:pt>
                <c:pt idx="259">
                  <c:v>12955.26</c:v>
                </c:pt>
                <c:pt idx="260">
                  <c:v>12967</c:v>
                </c:pt>
                <c:pt idx="261">
                  <c:v>12975.09</c:v>
                </c:pt>
                <c:pt idx="262">
                  <c:v>12984.44</c:v>
                </c:pt>
                <c:pt idx="263">
                  <c:v>12990</c:v>
                </c:pt>
                <c:pt idx="264">
                  <c:v>12979.13</c:v>
                </c:pt>
                <c:pt idx="265">
                  <c:v>12969.05</c:v>
                </c:pt>
                <c:pt idx="266">
                  <c:v>12963.27</c:v>
                </c:pt>
                <c:pt idx="267">
                  <c:v>12974.98</c:v>
                </c:pt>
                <c:pt idx="268">
                  <c:v>12968.34</c:v>
                </c:pt>
                <c:pt idx="269">
                  <c:v>12957.01</c:v>
                </c:pt>
                <c:pt idx="270">
                  <c:v>12975.05</c:v>
                </c:pt>
                <c:pt idx="271">
                  <c:v>12985.01</c:v>
                </c:pt>
                <c:pt idx="272">
                  <c:v>12998.91</c:v>
                </c:pt>
                <c:pt idx="273">
                  <c:v>12985.32</c:v>
                </c:pt>
                <c:pt idx="274">
                  <c:v>12969.84</c:v>
                </c:pt>
                <c:pt idx="275">
                  <c:v>12957</c:v>
                </c:pt>
                <c:pt idx="276">
                  <c:v>12971.93</c:v>
                </c:pt>
                <c:pt idx="277">
                  <c:v>12979.99</c:v>
                </c:pt>
                <c:pt idx="278">
                  <c:v>12989.07</c:v>
                </c:pt>
                <c:pt idx="279">
                  <c:v>13003.95</c:v>
                </c:pt>
                <c:pt idx="280">
                  <c:v>12993.15</c:v>
                </c:pt>
                <c:pt idx="281">
                  <c:v>12981.25</c:v>
                </c:pt>
                <c:pt idx="282">
                  <c:v>12970.19</c:v>
                </c:pt>
                <c:pt idx="283">
                  <c:v>12950.03</c:v>
                </c:pt>
                <c:pt idx="284">
                  <c:v>12929.92</c:v>
                </c:pt>
                <c:pt idx="285">
                  <c:v>12916.18</c:v>
                </c:pt>
                <c:pt idx="286">
                  <c:v>12899.91</c:v>
                </c:pt>
                <c:pt idx="287">
                  <c:v>12884.62</c:v>
                </c:pt>
                <c:pt idx="288">
                  <c:v>12879.95</c:v>
                </c:pt>
                <c:pt idx="289">
                  <c:v>12877.37</c:v>
                </c:pt>
                <c:pt idx="290">
                  <c:v>12890.07</c:v>
                </c:pt>
                <c:pt idx="291">
                  <c:v>12897.2</c:v>
                </c:pt>
                <c:pt idx="292">
                  <c:v>12903.33</c:v>
                </c:pt>
                <c:pt idx="293">
                  <c:v>12900.37</c:v>
                </c:pt>
                <c:pt idx="294">
                  <c:v>12918.36</c:v>
                </c:pt>
                <c:pt idx="295">
                  <c:v>12940.11</c:v>
                </c:pt>
                <c:pt idx="296">
                  <c:v>12931.94</c:v>
                </c:pt>
                <c:pt idx="297">
                  <c:v>12920</c:v>
                </c:pt>
                <c:pt idx="298">
                  <c:v>12938.11</c:v>
                </c:pt>
                <c:pt idx="299">
                  <c:v>12953.2</c:v>
                </c:pt>
                <c:pt idx="300">
                  <c:v>12943.39</c:v>
                </c:pt>
                <c:pt idx="301">
                  <c:v>12935.68</c:v>
                </c:pt>
                <c:pt idx="302">
                  <c:v>12926.51</c:v>
                </c:pt>
                <c:pt idx="303">
                  <c:v>12940.58</c:v>
                </c:pt>
                <c:pt idx="304">
                  <c:v>12947.07</c:v>
                </c:pt>
                <c:pt idx="305">
                  <c:v>12929.37</c:v>
                </c:pt>
                <c:pt idx="306">
                  <c:v>12909.19</c:v>
                </c:pt>
                <c:pt idx="307">
                  <c:v>12913.19</c:v>
                </c:pt>
                <c:pt idx="308">
                  <c:v>12937.16</c:v>
                </c:pt>
                <c:pt idx="309">
                  <c:v>12925.2</c:v>
                </c:pt>
                <c:pt idx="310">
                  <c:v>12915</c:v>
                </c:pt>
                <c:pt idx="311">
                  <c:v>12920.44</c:v>
                </c:pt>
                <c:pt idx="312">
                  <c:v>12947.2</c:v>
                </c:pt>
                <c:pt idx="313">
                  <c:v>12966.38</c:v>
                </c:pt>
                <c:pt idx="314">
                  <c:v>12960.38</c:v>
                </c:pt>
                <c:pt idx="315">
                  <c:v>12973.31</c:v>
                </c:pt>
                <c:pt idx="316">
                  <c:v>12968.38</c:v>
                </c:pt>
                <c:pt idx="317">
                  <c:v>12980.33</c:v>
                </c:pt>
                <c:pt idx="318">
                  <c:v>12969.56</c:v>
                </c:pt>
                <c:pt idx="319">
                  <c:v>12980.89</c:v>
                </c:pt>
                <c:pt idx="320">
                  <c:v>12994.59</c:v>
                </c:pt>
                <c:pt idx="321">
                  <c:v>12964.43</c:v>
                </c:pt>
                <c:pt idx="322">
                  <c:v>12938.2</c:v>
                </c:pt>
                <c:pt idx="323">
                  <c:v>12909.64</c:v>
                </c:pt>
                <c:pt idx="324">
                  <c:v>12878.96</c:v>
                </c:pt>
                <c:pt idx="325">
                  <c:v>12890.43</c:v>
                </c:pt>
                <c:pt idx="326">
                  <c:v>12927.17</c:v>
                </c:pt>
                <c:pt idx="327">
                  <c:v>12957.14</c:v>
                </c:pt>
                <c:pt idx="328">
                  <c:v>12948.1</c:v>
                </c:pt>
                <c:pt idx="329">
                  <c:v>12933.16</c:v>
                </c:pt>
                <c:pt idx="330">
                  <c:v>12920.16</c:v>
                </c:pt>
                <c:pt idx="331">
                  <c:v>12900</c:v>
                </c:pt>
                <c:pt idx="332">
                  <c:v>12915.07</c:v>
                </c:pt>
                <c:pt idx="333">
                  <c:v>12938.01</c:v>
                </c:pt>
                <c:pt idx="334">
                  <c:v>12924.92</c:v>
                </c:pt>
                <c:pt idx="335">
                  <c:v>12910.15</c:v>
                </c:pt>
                <c:pt idx="336">
                  <c:v>12880.35</c:v>
                </c:pt>
                <c:pt idx="337">
                  <c:v>12895.55</c:v>
                </c:pt>
                <c:pt idx="338">
                  <c:v>12935.27</c:v>
                </c:pt>
                <c:pt idx="339">
                  <c:v>12980.16</c:v>
                </c:pt>
                <c:pt idx="340">
                  <c:v>12965.34</c:v>
                </c:pt>
                <c:pt idx="341">
                  <c:v>12917.1</c:v>
                </c:pt>
                <c:pt idx="342">
                  <c:v>12858.15</c:v>
                </c:pt>
                <c:pt idx="343">
                  <c:v>12892.91</c:v>
                </c:pt>
                <c:pt idx="344">
                  <c:v>12937.93</c:v>
                </c:pt>
                <c:pt idx="345">
                  <c:v>12904.51</c:v>
                </c:pt>
                <c:pt idx="346">
                  <c:v>12915.9</c:v>
                </c:pt>
                <c:pt idx="347">
                  <c:v>12939.93</c:v>
                </c:pt>
                <c:pt idx="348">
                  <c:v>12886.9</c:v>
                </c:pt>
                <c:pt idx="349">
                  <c:v>12831.13</c:v>
                </c:pt>
                <c:pt idx="350">
                  <c:v>12768.26</c:v>
                </c:pt>
                <c:pt idx="351">
                  <c:v>12790.43</c:v>
                </c:pt>
                <c:pt idx="352">
                  <c:v>12834.61</c:v>
                </c:pt>
                <c:pt idx="353">
                  <c:v>12857.35</c:v>
                </c:pt>
                <c:pt idx="354">
                  <c:v>12831.81</c:v>
                </c:pt>
                <c:pt idx="355">
                  <c:v>12777.52</c:v>
                </c:pt>
                <c:pt idx="356">
                  <c:v>12712.05</c:v>
                </c:pt>
                <c:pt idx="357">
                  <c:v>12674.37</c:v>
                </c:pt>
                <c:pt idx="358">
                  <c:v>12646.56</c:v>
                </c:pt>
                <c:pt idx="359">
                  <c:v>12705.79</c:v>
                </c:pt>
                <c:pt idx="360">
                  <c:v>12760.21</c:v>
                </c:pt>
                <c:pt idx="361">
                  <c:v>12715.13</c:v>
                </c:pt>
                <c:pt idx="362">
                  <c:v>12668.14</c:v>
                </c:pt>
                <c:pt idx="363">
                  <c:v>12618.63</c:v>
                </c:pt>
                <c:pt idx="364">
                  <c:v>12559.26</c:v>
                </c:pt>
                <c:pt idx="365">
                  <c:v>12496.94</c:v>
                </c:pt>
                <c:pt idx="366">
                  <c:v>12410.99</c:v>
                </c:pt>
                <c:pt idx="367">
                  <c:v>12456.25</c:v>
                </c:pt>
                <c:pt idx="368">
                  <c:v>12531.78</c:v>
                </c:pt>
                <c:pt idx="369">
                  <c:v>12586.41</c:v>
                </c:pt>
                <c:pt idx="370">
                  <c:v>12654.13</c:v>
                </c:pt>
                <c:pt idx="371">
                  <c:v>12694.97</c:v>
                </c:pt>
                <c:pt idx="372">
                  <c:v>12676.11</c:v>
                </c:pt>
                <c:pt idx="373">
                  <c:v>12591.71</c:v>
                </c:pt>
                <c:pt idx="374">
                  <c:v>12557.56</c:v>
                </c:pt>
                <c:pt idx="375">
                  <c:v>12606.73</c:v>
                </c:pt>
                <c:pt idx="376">
                  <c:v>12676.73</c:v>
                </c:pt>
                <c:pt idx="377">
                  <c:v>12712.09</c:v>
                </c:pt>
                <c:pt idx="378">
                  <c:v>12653.32</c:v>
                </c:pt>
                <c:pt idx="379">
                  <c:v>12634.34</c:v>
                </c:pt>
                <c:pt idx="380">
                  <c:v>12615.07</c:v>
                </c:pt>
                <c:pt idx="381">
                  <c:v>12699.14</c:v>
                </c:pt>
                <c:pt idx="382">
                  <c:v>12778.12</c:v>
                </c:pt>
                <c:pt idx="383">
                  <c:v>12758.36</c:v>
                </c:pt>
                <c:pt idx="384">
                  <c:v>12658.19</c:v>
                </c:pt>
                <c:pt idx="385">
                  <c:v>12578.21</c:v>
                </c:pt>
                <c:pt idx="386">
                  <c:v>12603.52</c:v>
                </c:pt>
                <c:pt idx="387">
                  <c:v>12704.02</c:v>
                </c:pt>
                <c:pt idx="388">
                  <c:v>12762.53</c:v>
                </c:pt>
                <c:pt idx="389">
                  <c:v>12653.48</c:v>
                </c:pt>
                <c:pt idx="390">
                  <c:v>12581.73</c:v>
                </c:pt>
                <c:pt idx="391">
                  <c:v>12514.34</c:v>
                </c:pt>
                <c:pt idx="392">
                  <c:v>12500.01</c:v>
                </c:pt>
                <c:pt idx="393">
                  <c:v>12591.57</c:v>
                </c:pt>
                <c:pt idx="394">
                  <c:v>12692.42</c:v>
                </c:pt>
                <c:pt idx="395">
                  <c:v>12725.16</c:v>
                </c:pt>
                <c:pt idx="396">
                  <c:v>12621.29</c:v>
                </c:pt>
                <c:pt idx="397">
                  <c:v>12524.89</c:v>
                </c:pt>
                <c:pt idx="398">
                  <c:v>12502.99</c:v>
                </c:pt>
                <c:pt idx="399">
                  <c:v>12593.77</c:v>
                </c:pt>
                <c:pt idx="400">
                  <c:v>12672.81</c:v>
                </c:pt>
                <c:pt idx="401">
                  <c:v>12589.35</c:v>
                </c:pt>
                <c:pt idx="402">
                  <c:v>12509.83</c:v>
                </c:pt>
                <c:pt idx="403">
                  <c:v>12497.75</c:v>
                </c:pt>
                <c:pt idx="404">
                  <c:v>12581.97</c:v>
                </c:pt>
                <c:pt idx="405">
                  <c:v>12547.38</c:v>
                </c:pt>
                <c:pt idx="406">
                  <c:v>12497.19</c:v>
                </c:pt>
                <c:pt idx="407">
                  <c:v>12524.92</c:v>
                </c:pt>
                <c:pt idx="408">
                  <c:v>12466.44</c:v>
                </c:pt>
                <c:pt idx="409">
                  <c:v>12413.79</c:v>
                </c:pt>
                <c:pt idx="410">
                  <c:v>12357.09</c:v>
                </c:pt>
                <c:pt idx="411">
                  <c:v>12305.8</c:v>
                </c:pt>
                <c:pt idx="412">
                  <c:v>12354.65</c:v>
                </c:pt>
                <c:pt idx="413">
                  <c:v>12412.98</c:v>
                </c:pt>
                <c:pt idx="414">
                  <c:v>12482.38</c:v>
                </c:pt>
                <c:pt idx="415">
                  <c:v>12460.7</c:v>
                </c:pt>
                <c:pt idx="416">
                  <c:v>12422.9</c:v>
                </c:pt>
                <c:pt idx="417">
                  <c:v>12374.55</c:v>
                </c:pt>
                <c:pt idx="418">
                  <c:v>12437.15</c:v>
                </c:pt>
                <c:pt idx="419">
                  <c:v>12520.78</c:v>
                </c:pt>
                <c:pt idx="420">
                  <c:v>12439.41</c:v>
                </c:pt>
                <c:pt idx="421">
                  <c:v>12355.14</c:v>
                </c:pt>
                <c:pt idx="422">
                  <c:v>12360.86</c:v>
                </c:pt>
                <c:pt idx="423">
                  <c:v>12447.35</c:v>
                </c:pt>
                <c:pt idx="424">
                  <c:v>12426.83</c:v>
                </c:pt>
                <c:pt idx="425">
                  <c:v>12344.61</c:v>
                </c:pt>
                <c:pt idx="426">
                  <c:v>12285.16</c:v>
                </c:pt>
                <c:pt idx="427">
                  <c:v>12254.27</c:v>
                </c:pt>
                <c:pt idx="428">
                  <c:v>12314.71</c:v>
                </c:pt>
                <c:pt idx="429">
                  <c:v>12349.87</c:v>
                </c:pt>
                <c:pt idx="430">
                  <c:v>12257.13</c:v>
                </c:pt>
                <c:pt idx="431">
                  <c:v>12171.03</c:v>
                </c:pt>
                <c:pt idx="432">
                  <c:v>12219.08</c:v>
                </c:pt>
                <c:pt idx="433">
                  <c:v>12199.71</c:v>
                </c:pt>
                <c:pt idx="434">
                  <c:v>12138.67</c:v>
                </c:pt>
                <c:pt idx="435">
                  <c:v>12067.76</c:v>
                </c:pt>
                <c:pt idx="436">
                  <c:v>12084.1</c:v>
                </c:pt>
                <c:pt idx="437">
                  <c:v>12099.72</c:v>
                </c:pt>
                <c:pt idx="438">
                  <c:v>12060.48</c:v>
                </c:pt>
                <c:pt idx="439">
                  <c:v>12022.9</c:v>
                </c:pt>
                <c:pt idx="440">
                  <c:v>12038.68</c:v>
                </c:pt>
                <c:pt idx="441">
                  <c:v>12072.03</c:v>
                </c:pt>
                <c:pt idx="442">
                  <c:v>12123.38</c:v>
                </c:pt>
                <c:pt idx="443">
                  <c:v>12140.91</c:v>
                </c:pt>
                <c:pt idx="444">
                  <c:v>12149.55</c:v>
                </c:pt>
                <c:pt idx="445">
                  <c:v>12185.11</c:v>
                </c:pt>
                <c:pt idx="446">
                  <c:v>12233.67</c:v>
                </c:pt>
                <c:pt idx="447">
                  <c:v>12160.99</c:v>
                </c:pt>
                <c:pt idx="448">
                  <c:v>12108.24</c:v>
                </c:pt>
                <c:pt idx="449">
                  <c:v>12060.15</c:v>
                </c:pt>
                <c:pt idx="450">
                  <c:v>12011.02</c:v>
                </c:pt>
                <c:pt idx="451">
                  <c:v>12101.29</c:v>
                </c:pt>
                <c:pt idx="452">
                  <c:v>12129.33</c:v>
                </c:pt>
                <c:pt idx="453">
                  <c:v>12117.35</c:v>
                </c:pt>
                <c:pt idx="454">
                  <c:v>12053.46</c:v>
                </c:pt>
                <c:pt idx="455">
                  <c:v>12004.47</c:v>
                </c:pt>
                <c:pt idx="456">
                  <c:v>11990.53</c:v>
                </c:pt>
                <c:pt idx="457">
                  <c:v>12025.22</c:v>
                </c:pt>
                <c:pt idx="458">
                  <c:v>12005.09</c:v>
                </c:pt>
                <c:pt idx="459">
                  <c:v>11972.34</c:v>
                </c:pt>
                <c:pt idx="460">
                  <c:v>11950.63</c:v>
                </c:pt>
                <c:pt idx="461">
                  <c:v>11970.67</c:v>
                </c:pt>
                <c:pt idx="462">
                  <c:v>12022.92</c:v>
                </c:pt>
                <c:pt idx="463">
                  <c:v>12060.27</c:v>
                </c:pt>
                <c:pt idx="464">
                  <c:v>12014.94</c:v>
                </c:pt>
                <c:pt idx="465">
                  <c:v>11990</c:v>
                </c:pt>
                <c:pt idx="466">
                  <c:v>11972.35</c:v>
                </c:pt>
                <c:pt idx="467">
                  <c:v>11985.1</c:v>
                </c:pt>
                <c:pt idx="468">
                  <c:v>12039.61</c:v>
                </c:pt>
                <c:pt idx="469">
                  <c:v>12009.92</c:v>
                </c:pt>
                <c:pt idx="470">
                  <c:v>11940.7</c:v>
                </c:pt>
                <c:pt idx="471">
                  <c:v>11910.93</c:v>
                </c:pt>
                <c:pt idx="472">
                  <c:v>11914.67</c:v>
                </c:pt>
                <c:pt idx="473">
                  <c:v>11971.4</c:v>
                </c:pt>
                <c:pt idx="474">
                  <c:v>11988.32</c:v>
                </c:pt>
                <c:pt idx="475">
                  <c:v>11936.89</c:v>
                </c:pt>
                <c:pt idx="476">
                  <c:v>11881.6</c:v>
                </c:pt>
                <c:pt idx="477">
                  <c:v>11902.3</c:v>
                </c:pt>
                <c:pt idx="478">
                  <c:v>11940.95</c:v>
                </c:pt>
                <c:pt idx="479">
                  <c:v>11895.57</c:v>
                </c:pt>
                <c:pt idx="480">
                  <c:v>11880.93</c:v>
                </c:pt>
                <c:pt idx="481">
                  <c:v>11912.38</c:v>
                </c:pt>
                <c:pt idx="482">
                  <c:v>11963.23</c:v>
                </c:pt>
                <c:pt idx="483">
                  <c:v>11990.09</c:v>
                </c:pt>
                <c:pt idx="484">
                  <c:v>12003.18</c:v>
                </c:pt>
                <c:pt idx="485">
                  <c:v>12020.9</c:v>
                </c:pt>
                <c:pt idx="486">
                  <c:v>12047.45</c:v>
                </c:pt>
                <c:pt idx="487">
                  <c:v>12097.93</c:v>
                </c:pt>
                <c:pt idx="488">
                  <c:v>12130.01</c:v>
                </c:pt>
                <c:pt idx="489">
                  <c:v>12105.56</c:v>
                </c:pt>
                <c:pt idx="490">
                  <c:v>12059.78</c:v>
                </c:pt>
                <c:pt idx="491">
                  <c:v>12021.61</c:v>
                </c:pt>
                <c:pt idx="492">
                  <c:v>11996.14</c:v>
                </c:pt>
                <c:pt idx="493">
                  <c:v>12010.43</c:v>
                </c:pt>
                <c:pt idx="494">
                  <c:v>12052.33</c:v>
                </c:pt>
                <c:pt idx="495">
                  <c:v>12067.6</c:v>
                </c:pt>
                <c:pt idx="496">
                  <c:v>12078.47</c:v>
                </c:pt>
                <c:pt idx="497">
                  <c:v>12057.32</c:v>
                </c:pt>
                <c:pt idx="498">
                  <c:v>12025.33</c:v>
                </c:pt>
                <c:pt idx="499">
                  <c:v>12004.41</c:v>
                </c:pt>
                <c:pt idx="500">
                  <c:v>11952.24</c:v>
                </c:pt>
                <c:pt idx="501">
                  <c:v>11968.59</c:v>
                </c:pt>
                <c:pt idx="502">
                  <c:v>12033.28</c:v>
                </c:pt>
                <c:pt idx="503">
                  <c:v>12109.02</c:v>
                </c:pt>
                <c:pt idx="504">
                  <c:v>12131.55</c:v>
                </c:pt>
                <c:pt idx="505">
                  <c:v>12099.18</c:v>
                </c:pt>
                <c:pt idx="506">
                  <c:v>12048.04</c:v>
                </c:pt>
                <c:pt idx="507">
                  <c:v>12001.71</c:v>
                </c:pt>
                <c:pt idx="508">
                  <c:v>11969.66</c:v>
                </c:pt>
                <c:pt idx="509">
                  <c:v>11962.78</c:v>
                </c:pt>
                <c:pt idx="510">
                  <c:v>12051.71</c:v>
                </c:pt>
                <c:pt idx="511">
                  <c:v>12073.29</c:v>
                </c:pt>
                <c:pt idx="512">
                  <c:v>12122.07</c:v>
                </c:pt>
                <c:pt idx="513">
                  <c:v>12136.92</c:v>
                </c:pt>
                <c:pt idx="514">
                  <c:v>12084.95</c:v>
                </c:pt>
                <c:pt idx="515">
                  <c:v>12098.12</c:v>
                </c:pt>
                <c:pt idx="516">
                  <c:v>12128.02</c:v>
                </c:pt>
                <c:pt idx="517">
                  <c:v>12168.98</c:v>
                </c:pt>
                <c:pt idx="518">
                  <c:v>12199.1</c:v>
                </c:pt>
                <c:pt idx="519">
                  <c:v>12225.16</c:v>
                </c:pt>
                <c:pt idx="520">
                  <c:v>12242.17</c:v>
                </c:pt>
                <c:pt idx="521">
                  <c:v>12258.38</c:v>
                </c:pt>
                <c:pt idx="522">
                  <c:v>12265.77</c:v>
                </c:pt>
                <c:pt idx="523">
                  <c:v>12279.48</c:v>
                </c:pt>
                <c:pt idx="524">
                  <c:v>12303.16</c:v>
                </c:pt>
                <c:pt idx="525">
                  <c:v>12320.34</c:v>
                </c:pt>
                <c:pt idx="526">
                  <c:v>12309.99</c:v>
                </c:pt>
                <c:pt idx="527">
                  <c:v>12287.31</c:v>
                </c:pt>
                <c:pt idx="528">
                  <c:v>12275.58</c:v>
                </c:pt>
                <c:pt idx="529">
                  <c:v>12220.98</c:v>
                </c:pt>
                <c:pt idx="530">
                  <c:v>12191.3</c:v>
                </c:pt>
                <c:pt idx="531">
                  <c:v>12137.86</c:v>
                </c:pt>
                <c:pt idx="532">
                  <c:v>12132.48</c:v>
                </c:pt>
                <c:pt idx="533">
                  <c:v>12169.41</c:v>
                </c:pt>
                <c:pt idx="534">
                  <c:v>12212.79</c:v>
                </c:pt>
                <c:pt idx="535">
                  <c:v>12236.13</c:v>
                </c:pt>
                <c:pt idx="536">
                  <c:v>12187.68</c:v>
                </c:pt>
                <c:pt idx="537">
                  <c:v>12137.1</c:v>
                </c:pt>
                <c:pt idx="538">
                  <c:v>12136.57</c:v>
                </c:pt>
                <c:pt idx="539">
                  <c:v>12172.18</c:v>
                </c:pt>
                <c:pt idx="540">
                  <c:v>12190.57</c:v>
                </c:pt>
                <c:pt idx="541">
                  <c:v>12209.86</c:v>
                </c:pt>
                <c:pt idx="542">
                  <c:v>12179.81</c:v>
                </c:pt>
                <c:pt idx="543">
                  <c:v>12175.53</c:v>
                </c:pt>
                <c:pt idx="544">
                  <c:v>12191.25</c:v>
                </c:pt>
                <c:pt idx="545">
                  <c:v>12158.13</c:v>
                </c:pt>
                <c:pt idx="546">
                  <c:v>12135.76</c:v>
                </c:pt>
                <c:pt idx="547">
                  <c:v>12102.39</c:v>
                </c:pt>
                <c:pt idx="548">
                  <c:v>12081.63</c:v>
                </c:pt>
                <c:pt idx="549">
                  <c:v>12091.22</c:v>
                </c:pt>
                <c:pt idx="550">
                  <c:v>12129.01</c:v>
                </c:pt>
                <c:pt idx="551">
                  <c:v>12178.85</c:v>
                </c:pt>
                <c:pt idx="552">
                  <c:v>12192.06</c:v>
                </c:pt>
                <c:pt idx="553">
                  <c:v>12196</c:v>
                </c:pt>
                <c:pt idx="554">
                  <c:v>12171.61</c:v>
                </c:pt>
                <c:pt idx="555">
                  <c:v>12179.87</c:v>
                </c:pt>
                <c:pt idx="556">
                  <c:v>12195.5</c:v>
                </c:pt>
                <c:pt idx="557">
                  <c:v>12210.71</c:v>
                </c:pt>
                <c:pt idx="558">
                  <c:v>12194.21</c:v>
                </c:pt>
                <c:pt idx="559">
                  <c:v>12142.1</c:v>
                </c:pt>
                <c:pt idx="560">
                  <c:v>12149.84</c:v>
                </c:pt>
                <c:pt idx="561">
                  <c:v>12170.67</c:v>
                </c:pt>
                <c:pt idx="562">
                  <c:v>12175.34</c:v>
                </c:pt>
                <c:pt idx="563">
                  <c:v>12208.08</c:v>
                </c:pt>
                <c:pt idx="564">
                  <c:v>12228.58</c:v>
                </c:pt>
                <c:pt idx="565">
                  <c:v>12198.28</c:v>
                </c:pt>
                <c:pt idx="566">
                  <c:v>12158.59</c:v>
                </c:pt>
                <c:pt idx="567">
                  <c:v>12126.1</c:v>
                </c:pt>
                <c:pt idx="568">
                  <c:v>12141.38</c:v>
                </c:pt>
                <c:pt idx="569">
                  <c:v>12190.43</c:v>
                </c:pt>
                <c:pt idx="570">
                  <c:v>12165.24</c:v>
                </c:pt>
                <c:pt idx="571">
                  <c:v>12128.46</c:v>
                </c:pt>
                <c:pt idx="572">
                  <c:v>12097.33</c:v>
                </c:pt>
                <c:pt idx="573">
                  <c:v>12060.55</c:v>
                </c:pt>
                <c:pt idx="574">
                  <c:v>12042.49</c:v>
                </c:pt>
                <c:pt idx="575">
                  <c:v>12015.96</c:v>
                </c:pt>
                <c:pt idx="576">
                  <c:v>12020.48</c:v>
                </c:pt>
                <c:pt idx="577">
                  <c:v>12072.96</c:v>
                </c:pt>
                <c:pt idx="578">
                  <c:v>12029.2</c:v>
                </c:pt>
                <c:pt idx="579">
                  <c:v>11974.79</c:v>
                </c:pt>
                <c:pt idx="580">
                  <c:v>11937.6</c:v>
                </c:pt>
                <c:pt idx="581">
                  <c:v>11952.73</c:v>
                </c:pt>
                <c:pt idx="582">
                  <c:v>11993.53</c:v>
                </c:pt>
                <c:pt idx="583">
                  <c:v>12037.21</c:v>
                </c:pt>
                <c:pt idx="584">
                  <c:v>12074.28</c:v>
                </c:pt>
                <c:pt idx="585">
                  <c:v>12114.97</c:v>
                </c:pt>
                <c:pt idx="586">
                  <c:v>12141.94</c:v>
                </c:pt>
                <c:pt idx="587">
                  <c:v>12145.65</c:v>
                </c:pt>
                <c:pt idx="588">
                  <c:v>12073.42</c:v>
                </c:pt>
                <c:pt idx="589">
                  <c:v>11975.36</c:v>
                </c:pt>
                <c:pt idx="590">
                  <c:v>11986.3</c:v>
                </c:pt>
                <c:pt idx="591">
                  <c:v>12019.27</c:v>
                </c:pt>
                <c:pt idx="592">
                  <c:v>12055.81</c:v>
                </c:pt>
                <c:pt idx="593">
                  <c:v>12076.18</c:v>
                </c:pt>
                <c:pt idx="594">
                  <c:v>12021.22</c:v>
                </c:pt>
                <c:pt idx="595">
                  <c:v>11979.64</c:v>
                </c:pt>
                <c:pt idx="596">
                  <c:v>11997.83</c:v>
                </c:pt>
                <c:pt idx="597">
                  <c:v>12001.94</c:v>
                </c:pt>
                <c:pt idx="598">
                  <c:v>11949.03</c:v>
                </c:pt>
                <c:pt idx="599">
                  <c:v>11934.64</c:v>
                </c:pt>
                <c:pt idx="600">
                  <c:v>11970.68</c:v>
                </c:pt>
                <c:pt idx="601">
                  <c:v>11997.21</c:v>
                </c:pt>
                <c:pt idx="602">
                  <c:v>12049.44</c:v>
                </c:pt>
                <c:pt idx="603">
                  <c:v>12013.4</c:v>
                </c:pt>
                <c:pt idx="604">
                  <c:v>12035.22</c:v>
                </c:pt>
                <c:pt idx="605">
                  <c:v>12054.03</c:v>
                </c:pt>
                <c:pt idx="606">
                  <c:v>12014.48</c:v>
                </c:pt>
                <c:pt idx="607">
                  <c:v>11981.81</c:v>
                </c:pt>
                <c:pt idx="608">
                  <c:v>11979.83</c:v>
                </c:pt>
                <c:pt idx="609">
                  <c:v>12012.12</c:v>
                </c:pt>
                <c:pt idx="610">
                  <c:v>12052.05</c:v>
                </c:pt>
                <c:pt idx="611">
                  <c:v>12085.56</c:v>
                </c:pt>
                <c:pt idx="612">
                  <c:v>12058.45</c:v>
                </c:pt>
                <c:pt idx="613">
                  <c:v>11990.26</c:v>
                </c:pt>
                <c:pt idx="614">
                  <c:v>12017.04</c:v>
                </c:pt>
                <c:pt idx="615">
                  <c:v>12024.4</c:v>
                </c:pt>
                <c:pt idx="616">
                  <c:v>12013.52</c:v>
                </c:pt>
                <c:pt idx="617">
                  <c:v>12009.29</c:v>
                </c:pt>
                <c:pt idx="618">
                  <c:v>12060.84</c:v>
                </c:pt>
                <c:pt idx="619">
                  <c:v>12009.27</c:v>
                </c:pt>
                <c:pt idx="620">
                  <c:v>11934.24</c:v>
                </c:pt>
                <c:pt idx="621">
                  <c:v>11909.66</c:v>
                </c:pt>
                <c:pt idx="622">
                  <c:v>11973.9</c:v>
                </c:pt>
                <c:pt idx="623">
                  <c:v>12042.05</c:v>
                </c:pt>
                <c:pt idx="624">
                  <c:v>12021.32</c:v>
                </c:pt>
                <c:pt idx="625">
                  <c:v>12004.75</c:v>
                </c:pt>
                <c:pt idx="626">
                  <c:v>12012.21</c:v>
                </c:pt>
                <c:pt idx="627">
                  <c:v>12075.98</c:v>
                </c:pt>
                <c:pt idx="628">
                  <c:v>12092.87</c:v>
                </c:pt>
                <c:pt idx="629">
                  <c:v>12065.49</c:v>
                </c:pt>
                <c:pt idx="630">
                  <c:v>12088.98</c:v>
                </c:pt>
                <c:pt idx="631">
                  <c:v>12093.35</c:v>
                </c:pt>
                <c:pt idx="632">
                  <c:v>12031.25</c:v>
                </c:pt>
                <c:pt idx="633">
                  <c:v>11960.09</c:v>
                </c:pt>
                <c:pt idx="634">
                  <c:v>11986.56</c:v>
                </c:pt>
                <c:pt idx="635">
                  <c:v>12048.84</c:v>
                </c:pt>
                <c:pt idx="636">
                  <c:v>12101.84</c:v>
                </c:pt>
                <c:pt idx="637">
                  <c:v>12019.08</c:v>
                </c:pt>
                <c:pt idx="638">
                  <c:v>11988.92</c:v>
                </c:pt>
                <c:pt idx="639">
                  <c:v>12050.34</c:v>
                </c:pt>
                <c:pt idx="640">
                  <c:v>12035.26</c:v>
                </c:pt>
                <c:pt idx="641">
                  <c:v>12006.39</c:v>
                </c:pt>
                <c:pt idx="642">
                  <c:v>11960.18</c:v>
                </c:pt>
                <c:pt idx="643">
                  <c:v>11989.46</c:v>
                </c:pt>
                <c:pt idx="644">
                  <c:v>11942.21</c:v>
                </c:pt>
                <c:pt idx="645">
                  <c:v>11886.72</c:v>
                </c:pt>
                <c:pt idx="646">
                  <c:v>11915.64</c:v>
                </c:pt>
                <c:pt idx="647">
                  <c:v>11952.1</c:v>
                </c:pt>
                <c:pt idx="648">
                  <c:v>11934.61</c:v>
                </c:pt>
                <c:pt idx="649">
                  <c:v>11889.95</c:v>
                </c:pt>
                <c:pt idx="650">
                  <c:v>11948.58</c:v>
                </c:pt>
                <c:pt idx="651">
                  <c:v>11937.89</c:v>
                </c:pt>
                <c:pt idx="652">
                  <c:v>11891.18</c:v>
                </c:pt>
                <c:pt idx="653">
                  <c:v>11857.35</c:v>
                </c:pt>
                <c:pt idx="654">
                  <c:v>11820.4</c:v>
                </c:pt>
                <c:pt idx="655">
                  <c:v>11794.88</c:v>
                </c:pt>
                <c:pt idx="656">
                  <c:v>11847.16</c:v>
                </c:pt>
                <c:pt idx="657">
                  <c:v>11853.55</c:v>
                </c:pt>
                <c:pt idx="658">
                  <c:v>11818.07</c:v>
                </c:pt>
                <c:pt idx="659">
                  <c:v>11778.52</c:v>
                </c:pt>
                <c:pt idx="660">
                  <c:v>11823.69</c:v>
                </c:pt>
                <c:pt idx="661">
                  <c:v>11801.23</c:v>
                </c:pt>
                <c:pt idx="662">
                  <c:v>11820.48</c:v>
                </c:pt>
                <c:pt idx="663">
                  <c:v>11813.09</c:v>
                </c:pt>
                <c:pt idx="664">
                  <c:v>11795</c:v>
                </c:pt>
                <c:pt idx="665">
                  <c:v>11785.3</c:v>
                </c:pt>
                <c:pt idx="666">
                  <c:v>11789.33</c:v>
                </c:pt>
                <c:pt idx="667">
                  <c:v>11813.21</c:v>
                </c:pt>
                <c:pt idx="668">
                  <c:v>11797.92</c:v>
                </c:pt>
                <c:pt idx="669">
                  <c:v>11783.47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B350-41BC-9D51-8D7D23E72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733728"/>
        <c:axId val="75731328"/>
      </c:lineChart>
      <c:catAx>
        <c:axId val="7573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75731328"/>
        <c:crosses val="autoZero"/>
        <c:auto val="1"/>
        <c:lblAlgn val="ctr"/>
        <c:lblOffset val="100"/>
        <c:noMultiLvlLbl val="0"/>
      </c:catAx>
      <c:valAx>
        <c:axId val="75731328"/>
        <c:scaling>
          <c:orientation val="minMax"/>
          <c:min val="115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r>
                  <a:rPr lang="en-US" sz="1200"/>
                  <a:t>Exchange rate (UZS per USD)</a:t>
                </a:r>
                <a:endParaRPr lang="ru-RU" sz="1200"/>
              </a:p>
            </c:rich>
          </c:tx>
          <c:layout>
            <c:manualLayout>
              <c:xMode val="edge"/>
              <c:yMode val="edge"/>
              <c:x val="5.9122389038467954E-3"/>
              <c:y val="0.222997360278866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2">
                      <a:lumMod val="25000"/>
                    </a:schemeClr>
                  </a:solidFill>
                  <a:latin typeface="Century Schoolbook" panose="0204060405050502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7573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bg2">
              <a:lumMod val="25000"/>
            </a:schemeClr>
          </a:solidFill>
          <a:latin typeface="Century Schoolbook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66783548629814"/>
          <c:y val="3.036576949620428E-2"/>
          <c:w val="0.75771428126606166"/>
          <c:h val="0.93148625877018287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33-480A-A656-96B15D764B3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33-480A-A656-96B15D764B32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Century Schoolbook" panose="02040604050505020304" pitchFamily="18" charset="0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-1,9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Century Schoolbook" panose="02040604050505020304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33-480A-A656-96B15D764B3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Century Schoolbook" panose="02040604050505020304" pitchFamily="18" charset="0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-6,9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Century Schoolbook" panose="02040604050505020304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633-480A-A656-96B15D764B3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633-480A-A656-96B15D764B3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9,9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633-480A-A656-96B15D764B3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3,6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633-480A-A656-96B15D764B3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5,5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633-480A-A656-96B15D764B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Worksheet!$I$1168:$I$1173</c:f>
              <c:strCache>
                <c:ptCount val="6"/>
                <c:pt idx="0">
                  <c:v>Aug 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</c:strCache>
            </c:strRef>
          </c:cat>
          <c:val>
            <c:numRef>
              <c:f>Worksheet!$J$1168:$J$1173</c:f>
              <c:numCache>
                <c:formatCode>0.0</c:formatCode>
                <c:ptCount val="6"/>
                <c:pt idx="0">
                  <c:v>1.9</c:v>
                </c:pt>
                <c:pt idx="1">
                  <c:v>6.9246904024767897</c:v>
                </c:pt>
                <c:pt idx="2">
                  <c:v>-4.7105991926261703</c:v>
                </c:pt>
                <c:pt idx="3">
                  <c:v>-9.9177227481101102</c:v>
                </c:pt>
                <c:pt idx="4">
                  <c:v>-3.5778809156924201</c:v>
                </c:pt>
                <c:pt idx="5">
                  <c:v>-5.4959698186160599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633-480A-A656-96B15D764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29565375"/>
        <c:axId val="329558655"/>
      </c:barChart>
      <c:catAx>
        <c:axId val="3295653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329558655"/>
        <c:crosses val="autoZero"/>
        <c:auto val="1"/>
        <c:lblAlgn val="ctr"/>
        <c:lblOffset val="100"/>
        <c:noMultiLvlLbl val="0"/>
      </c:catAx>
      <c:valAx>
        <c:axId val="329558655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29565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bg2">
              <a:lumMod val="25000"/>
            </a:schemeClr>
          </a:solidFill>
          <a:latin typeface="Century Schoolbook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75757790440883E-2"/>
          <c:y val="4.8339843411174387E-2"/>
          <c:w val="0.88431842592592591"/>
          <c:h val="0.73963326142585673"/>
        </c:manualLayout>
      </c:layout>
      <c:barChart>
        <c:barDir val="col"/>
        <c:grouping val="stacked"/>
        <c:varyColors val="0"/>
        <c:ser>
          <c:idx val="1"/>
          <c:order val="0"/>
          <c:tx>
            <c:v>Gold</c:v>
          </c:tx>
          <c:spPr>
            <a:solidFill>
              <a:srgbClr val="C5A059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4A91ED2-7739-43B5-9603-74D62A2B564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25D2-41E0-A06E-5F3155BA32F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EC77A07-7F0F-48F0-9B5F-82D132F8DF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25D2-41E0-A06E-5F3155BA32F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2D5A35C-B913-4C03-8172-CEBB4FA2739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25D2-41E0-A06E-5F3155BA32F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7A8239E-AFC1-47D1-B802-B918972425E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25D2-41E0-A06E-5F3155BA32F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5B05FC6-A228-4EE3-B09B-2AE0A92249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5D2-41E0-A06E-5F3155BA32F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208C852-061B-4682-AD88-D55AC2022F8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25D2-41E0-A06E-5F3155BA32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'Ўзбекистон захиралари'!$I$2:$N$2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2026*</c:v>
                </c:pt>
              </c:strCache>
            </c:strRef>
          </c:cat>
          <c:val>
            <c:numRef>
              <c:f>'Ўзбекистон захиралари'!$I$8:$N$8</c:f>
              <c:numCache>
                <c:formatCode>#\ ##0.0</c:formatCode>
                <c:ptCount val="6"/>
                <c:pt idx="0">
                  <c:v>20.949707751095847</c:v>
                </c:pt>
                <c:pt idx="1">
                  <c:v>23.064766440444721</c:v>
                </c:pt>
                <c:pt idx="2">
                  <c:v>24.632155036842551</c:v>
                </c:pt>
                <c:pt idx="3">
                  <c:v>32.036677754778751</c:v>
                </c:pt>
                <c:pt idx="4">
                  <c:v>55.092422477854058</c:v>
                </c:pt>
                <c:pt idx="5">
                  <c:v>64.9285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'Ўзбекистон захиралари'!$I$16:$N$16</c15:f>
                <c15:dlblRangeCache>
                  <c:ptCount val="6"/>
                  <c:pt idx="0">
                    <c:v>21
(60%)</c:v>
                  </c:pt>
                  <c:pt idx="1">
                    <c:v>23
(64%)</c:v>
                  </c:pt>
                  <c:pt idx="2">
                    <c:v>25
(71%)</c:v>
                  </c:pt>
                  <c:pt idx="3">
                    <c:v>32
(78%)</c:v>
                  </c:pt>
                  <c:pt idx="4">
                    <c:v>55
(83%)</c:v>
                  </c:pt>
                  <c:pt idx="5">
                    <c:v>65
(90%)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6-25D2-41E0-A06E-5F3155BA32F3}"/>
            </c:ext>
          </c:extLst>
        </c:ser>
        <c:ser>
          <c:idx val="0"/>
          <c:order val="1"/>
          <c:tx>
            <c:v>FX reserves</c:v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AE6460A-11F6-4863-9926-BFCA446162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25D2-41E0-A06E-5F3155BA32F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8B0C1CE-2F9F-44CA-8982-C3F61F8322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25D2-41E0-A06E-5F3155BA32F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565B9E7-01B5-4ADC-AE11-10ECA458293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25D2-41E0-A06E-5F3155BA32F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74724D3-9D64-4690-99CB-E11EED2FC3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25D2-41E0-A06E-5F3155BA32F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C8A32B3-348B-4B62-9684-18125BF2066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25D2-41E0-A06E-5F3155BA32F3}"/>
                </c:ext>
              </c:extLst>
            </c:dLbl>
            <c:dLbl>
              <c:idx val="5"/>
              <c:layout>
                <c:manualLayout>
                  <c:x val="4.7274750239491275E-3"/>
                  <c:y val="0"/>
                </c:manualLayout>
              </c:layout>
              <c:tx>
                <c:rich>
                  <a:bodyPr/>
                  <a:lstStyle/>
                  <a:p>
                    <a:fld id="{6AB83A7C-7DC9-42E9-8709-1294B00C3B7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25D2-41E0-A06E-5F3155BA32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'Ўзбекистон захиралари'!$I$2:$N$2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2026*</c:v>
                </c:pt>
              </c:strCache>
            </c:strRef>
          </c:cat>
          <c:val>
            <c:numRef>
              <c:f>'Ўзбекистон захиралари'!$I$7:$N$7</c:f>
              <c:numCache>
                <c:formatCode>#\ ##0.0</c:formatCode>
                <c:ptCount val="6"/>
                <c:pt idx="0">
                  <c:v>13.07757977144</c:v>
                </c:pt>
                <c:pt idx="1">
                  <c:v>11.645437220419996</c:v>
                </c:pt>
                <c:pt idx="2">
                  <c:v>9.3695365092599978</c:v>
                </c:pt>
                <c:pt idx="3">
                  <c:v>8.4960115313400006</c:v>
                </c:pt>
                <c:pt idx="4">
                  <c:v>9.1127622012939309</c:v>
                </c:pt>
                <c:pt idx="5">
                  <c:v>4.8699000000000003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'Ўзбекистон захиралари'!$I$17:$N$17</c15:f>
                <c15:dlblRangeCache>
                  <c:ptCount val="6"/>
                  <c:pt idx="0">
                    <c:v>13
(37%)</c:v>
                  </c:pt>
                  <c:pt idx="1">
                    <c:v>12
(33%)</c:v>
                  </c:pt>
                  <c:pt idx="2">
                    <c:v>9
(27%)</c:v>
                  </c:pt>
                  <c:pt idx="3">
                    <c:v>8
(21%)</c:v>
                  </c:pt>
                  <c:pt idx="4">
                    <c:v>9
(14%)</c:v>
                  </c:pt>
                  <c:pt idx="5">
                    <c:v>5 (7%)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D-25D2-41E0-A06E-5F3155BA32F3}"/>
            </c:ext>
          </c:extLst>
        </c:ser>
        <c:ser>
          <c:idx val="3"/>
          <c:order val="2"/>
          <c:tx>
            <c:v>SDRs</c:v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'Ўзбекистон захиралари'!$I$2:$N$2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2026*</c:v>
                </c:pt>
              </c:strCache>
            </c:strRef>
          </c:cat>
          <c:val>
            <c:numRef>
              <c:f>'Ўзбекистон захиралари'!$I$12:$N$12</c:f>
              <c:numCache>
                <c:formatCode>#\ ##0.0</c:formatCode>
                <c:ptCount val="6"/>
                <c:pt idx="0">
                  <c:v>1.1118898527390459</c:v>
                </c:pt>
                <c:pt idx="1">
                  <c:v>1.0572916697541885</c:v>
                </c:pt>
                <c:pt idx="2">
                  <c:v>0.56295153668896669</c:v>
                </c:pt>
                <c:pt idx="3">
                  <c:v>0.5472716703786813</c:v>
                </c:pt>
                <c:pt idx="4">
                  <c:v>0.57481269591619499</c:v>
                </c:pt>
                <c:pt idx="5">
                  <c:v>0.570975966562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5D2-41E0-A06E-5F3155BA32F3}"/>
            </c:ext>
          </c:extLst>
        </c:ser>
        <c:ser>
          <c:idx val="2"/>
          <c:order val="3"/>
          <c:tx>
            <c:v>Securities</c:v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5D2-41E0-A06E-5F3155BA32F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5D2-41E0-A06E-5F3155BA32F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5D2-41E0-A06E-5F3155BA32F3}"/>
                </c:ext>
              </c:extLst>
            </c:dLbl>
            <c:dLbl>
              <c:idx val="3"/>
              <c:layout>
                <c:manualLayout>
                  <c:x val="5.8653047090453249E-2"/>
                  <c:y val="-4.4063593132741058E-3"/>
                </c:manualLayout>
              </c:layout>
              <c:tx>
                <c:rich>
                  <a:bodyPr/>
                  <a:lstStyle/>
                  <a:p>
                    <a:fld id="{A1641540-43C5-43C4-9438-FEEEBB9F760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25D2-41E0-A06E-5F3155BA32F3}"/>
                </c:ext>
              </c:extLst>
            </c:dLbl>
            <c:dLbl>
              <c:idx val="4"/>
              <c:layout>
                <c:manualLayout>
                  <c:x val="6.3384272807321701E-2"/>
                  <c:y val="-2.9831101555937625E-3"/>
                </c:manualLayout>
              </c:layout>
              <c:tx>
                <c:rich>
                  <a:bodyPr/>
                  <a:lstStyle/>
                  <a:p>
                    <a:fld id="{A91273C7-38ED-46E7-87EA-91E96FC9D5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25D2-41E0-A06E-5F3155BA32F3}"/>
                </c:ext>
              </c:extLst>
            </c:dLbl>
            <c:dLbl>
              <c:idx val="5"/>
              <c:layout>
                <c:manualLayout>
                  <c:x val="6.5176944364877518E-2"/>
                  <c:y val="-2.1570502455378767E-3"/>
                </c:manualLayout>
              </c:layout>
              <c:tx>
                <c:rich>
                  <a:bodyPr/>
                  <a:lstStyle/>
                  <a:p>
                    <a:fld id="{E2D4E63A-A476-48F3-B391-991D0D342FF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972407407407409E-2"/>
                      <c:h val="0.1157248263888888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4-25D2-41E0-A06E-5F3155BA32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112A4F"/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'Ўзбекистон захиралари'!$I$2:$N$2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2026*</c:v>
                </c:pt>
              </c:strCache>
            </c:strRef>
          </c:cat>
          <c:val>
            <c:numRef>
              <c:f>'Ўзбекистон захиралари'!$I$6:$N$6</c:f>
              <c:numCache>
                <c:formatCode>#\ ##0.0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0.10167282448999999</c:v>
                </c:pt>
                <c:pt idx="4">
                  <c:v>1.5317468725500001</c:v>
                </c:pt>
                <c:pt idx="5">
                  <c:v>1.7655000000000001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'Ўзбекистон захиралари'!$I$18:$N$18</c15:f>
                <c15:dlblRangeCache>
                  <c:ptCount val="6"/>
                  <c:pt idx="0">
                    <c:v>,0
(0%)</c:v>
                  </c:pt>
                  <c:pt idx="1">
                    <c:v>,0
(0%)</c:v>
                  </c:pt>
                  <c:pt idx="2">
                    <c:v>,0
(0%)</c:v>
                  </c:pt>
                  <c:pt idx="3">
                    <c:v>0,1
(0,2%)</c:v>
                  </c:pt>
                  <c:pt idx="4">
                    <c:v>1,5
(2,3%)</c:v>
                  </c:pt>
                  <c:pt idx="5">
                    <c:v>1,8
(2,4%)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5-25D2-41E0-A06E-5F3155BA3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100"/>
        <c:axId val="551757888"/>
        <c:axId val="551732096"/>
      </c:barChart>
      <c:lineChart>
        <c:grouping val="standard"/>
        <c:varyColors val="0"/>
        <c:ser>
          <c:idx val="4"/>
          <c:order val="4"/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'Ўзбекистон захиралари'!$I$4:$N$4</c:f>
              <c:numCache>
                <c:formatCode>#,##0</c:formatCode>
                <c:ptCount val="6"/>
                <c:pt idx="0">
                  <c:v>35.139184373224893</c:v>
                </c:pt>
                <c:pt idx="1">
                  <c:v>35.767501984818907</c:v>
                </c:pt>
                <c:pt idx="2">
                  <c:v>34.56464979114152</c:v>
                </c:pt>
                <c:pt idx="3">
                  <c:v>41.18164030163743</c:v>
                </c:pt>
                <c:pt idx="4">
                  <c:v>66.31175109511419</c:v>
                </c:pt>
                <c:pt idx="5">
                  <c:v>72.135000000000005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5D2-41E0-A06E-5F3155BA3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1757888"/>
        <c:axId val="551732096"/>
      </c:line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2617712"/>
        <c:axId val="502618128"/>
        <c:extLst>
          <c:ext xmlns:c15="http://schemas.microsoft.com/office/drawing/2012/chart" uri="{02D57815-91ED-43cb-92C2-25804820EDAC}">
            <c15:filteredLineSeries>
              <c15:ser>
                <c:idx val="5"/>
                <c:order val="5"/>
                <c:tx>
                  <c:strRef>
                    <c:extLst>
                      <c:ext uri="{02D57815-91ED-43cb-92C2-25804820EDAC}">
                        <c15:formulaRef>
                          <c15:sqref>'Ўзбекистон захиралари'!$A$10</c15:sqref>
                        </c15:formulaRef>
                      </c:ext>
                    </c:extLst>
                    <c:strCache>
                      <c:ptCount val="1"/>
                      <c:pt idx="0">
                        <c:v>Олтин ҳажми, тоннада</c:v>
                      </c:pt>
                    </c:strCache>
                  </c:strRef>
                </c:tx>
                <c:spPr>
                  <a:ln w="25400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val>
                  <c:numRef>
                    <c:extLst>
                      <c:ext uri="{02D57815-91ED-43cb-92C2-25804820EDAC}">
                        <c15:formulaRef>
                          <c15:sqref>'Ўзбекистон захиралари'!$H$10:$N$10</c15:sqref>
                        </c15:formulaRef>
                      </c:ext>
                    </c:extLst>
                    <c:numCache>
                      <c:formatCode>#\ ##0.0</c:formatCode>
                      <c:ptCount val="7"/>
                      <c:pt idx="0">
                        <c:v>332.51071280000002</c:v>
                      </c:pt>
                      <c:pt idx="1">
                        <c:v>362.15580420000003</c:v>
                      </c:pt>
                      <c:pt idx="2">
                        <c:v>395.83663080000002</c:v>
                      </c:pt>
                      <c:pt idx="3">
                        <c:v>371.48262160000002</c:v>
                      </c:pt>
                      <c:pt idx="4">
                        <c:v>381.65815280000004</c:v>
                      </c:pt>
                      <c:pt idx="5">
                        <c:v>390.3828724</c:v>
                      </c:pt>
                      <c:pt idx="6">
                        <c:v>438.8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7-25D2-41E0-A06E-5F3155BA32F3}"/>
                  </c:ext>
                </c:extLst>
              </c15:ser>
            </c15:filteredLineSeries>
          </c:ext>
        </c:extLst>
      </c:lineChart>
      <c:catAx>
        <c:axId val="55175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551732096"/>
        <c:crosses val="autoZero"/>
        <c:auto val="1"/>
        <c:lblAlgn val="ctr"/>
        <c:lblOffset val="100"/>
        <c:noMultiLvlLbl val="0"/>
      </c:catAx>
      <c:valAx>
        <c:axId val="551732096"/>
        <c:scaling>
          <c:orientation val="minMax"/>
          <c:max val="8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US" i="1" dirty="0" err="1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bln</a:t>
                </a:r>
                <a:r>
                  <a:rPr lang="en-US" i="1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. USD</a:t>
                </a:r>
              </a:p>
            </c:rich>
          </c:tx>
          <c:layout>
            <c:manualLayout>
              <c:xMode val="edge"/>
              <c:yMode val="edge"/>
              <c:x val="7.8871592658417405E-3"/>
              <c:y val="0.320002485489994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551757888"/>
        <c:crosses val="autoZero"/>
        <c:crossBetween val="between"/>
        <c:majorUnit val="10"/>
      </c:valAx>
      <c:valAx>
        <c:axId val="502618128"/>
        <c:scaling>
          <c:orientation val="minMax"/>
          <c:max val="600"/>
          <c:min val="300"/>
        </c:scaling>
        <c:delete val="1"/>
        <c:axPos val="r"/>
        <c:numFmt formatCode="#,##0" sourceLinked="0"/>
        <c:majorTickMark val="out"/>
        <c:minorTickMark val="none"/>
        <c:tickLblPos val="nextTo"/>
        <c:crossAx val="502617712"/>
        <c:crosses val="max"/>
        <c:crossBetween val="between"/>
      </c:valAx>
      <c:catAx>
        <c:axId val="502617712"/>
        <c:scaling>
          <c:orientation val="minMax"/>
        </c:scaling>
        <c:delete val="1"/>
        <c:axPos val="b"/>
        <c:majorTickMark val="out"/>
        <c:minorTickMark val="none"/>
        <c:tickLblPos val="nextTo"/>
        <c:crossAx val="5026181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0.23119885258598005"/>
          <c:y val="0.91492774814469624"/>
          <c:w val="0.57662132745179839"/>
          <c:h val="5.06163375128102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entury Schoolbook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Century Schoolbook" panose="020406040505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821065170029071E-2"/>
          <c:y val="4.3092205628419575E-2"/>
          <c:w val="0.87866452682268881"/>
          <c:h val="0.73422984208915709"/>
        </c:manualLayout>
      </c:layout>
      <c:barChart>
        <c:barDir val="col"/>
        <c:grouping val="clustered"/>
        <c:varyColors val="0"/>
        <c:ser>
          <c:idx val="3"/>
          <c:order val="1"/>
          <c:tx>
            <c:strRef>
              <c:f>Sheet1!$AG$9</c:f>
              <c:strCache>
                <c:ptCount val="1"/>
                <c:pt idx="0">
                  <c:v>Gold (tonnes)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'[31]3.3.1'!$D$2:$H$2</c:f>
              <c:extLst/>
            </c:multiLvlStrRef>
          </c:cat>
          <c:val>
            <c:numRef>
              <c:f>Sheet1!$Y$11:$AD$11</c:f>
              <c:numCache>
                <c:formatCode>#,##0</c:formatCode>
                <c:ptCount val="6"/>
                <c:pt idx="0">
                  <c:v>362.15580420000003</c:v>
                </c:pt>
                <c:pt idx="1">
                  <c:v>395.83663080000002</c:v>
                </c:pt>
                <c:pt idx="2">
                  <c:v>371.48262160000002</c:v>
                </c:pt>
                <c:pt idx="3">
                  <c:v>381.65815280000004</c:v>
                </c:pt>
                <c:pt idx="4">
                  <c:v>390.3828724</c:v>
                </c:pt>
                <c:pt idx="5">
                  <c:v>438.8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49AA-4885-A50F-CE804D5CB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7154048"/>
        <c:axId val="1779871343"/>
      </c:barChart>
      <c:lineChart>
        <c:grouping val="standard"/>
        <c:varyColors val="0"/>
        <c:ser>
          <c:idx val="0"/>
          <c:order val="0"/>
          <c:tx>
            <c:strRef>
              <c:f>Sheet1!$AG$8</c:f>
              <c:strCache>
                <c:ptCount val="1"/>
                <c:pt idx="0">
                  <c:v>Gold (bln. USD)</c:v>
                </c:pt>
              </c:strCache>
            </c:strRef>
          </c:tx>
          <c:spPr>
            <a:ln w="28575">
              <a:solidFill>
                <a:srgbClr val="159A87"/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45FE924B-E3A9-4E4F-BC67-042246E9D7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49AA-4885-A50F-CE804D5CB7B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B5D6CED-8DE7-404D-B4A8-8C925D7F187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49AA-4885-A50F-CE804D5CB7B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F30D1AD-2FB8-4151-9332-E0979704AD9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49AA-4885-A50F-CE804D5CB7B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9E3B149-D013-408E-BF92-6780E122C5B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49AA-4885-A50F-CE804D5CB7B9}"/>
                </c:ext>
              </c:extLst>
            </c:dLbl>
            <c:dLbl>
              <c:idx val="4"/>
              <c:layout>
                <c:manualLayout>
                  <c:x val="-1.5458752750279223E-2"/>
                  <c:y val="4.4393538315346523E-2"/>
                </c:manualLayout>
              </c:layout>
              <c:tx>
                <c:rich>
                  <a:bodyPr/>
                  <a:lstStyle/>
                  <a:p>
                    <a:fld id="{186CD4E0-5A62-4E1E-BF10-7C3AC026E3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49AA-4885-A50F-CE804D5CB7B9}"/>
                </c:ext>
              </c:extLst>
            </c:dLbl>
            <c:dLbl>
              <c:idx val="5"/>
              <c:layout>
                <c:manualLayout>
                  <c:x val="-2.0144632063280477E-2"/>
                  <c:y val="4.2238512183533562E-2"/>
                </c:manualLayout>
              </c:layout>
              <c:tx>
                <c:rich>
                  <a:bodyPr/>
                  <a:lstStyle/>
                  <a:p>
                    <a:fld id="{102D1E49-FE85-4920-B4A4-67158974FF7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49AA-4885-A50F-CE804D5CB7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59A87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Sheet1!$Y$1:$AD$1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2026*</c:v>
                </c:pt>
              </c:strCache>
              <c:extLst/>
            </c:strRef>
          </c:cat>
          <c:val>
            <c:numRef>
              <c:f>Sheet1!$Y$4:$AD$4</c:f>
              <c:numCache>
                <c:formatCode>#,##0.00</c:formatCode>
                <c:ptCount val="6"/>
                <c:pt idx="0">
                  <c:v>20.94971</c:v>
                </c:pt>
                <c:pt idx="1">
                  <c:v>23.064769999999999</c:v>
                </c:pt>
                <c:pt idx="2">
                  <c:v>24.632159999999999</c:v>
                </c:pt>
                <c:pt idx="3">
                  <c:v>32.036679999999997</c:v>
                </c:pt>
                <c:pt idx="4">
                  <c:v>55.092422477854058</c:v>
                </c:pt>
                <c:pt idx="5" formatCode="#\ ##0.0">
                  <c:v>64.9285</c:v>
                </c:pt>
              </c:numCache>
              <c:extLst/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Sheet1!$X$10:$AD$10</c15:f>
                <c15:dlblRangeCache>
                  <c:ptCount val="7"/>
                  <c:pt idx="0">
                    <c:v>20,2
(58%)</c:v>
                  </c:pt>
                  <c:pt idx="1">
                    <c:v>21
(60%)</c:v>
                  </c:pt>
                  <c:pt idx="2">
                    <c:v>23
(64%)</c:v>
                  </c:pt>
                  <c:pt idx="3">
                    <c:v>25
(71%)</c:v>
                  </c:pt>
                  <c:pt idx="4">
                    <c:v>32
(78%)</c:v>
                  </c:pt>
                  <c:pt idx="5">
                    <c:v>55
(83%)</c:v>
                  </c:pt>
                  <c:pt idx="6">
                    <c:v>65
(90%)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7-49AA-4885-A50F-CE804D5CB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7154048"/>
        <c:axId val="1779871343"/>
        <c:extLst>
          <c:ext xmlns:c15="http://schemas.microsoft.com/office/drawing/2012/chart" uri="{02D57815-91ED-43cb-92C2-25804820EDAC}">
            <c15:filteredLineSeries>
              <c15:ser>
                <c:idx val="1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Sheet1!$P$2</c15:sqref>
                        </c15:formulaRef>
                      </c:ext>
                    </c:extLst>
                    <c:strCache>
                      <c:ptCount val="1"/>
                      <c:pt idx="0">
                        <c:v>Foreign Reserves (USD billions)</c:v>
                      </c:pt>
                    </c:strCache>
                  </c:strRef>
                </c:tx>
                <c:marker>
                  <c:symbol val="none"/>
                </c:marker>
                <c:dLbls>
                  <c:numFmt formatCode="#,##0.0" sourceLinked="0"/>
                  <c:spPr>
                    <a:noFill/>
                    <a:ln>
                      <a:noFill/>
                    </a:ln>
                    <a:effectLst/>
                  </c:sp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Sheet1!$Y$1:$AD$1</c15:sqref>
                        </c15:formulaRef>
                      </c:ext>
                    </c:extLst>
                    <c:strCache>
                      <c:ptCount val="6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  <c:pt idx="5">
                        <c:v>2026*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Sheet1!$Y$2:$AD$2</c15:sqref>
                        </c15:formulaRef>
                      </c:ext>
                    </c:extLst>
                    <c:numCache>
                      <c:formatCode>#,##0.00</c:formatCode>
                      <c:ptCount val="6"/>
                      <c:pt idx="0">
                        <c:v>35.139180000000003</c:v>
                      </c:pt>
                      <c:pt idx="1">
                        <c:v>35.767499999999998</c:v>
                      </c:pt>
                      <c:pt idx="2">
                        <c:v>34.564648999999996</c:v>
                      </c:pt>
                      <c:pt idx="3">
                        <c:v>41.181640000000002</c:v>
                      </c:pt>
                      <c:pt idx="4">
                        <c:v>66.31175109511419</c:v>
                      </c:pt>
                      <c:pt idx="5" formatCode="#\ ##0.0">
                        <c:v>72.135000000000005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49AA-4885-A50F-CE804D5CB7B9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ser>
          <c:idx val="4"/>
          <c:order val="3"/>
          <c:tx>
            <c:strRef>
              <c:f>Sheet1!$AG$11</c:f>
              <c:strCache>
                <c:ptCount val="1"/>
                <c:pt idx="0">
                  <c:v>Gold price (USD per tr.oz.)</c:v>
                </c:pt>
              </c:strCache>
            </c:strRef>
          </c:tx>
          <c:spPr>
            <a:ln w="28575">
              <a:solidFill>
                <a:schemeClr val="accent1">
                  <a:lumMod val="75000"/>
                </a:schemeClr>
              </a:solidFill>
              <a:prstDash val="solid"/>
            </a:ln>
          </c:spPr>
          <c:marker>
            <c:symbol val="none"/>
          </c:marker>
          <c:dLbls>
            <c:dLbl>
              <c:idx val="3"/>
              <c:layout>
                <c:manualLayout>
                  <c:x val="-5.6651646978542365E-2"/>
                  <c:y val="-3.28145384540617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9AA-4885-A50F-CE804D5CB7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Sheet1!$R$1:$AD$1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2026*</c:v>
                </c:pt>
              </c:strCache>
              <c:extLst/>
            </c:strRef>
          </c:cat>
          <c:val>
            <c:numRef>
              <c:f>Sheet1!$Y$5:$AD$5</c:f>
              <c:numCache>
                <c:formatCode>_-* #\ ##0_-;\-* #\ ##0_-;_-* "-"??_-;_-@_-</c:formatCode>
                <c:ptCount val="6"/>
                <c:pt idx="0">
                  <c:v>1799.8032646048109</c:v>
                </c:pt>
                <c:pt idx="1">
                  <c:v>1800</c:v>
                </c:pt>
                <c:pt idx="2">
                  <c:v>2100</c:v>
                </c:pt>
                <c:pt idx="3">
                  <c:v>2600</c:v>
                </c:pt>
                <c:pt idx="4">
                  <c:v>4400</c:v>
                </c:pt>
                <c:pt idx="5" formatCode="#,##0">
                  <c:v>4600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9-49AA-4885-A50F-CE804D5CB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2084703"/>
        <c:axId val="1116106288"/>
      </c:lineChart>
      <c:catAx>
        <c:axId val="1577154048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/>
            </a:pPr>
            <a:endParaRPr lang="en-US"/>
          </a:p>
        </c:txPr>
        <c:crossAx val="1779871343"/>
        <c:crosses val="autoZero"/>
        <c:auto val="0"/>
        <c:lblAlgn val="ctr"/>
        <c:lblOffset val="100"/>
        <c:noMultiLvlLbl val="0"/>
      </c:catAx>
      <c:valAx>
        <c:axId val="1779871343"/>
        <c:scaling>
          <c:orientation val="minMax"/>
          <c:max val="600"/>
          <c:min val="3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b="0" i="1"/>
                  <a:t>Gold reserves (bln. USD)</a:t>
                </a:r>
              </a:p>
            </c:rich>
          </c:tx>
          <c:layout>
            <c:manualLayout>
              <c:xMode val="edge"/>
              <c:yMode val="edge"/>
              <c:x val="1.2004059446833025E-2"/>
              <c:y val="0.228459825348260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77154048"/>
        <c:crossesAt val="1"/>
        <c:crossBetween val="between"/>
        <c:majorUnit val="50"/>
      </c:valAx>
      <c:valAx>
        <c:axId val="1116106288"/>
        <c:scaling>
          <c:orientation val="minMax"/>
          <c:max val="4700"/>
          <c:min val="-1600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400">
                <a:noFill/>
              </a:defRPr>
            </a:pPr>
            <a:endParaRPr lang="en-US"/>
          </a:p>
        </c:txPr>
        <c:crossAx val="1272084703"/>
        <c:crosses val="max"/>
        <c:crossBetween val="between"/>
        <c:majorUnit val="900"/>
      </c:valAx>
      <c:catAx>
        <c:axId val="1272084703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100" b="0" i="1">
                    <a:solidFill>
                      <a:schemeClr val="bg1">
                        <a:lumMod val="50000"/>
                      </a:schemeClr>
                    </a:solidFill>
                  </a:rPr>
                  <a:t>end of period</a:t>
                </a:r>
              </a:p>
            </c:rich>
          </c:tx>
          <c:layout>
            <c:manualLayout>
              <c:xMode val="edge"/>
              <c:yMode val="edge"/>
              <c:x val="0.49373578034295945"/>
              <c:y val="0.8210549620665124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161062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1265850830063229"/>
          <c:y val="0.84961181615910786"/>
          <c:w val="0.80456413872663279"/>
          <c:h val="8.449540062862014E-2"/>
        </c:manualLayout>
      </c:layout>
      <c:overlay val="0"/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latin typeface="Century Schoolbook" panose="020406040505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80427208379769E-2"/>
          <c:y val="6.2338012593811137E-2"/>
          <c:w val="0.87866452682268881"/>
          <c:h val="0.7072929832788086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7154048"/>
        <c:axId val="1779871343"/>
        <c:extLst>
          <c:ext xmlns:c15="http://schemas.microsoft.com/office/drawing/2012/chart" uri="{02D57815-91ED-43cb-92C2-25804820EDAC}">
            <c15:filteredBarSeries>
              <c15:ser>
                <c:idx val="3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Sheet1!$AG$9</c15:sqref>
                        </c15:formulaRef>
                      </c:ext>
                    </c:extLst>
                    <c:strCache>
                      <c:ptCount val="1"/>
                      <c:pt idx="0">
                        <c:v>Gold (tonnes)</c:v>
                      </c:pt>
                    </c:strCache>
                  </c:strRef>
                </c:tx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'[31]3.3.1'!$C$2:$H$2</c15:sqref>
                        </c15:formulaRef>
                      </c:ext>
                    </c:extLst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Sheet1!$X$11:$AD$11</c15:sqref>
                        </c15:formulaRef>
                      </c:ext>
                    </c:extLst>
                    <c:numCache>
                      <c:formatCode>#,##0</c:formatCode>
                      <c:ptCount val="7"/>
                      <c:pt idx="0">
                        <c:v>332.51071280000002</c:v>
                      </c:pt>
                      <c:pt idx="1">
                        <c:v>362.15580420000003</c:v>
                      </c:pt>
                      <c:pt idx="2">
                        <c:v>395.83663080000002</c:v>
                      </c:pt>
                      <c:pt idx="3">
                        <c:v>371.48262160000002</c:v>
                      </c:pt>
                      <c:pt idx="4">
                        <c:v>381.65815280000004</c:v>
                      </c:pt>
                      <c:pt idx="5">
                        <c:v>390.3828724</c:v>
                      </c:pt>
                      <c:pt idx="6">
                        <c:v>438.8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8DFC-47E0-A352-D2E0BBB1D7A1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0"/>
          <c:tx>
            <c:strRef>
              <c:f>Sheet1!$AG$8</c:f>
              <c:strCache>
                <c:ptCount val="1"/>
                <c:pt idx="0">
                  <c:v>Gold (bln. USD)</c:v>
                </c:pt>
              </c:strCache>
            </c:strRef>
          </c:tx>
          <c:spPr>
            <a:ln w="28575">
              <a:solidFill>
                <a:schemeClr val="accent2">
                  <a:lumMod val="75000"/>
                </a:schemeClr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31E1A5A9-2C5E-4282-8BD6-D04E3D132E5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8DFC-47E0-A352-D2E0BBB1D7A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2BA0657-1396-418E-95E2-3B4D983C302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8DFC-47E0-A352-D2E0BBB1D7A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A462707-E64C-4BB8-AE30-A598F108295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8DFC-47E0-A352-D2E0BBB1D7A1}"/>
                </c:ext>
              </c:extLst>
            </c:dLbl>
            <c:dLbl>
              <c:idx val="3"/>
              <c:layout>
                <c:manualLayout>
                  <c:x val="-4.6077175004113576E-2"/>
                  <c:y val="-6.1744437718770896E-2"/>
                </c:manualLayout>
              </c:layout>
              <c:tx>
                <c:rich>
                  <a:bodyPr/>
                  <a:lstStyle/>
                  <a:p>
                    <a:fld id="{2AB0B4D6-3255-45CF-AEF9-33196B15C1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8DFC-47E0-A352-D2E0BBB1D7A1}"/>
                </c:ext>
              </c:extLst>
            </c:dLbl>
            <c:dLbl>
              <c:idx val="4"/>
              <c:layout>
                <c:manualLayout>
                  <c:x val="-1.5458752750279223E-2"/>
                  <c:y val="4.4393538315346523E-2"/>
                </c:manualLayout>
              </c:layout>
              <c:tx>
                <c:rich>
                  <a:bodyPr/>
                  <a:lstStyle/>
                  <a:p>
                    <a:fld id="{95AC0892-CA85-45C2-A34C-C50F75CED01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8DFC-47E0-A352-D2E0BBB1D7A1}"/>
                </c:ext>
              </c:extLst>
            </c:dLbl>
            <c:dLbl>
              <c:idx val="5"/>
              <c:layout>
                <c:manualLayout>
                  <c:x val="-2.0144632063280477E-2"/>
                  <c:y val="4.2238512183533562E-2"/>
                </c:manualLayout>
              </c:layout>
              <c:tx>
                <c:rich>
                  <a:bodyPr/>
                  <a:lstStyle/>
                  <a:p>
                    <a:fld id="{0CFBCB30-8839-46FB-97F2-7FE222A6DEE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8DFC-47E0-A352-D2E0BBB1D7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Sheet1!$Y$1:$AD$1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2026*</c:v>
                </c:pt>
              </c:strCache>
            </c:strRef>
          </c:cat>
          <c:val>
            <c:numRef>
              <c:f>Sheet1!$Y$4:$AD$4</c:f>
              <c:numCache>
                <c:formatCode>#,##0.00</c:formatCode>
                <c:ptCount val="6"/>
                <c:pt idx="0">
                  <c:v>20.94971</c:v>
                </c:pt>
                <c:pt idx="1">
                  <c:v>23.064769999999999</c:v>
                </c:pt>
                <c:pt idx="2">
                  <c:v>24.632159999999999</c:v>
                </c:pt>
                <c:pt idx="3">
                  <c:v>32.036679999999997</c:v>
                </c:pt>
                <c:pt idx="4">
                  <c:v>55.092422477854058</c:v>
                </c:pt>
                <c:pt idx="5" formatCode="#\ ##0.0">
                  <c:v>64.9285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Sheet1!$Y$10:$AD$10</c15:f>
                <c15:dlblRangeCache>
                  <c:ptCount val="6"/>
                  <c:pt idx="0">
                    <c:v>21
(60%)</c:v>
                  </c:pt>
                  <c:pt idx="1">
                    <c:v>23
(64%)</c:v>
                  </c:pt>
                  <c:pt idx="2">
                    <c:v>25
(71%)</c:v>
                  </c:pt>
                  <c:pt idx="3">
                    <c:v>32
(78%)</c:v>
                  </c:pt>
                  <c:pt idx="4">
                    <c:v>55
(83%)</c:v>
                  </c:pt>
                  <c:pt idx="5">
                    <c:v>65
(90%)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6-8DFC-47E0-A352-D2E0BBB1D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7154048"/>
        <c:axId val="1779871343"/>
        <c:extLst>
          <c:ext xmlns:c15="http://schemas.microsoft.com/office/drawing/2012/chart" uri="{02D57815-91ED-43cb-92C2-25804820EDAC}">
            <c15:filteredLineSeries>
              <c15:ser>
                <c:idx val="1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Sheet1!$P$2</c15:sqref>
                        </c15:formulaRef>
                      </c:ext>
                    </c:extLst>
                    <c:strCache>
                      <c:ptCount val="1"/>
                      <c:pt idx="0">
                        <c:v>Foreign Reserves (USD billions)</c:v>
                      </c:pt>
                    </c:strCache>
                  </c:strRef>
                </c:tx>
                <c:marker>
                  <c:symbol val="none"/>
                </c:marker>
                <c:dLbls>
                  <c:numFmt formatCode="#,##0.0" sourceLinked="0"/>
                  <c:spPr>
                    <a:noFill/>
                    <a:ln>
                      <a:noFill/>
                    </a:ln>
                    <a:effectLst/>
                  </c:sp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Sheet1!$Y$1:$AD$1</c15:sqref>
                        </c15:formulaRef>
                      </c:ext>
                    </c:extLst>
                    <c:strCache>
                      <c:ptCount val="6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  <c:pt idx="5">
                        <c:v>2026*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Sheet1!$X$2:$AD$2</c15:sqref>
                        </c15:formulaRef>
                      </c:ext>
                    </c:extLst>
                    <c:numCache>
                      <c:formatCode>#,##0.00</c:formatCode>
                      <c:ptCount val="7"/>
                      <c:pt idx="0">
                        <c:v>34.90399</c:v>
                      </c:pt>
                      <c:pt idx="1">
                        <c:v>35.139180000000003</c:v>
                      </c:pt>
                      <c:pt idx="2">
                        <c:v>35.767499999999998</c:v>
                      </c:pt>
                      <c:pt idx="3">
                        <c:v>34.564648999999996</c:v>
                      </c:pt>
                      <c:pt idx="4">
                        <c:v>41.181640000000002</c:v>
                      </c:pt>
                      <c:pt idx="5">
                        <c:v>66.31175109511419</c:v>
                      </c:pt>
                      <c:pt idx="6" formatCode="#\ ##0.0">
                        <c:v>72.135000000000005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8DFC-47E0-A352-D2E0BBB1D7A1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2084703"/>
        <c:axId val="1116106288"/>
        <c:extLst>
          <c:ext xmlns:c15="http://schemas.microsoft.com/office/drawing/2012/chart" uri="{02D57815-91ED-43cb-92C2-25804820EDAC}">
            <c15:filteredLine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Sheet1!$AG$11</c15:sqref>
                        </c15:formulaRef>
                      </c:ext>
                    </c:extLst>
                    <c:strCache>
                      <c:ptCount val="1"/>
                      <c:pt idx="0">
                        <c:v>Gold price (USD per tr.oz.)</c:v>
                      </c:pt>
                    </c:strCache>
                  </c:strRef>
                </c:tx>
                <c:spPr>
                  <a:ln w="28575">
                    <a:solidFill>
                      <a:srgbClr val="1496C7"/>
                    </a:solidFill>
                    <a:prstDash val="solid"/>
                  </a:ln>
                </c:spPr>
                <c:marker>
                  <c:symbol val="none"/>
                </c:marker>
                <c:dLbls>
                  <c:dLbl>
                    <c:idx val="4"/>
                    <c:layout>
                      <c:manualLayout>
                        <c:x val="-3.1395391397109375E-2"/>
                        <c:y val="-3.9221475598995449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9-8DFC-47E0-A352-D2E0BBB1D7A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>
                        <a:defRPr>
                          <a:solidFill>
                            <a:srgbClr val="1496C7"/>
                          </a:solidFill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Sheet1!$Q$1:$AD$1</c15:sqref>
                        </c15:formulaRef>
                      </c:ext>
                    </c:extLst>
                    <c:strCache>
                      <c:ptCount val="14"/>
                      <c:pt idx="0">
                        <c:v>2013</c:v>
                      </c:pt>
                      <c:pt idx="1">
                        <c:v>2014</c:v>
                      </c:pt>
                      <c:pt idx="2">
                        <c:v>2015</c:v>
                      </c:pt>
                      <c:pt idx="3">
                        <c:v>2016</c:v>
                      </c:pt>
                      <c:pt idx="4">
                        <c:v>2017</c:v>
                      </c:pt>
                      <c:pt idx="5">
                        <c:v>2018</c:v>
                      </c:pt>
                      <c:pt idx="6">
                        <c:v>2019</c:v>
                      </c:pt>
                      <c:pt idx="7">
                        <c:v>2020</c:v>
                      </c:pt>
                      <c:pt idx="8">
                        <c:v>2021</c:v>
                      </c:pt>
                      <c:pt idx="9">
                        <c:v>2022</c:v>
                      </c:pt>
                      <c:pt idx="10">
                        <c:v>2023</c:v>
                      </c:pt>
                      <c:pt idx="11">
                        <c:v>2024</c:v>
                      </c:pt>
                      <c:pt idx="12">
                        <c:v>2025</c:v>
                      </c:pt>
                      <c:pt idx="13">
                        <c:v>2026*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Sheet1!$X$5:$AD$5</c15:sqref>
                        </c15:formulaRef>
                      </c:ext>
                    </c:extLst>
                    <c:numCache>
                      <c:formatCode>_-* #\ ##0_-;\-* #\ ##0_-;_-* "-"??_-;_-@_-</c:formatCode>
                      <c:ptCount val="7"/>
                      <c:pt idx="0">
                        <c:v>1900</c:v>
                      </c:pt>
                      <c:pt idx="1">
                        <c:v>1799.8032646048109</c:v>
                      </c:pt>
                      <c:pt idx="2">
                        <c:v>1800</c:v>
                      </c:pt>
                      <c:pt idx="3">
                        <c:v>2100</c:v>
                      </c:pt>
                      <c:pt idx="4">
                        <c:v>2600</c:v>
                      </c:pt>
                      <c:pt idx="5">
                        <c:v>4400</c:v>
                      </c:pt>
                      <c:pt idx="6" formatCode="#,##0">
                        <c:v>4600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8DFC-47E0-A352-D2E0BBB1D7A1}"/>
                  </c:ext>
                </c:extLst>
              </c15:ser>
            </c15:filteredLineSeries>
          </c:ext>
        </c:extLst>
      </c:lineChart>
      <c:catAx>
        <c:axId val="1577154048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0" vert="horz"/>
          <a:lstStyle/>
          <a:p>
            <a:pPr>
              <a:defRPr>
                <a:noFill/>
              </a:defRPr>
            </a:pPr>
            <a:endParaRPr lang="en-US"/>
          </a:p>
        </c:txPr>
        <c:crossAx val="1779871343"/>
        <c:crosses val="autoZero"/>
        <c:auto val="0"/>
        <c:lblAlgn val="ctr"/>
        <c:lblOffset val="100"/>
        <c:noMultiLvlLbl val="0"/>
      </c:catAx>
      <c:valAx>
        <c:axId val="1779871343"/>
        <c:scaling>
          <c:orientation val="minMax"/>
          <c:max val="7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noFill/>
                  </a:defRPr>
                </a:pPr>
                <a:r>
                  <a:rPr lang="en-US" b="0" i="1">
                    <a:noFill/>
                  </a:rPr>
                  <a:t>Gold reserves (bln. USD)</a:t>
                </a:r>
              </a:p>
            </c:rich>
          </c:tx>
          <c:layout>
            <c:manualLayout>
              <c:xMode val="edge"/>
              <c:yMode val="edge"/>
              <c:x val="1.6596100946576771E-2"/>
              <c:y val="0.2568831955057827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noFill/>
              </a:defRPr>
            </a:pPr>
            <a:endParaRPr lang="en-US"/>
          </a:p>
        </c:txPr>
        <c:crossAx val="1577154048"/>
        <c:crossesAt val="1"/>
        <c:crossBetween val="between"/>
        <c:majorUnit val="30"/>
      </c:valAx>
      <c:valAx>
        <c:axId val="1116106288"/>
        <c:scaling>
          <c:orientation val="minMax"/>
          <c:max val="4700"/>
          <c:min val="-1600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400">
                <a:noFill/>
              </a:defRPr>
            </a:pPr>
            <a:endParaRPr lang="en-US"/>
          </a:p>
        </c:txPr>
        <c:crossAx val="1272084703"/>
        <c:crosses val="max"/>
        <c:crossBetween val="between"/>
        <c:majorUnit val="900"/>
      </c:valAx>
      <c:catAx>
        <c:axId val="1272084703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>
                    <a:noFill/>
                  </a:defRPr>
                </a:pPr>
                <a:r>
                  <a:rPr lang="en-US" sz="1100" b="0" i="1">
                    <a:noFill/>
                  </a:rPr>
                  <a:t>end of period</a:t>
                </a:r>
              </a:p>
            </c:rich>
          </c:tx>
          <c:layout>
            <c:manualLayout>
              <c:xMode val="edge"/>
              <c:yMode val="edge"/>
              <c:x val="0.45355529157104785"/>
              <c:y val="0.84291912372535716"/>
            </c:manualLayout>
          </c:layout>
          <c:overlay val="0"/>
          <c:spPr>
            <a:noFill/>
          </c:spPr>
        </c:title>
        <c:numFmt formatCode="General" sourceLinked="1"/>
        <c:majorTickMark val="out"/>
        <c:minorTickMark val="none"/>
        <c:tickLblPos val="nextTo"/>
        <c:crossAx val="11161062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latin typeface="Century Schoolbook" panose="020406040505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0563791469685737"/>
          <c:y val="2.6570048309178744E-2"/>
          <c:w val="0.47240049171019427"/>
          <c:h val="0.88019323671497585"/>
        </c:manualLayout>
      </c:layout>
      <c:barChart>
        <c:barDir val="bar"/>
        <c:grouping val="clustered"/>
        <c:varyColors val="0"/>
        <c:ser>
          <c:idx val="3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05-4540-BA64-AAE29E9711C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605-4540-BA64-AAE29E9711C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05-4540-BA64-AAE29E9711C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605-4540-BA64-AAE29E9711C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210%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605-4540-BA64-AAE29E9711C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 months </a:t>
                    </a:r>
                    <a:endParaRPr lang="en-US" b="0" i="1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846318152916863"/>
                      <c:h val="0.1178863371832751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8-0605-4540-BA64-AAE29E9711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Ratios!$A$5:$A$8</c:f>
              <c:strCache>
                <c:ptCount val="4"/>
                <c:pt idx="0">
                  <c:v>Reserves to broad money (M2) (min 20%)</c:v>
                </c:pt>
                <c:pt idx="1">
                  <c:v>Import coverage (min 3 months)</c:v>
                </c:pt>
                <c:pt idx="2">
                  <c:v>Short-term external debt coverage (min 100%)</c:v>
                </c:pt>
                <c:pt idx="3">
                  <c:v>IMF ARA EM metric (min 100%)</c:v>
                </c:pt>
              </c:strCache>
            </c:strRef>
          </c:cat>
          <c:val>
            <c:numRef>
              <c:f>Ratios!$C$5:$C$8</c:f>
              <c:numCache>
                <c:formatCode>General</c:formatCode>
                <c:ptCount val="4"/>
                <c:pt idx="0" formatCode="0%">
                  <c:v>11</c:v>
                </c:pt>
                <c:pt idx="1">
                  <c:v>4.7</c:v>
                </c:pt>
                <c:pt idx="2" formatCode="0%">
                  <c:v>4.4000000000000004</c:v>
                </c:pt>
                <c:pt idx="3" formatCode="0%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605-4540-BA64-AAE29E9711C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94512656"/>
        <c:axId val="2094519376"/>
      </c:barChart>
      <c:catAx>
        <c:axId val="2094512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F4F6F"/>
                </a:solidFill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2094519376"/>
        <c:crosses val="autoZero"/>
        <c:auto val="1"/>
        <c:lblAlgn val="ctr"/>
        <c:lblOffset val="100"/>
        <c:noMultiLvlLbl val="0"/>
      </c:catAx>
      <c:valAx>
        <c:axId val="2094519376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Schoolbook" panose="02040604050505020304" pitchFamily="18" charset="0"/>
                    <a:ea typeface="+mn-ea"/>
                    <a:cs typeface="+mn-cs"/>
                  </a:defRPr>
                </a:pPr>
                <a:r>
                  <a:rPr lang="en-US" sz="1400" b="0" i="1" u="none" strike="noStrike" kern="1200" baseline="0">
                    <a:solidFill>
                      <a:schemeClr val="tx1"/>
                    </a:solidFill>
                    <a:latin typeface="Century Schoolbook" panose="02040604050505020304" pitchFamily="18" charset="0"/>
                    <a:ea typeface="+mn-ea"/>
                    <a:cs typeface="+mn-cs"/>
                  </a:rPr>
                  <a:t>Actual level relative to the Minimum adequacy threshold</a:t>
                </a:r>
                <a:endParaRPr lang="en-US" sz="1400" b="0" i="1" u="none" strike="noStrike" kern="1200" baseline="0" dirty="0">
                  <a:solidFill>
                    <a:schemeClr val="tx1"/>
                  </a:solidFill>
                  <a:latin typeface="Century Schoolbook" panose="020406040505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50011792640279762"/>
              <c:y val="0.92148236405401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Schoolbook" panose="0204060405050502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noFill/>
                <a:latin typeface="Century Schoolbook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2094512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Century Schoolbook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0.83147</cdr:x>
      <cdr:y>0.92103</cdr:y>
    </cdr:from>
    <cdr:to>
      <cdr:x>1</cdr:x>
      <cdr:y>0.96502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E4D2C0D-8993-28E6-2EFB-EA776FD2295E}"/>
            </a:ext>
          </a:extLst>
        </cdr:cNvPr>
        <cdr:cNvSpPr txBox="1"/>
      </cdr:nvSpPr>
      <cdr:spPr>
        <a:xfrm xmlns:a="http://schemas.openxmlformats.org/drawingml/2006/main">
          <a:off x="8934722" y="5291634"/>
          <a:ext cx="1810972" cy="252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i="1" dirty="0">
              <a:solidFill>
                <a:schemeClr val="tx1">
                  <a:lumMod val="50000"/>
                  <a:lumOff val="50000"/>
                </a:schemeClr>
              </a:solidFill>
              <a:latin typeface="Century Schoolbook" panose="02040604050505020304" pitchFamily="18" charset="0"/>
            </a:rPr>
            <a:t>*as of September 1</a:t>
          </a:r>
          <a:endParaRPr lang="ru-RU" sz="1200" i="1" dirty="0">
            <a:solidFill>
              <a:schemeClr val="tx1">
                <a:lumMod val="50000"/>
                <a:lumOff val="50000"/>
              </a:schemeClr>
            </a:solidFill>
            <a:latin typeface="Century Schoolbook" panose="02040604050505020304" pitchFamily="18" charset="0"/>
          </a:endParaRPr>
        </a:p>
      </cdr:txBody>
    </cdr:sp>
  </cdr:relSizeAnchor>
  <cdr:relSizeAnchor xmlns:cdr="http://schemas.openxmlformats.org/drawingml/2006/chartDrawing">
    <cdr:from>
      <cdr:x>0.48181</cdr:x>
      <cdr:y>0.83664</cdr:y>
    </cdr:from>
    <cdr:to>
      <cdr:x>0.59978</cdr:x>
      <cdr:y>0.88063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2D94F6A9-6629-C872-2E32-6EB59E41B168}"/>
            </a:ext>
          </a:extLst>
        </cdr:cNvPr>
        <cdr:cNvSpPr txBox="1"/>
      </cdr:nvSpPr>
      <cdr:spPr>
        <a:xfrm xmlns:a="http://schemas.openxmlformats.org/drawingml/2006/main">
          <a:off x="5177425" y="4806808"/>
          <a:ext cx="1267669" cy="252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i="1" dirty="0">
              <a:solidFill>
                <a:schemeClr val="tx1">
                  <a:lumMod val="50000"/>
                  <a:lumOff val="50000"/>
                </a:schemeClr>
              </a:solidFill>
              <a:latin typeface="Century Schoolbook" panose="02040604050505020304" pitchFamily="18" charset="0"/>
            </a:rPr>
            <a:t>end</a:t>
          </a:r>
          <a:r>
            <a:rPr lang="en-US" sz="1200" i="1" baseline="0" dirty="0">
              <a:solidFill>
                <a:schemeClr val="tx1">
                  <a:lumMod val="50000"/>
                  <a:lumOff val="50000"/>
                </a:schemeClr>
              </a:solidFill>
              <a:latin typeface="Century Schoolbook" panose="02040604050505020304" pitchFamily="18" charset="0"/>
            </a:rPr>
            <a:t> of period</a:t>
          </a:r>
          <a:endParaRPr lang="ru-RU" sz="1200" i="1" dirty="0">
            <a:solidFill>
              <a:schemeClr val="tx1">
                <a:lumMod val="50000"/>
                <a:lumOff val="50000"/>
              </a:schemeClr>
            </a:solidFill>
            <a:latin typeface="Century Schoolbook" panose="020406040505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0.76549</cdr:x>
      <cdr:y>0.89276</cdr:y>
    </cdr:from>
    <cdr:to>
      <cdr:x>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D3C6B7C-7F5B-E369-B117-7BAD16785AF9}"/>
            </a:ext>
          </a:extLst>
        </cdr:cNvPr>
        <cdr:cNvSpPr txBox="1"/>
      </cdr:nvSpPr>
      <cdr:spPr>
        <a:xfrm xmlns:a="http://schemas.openxmlformats.org/drawingml/2006/main">
          <a:off x="8468303" y="4916708"/>
          <a:ext cx="2594288" cy="590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>
            <a:lnSpc>
              <a:spcPct val="150000"/>
            </a:lnSpc>
          </a:pPr>
          <a:r>
            <a:rPr lang="en-US" sz="1200" i="1" dirty="0">
              <a:solidFill>
                <a:schemeClr val="accent1">
                  <a:lumMod val="50000"/>
                </a:schemeClr>
              </a:solidFill>
              <a:latin typeface="Century Schoolbook" panose="02040604050505020304" pitchFamily="18" charset="0"/>
            </a:rPr>
            <a:t>*as of September 1</a:t>
          </a:r>
        </a:p>
        <a:p xmlns:a="http://schemas.openxmlformats.org/drawingml/2006/main">
          <a:r>
            <a:rPr lang="en-US" sz="1200" i="1" dirty="0">
              <a:solidFill>
                <a:schemeClr val="accent1">
                  <a:lumMod val="50000"/>
                </a:schemeClr>
              </a:solidFill>
              <a:latin typeface="Century Schoolbook" panose="02040604050505020304" pitchFamily="18" charset="0"/>
            </a:rPr>
            <a:t>**All-time high Gold reserves</a:t>
          </a:r>
          <a:endParaRPr lang="ru-RU" sz="1200" i="1" dirty="0">
            <a:solidFill>
              <a:schemeClr val="accent1">
                <a:lumMod val="50000"/>
              </a:schemeClr>
            </a:solidFill>
            <a:latin typeface="Century Schoolbook" panose="020406040505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A1F75-3213-4B20-A157-CCDA1293B45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9DF51-5610-4491-9522-184437CA05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075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WGC 2026 survey of 76 central banks: 89% expect CB gold reserves to rise; 84% expect gold share higher; 74% expect USD share lower; ~1,000 t/year accumulation over past four years (~2x the ~500t of the preceding decade).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Annual gold production ~120 tons (10th in world); priority right to buy locally produced gold; official gold holdings 439 tons; market value 65 bln USD; gold share 90%. As of September 1,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672835-6E2E-4B65-B033-F765A7EF6C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9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Roadmap: 2020-2023 building the framework (World Bank RAMP, capabilities); 2024 entering global fixed income (first $100m U.S. Treasury portfolio, RMS implementation); 2025-2026 scaling (securities ~$1.8bn, externally managed ~$860m, IPS/SAA &amp; risk framework). Build -&gt; Enter -&gt; Scale -&gt; Diversify.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2027+ diversification: broaden investment universe (SSAs, G7 sovereign debt, high-grade fixed income); strengthen institution (SAA, IPS, independent risk, governance); deepen capabilities (external managers, RAMP, knowledge transfer, analytics). Gold remains strategic foundation. Safety first, liquidity second, return thereafter.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="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D2F2A-3E35-48E6-9248-6C089C8E725D}" type="datetime1">
              <a:rPr lang="en-US" smtClean="0"/>
              <a:t>9/17/2026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99539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9357-EB74-44AD-B04F-7542C119388F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170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28A6-6F6A-4CAE-84BF-6BD5F8594633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580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0063-0196-47DA-9C15-C366AF52ABEC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5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0FABD-BE7B-423D-929B-6C336216A2CB}" type="datetime1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87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615F-8107-4A80-A7E0-4D1F4B7CB01A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4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6DFEA-555D-418F-9D08-3505686A0B06}" type="datetime1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2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1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3B310-41D9-44E6-AFE0-CC39EBBEF10A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87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C735-0C59-4A97-B803-1598DD42C97D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37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DA4C-5E01-4904-9E9F-2FF84C47B254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2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B96DB-8D22-4492-971F-08D938C60D2F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90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670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428929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EABCC2F4-8C56-4E94-815F-CA1ADA86D50B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F74B5D08-B257-4F28-906F-2F1DC3E64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1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E79726-3435-4EFF-BD2E-717EBA9D364C}"/>
              </a:ext>
            </a:extLst>
          </p:cNvPr>
          <p:cNvSpPr/>
          <p:nvPr/>
        </p:nvSpPr>
        <p:spPr>
          <a:xfrm>
            <a:off x="0" y="0"/>
            <a:ext cx="688063" cy="6858000"/>
          </a:xfrm>
          <a:prstGeom prst="rect">
            <a:avLst/>
          </a:prstGeom>
          <a:solidFill>
            <a:srgbClr val="C5A0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F220A066-6BD9-7FD4-9963-BDDD72B784A6}"/>
              </a:ext>
            </a:extLst>
          </p:cNvPr>
          <p:cNvSpPr txBox="1"/>
          <p:nvPr/>
        </p:nvSpPr>
        <p:spPr>
          <a:xfrm>
            <a:off x="1214042" y="1659069"/>
            <a:ext cx="9763916" cy="2276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Macroeconomic Outlook </a:t>
            </a:r>
            <a:b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</a:t>
            </a:r>
            <a:b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Reserve Management Trends</a:t>
            </a: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C44D6B86-3F73-7E1B-56DF-0C6DF266DA41}"/>
              </a:ext>
            </a:extLst>
          </p:cNvPr>
          <p:cNvSpPr txBox="1"/>
          <p:nvPr/>
        </p:nvSpPr>
        <p:spPr>
          <a:xfrm>
            <a:off x="1096518" y="4955032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Abror Mirzo Olimov
</a:t>
            </a:r>
            <a:r>
              <a:rPr lang="en-US" sz="1300" dirty="0">
                <a:solidFill>
                  <a:srgbClr val="C5D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Deputy Governor, The Central Bank of Uzbekistan</a:t>
            </a:r>
            <a:endParaRPr lang="en-US" sz="1900" dirty="0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B2858780-2E21-E0CA-0FB8-33412B5CF931}"/>
              </a:ext>
            </a:extLst>
          </p:cNvPr>
          <p:cNvSpPr/>
          <p:nvPr/>
        </p:nvSpPr>
        <p:spPr>
          <a:xfrm>
            <a:off x="977900" y="4853432"/>
            <a:ext cx="41148" cy="841248"/>
          </a:xfrm>
          <a:prstGeom prst="rect">
            <a:avLst/>
          </a:prstGeom>
          <a:solidFill>
            <a:srgbClr val="C69A3C"/>
          </a:solidFill>
          <a:ln/>
        </p:spPr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D9873FA6-3934-F7F8-FC57-454950DD232B}"/>
              </a:ext>
            </a:extLst>
          </p:cNvPr>
          <p:cNvSpPr txBox="1"/>
          <p:nvPr/>
        </p:nvSpPr>
        <p:spPr>
          <a:xfrm>
            <a:off x="977900" y="5916168"/>
            <a:ext cx="3969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E0C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IPAM 2026, Tashkent  ·  18 September 2026</a:t>
            </a:r>
            <a:endParaRPr lang="en-US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A52948-90B0-0FA0-AE8F-1EAD5CB1F70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1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21660174-A2A6-FE75-1B8E-F9F52A3A05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42686"/>
              </p:ext>
            </p:extLst>
          </p:nvPr>
        </p:nvGraphicFramePr>
        <p:xfrm>
          <a:off x="296750" y="1523999"/>
          <a:ext cx="5215689" cy="4989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76B5153F-AEC1-41C4-849B-67BC2C3B14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3867602"/>
              </p:ext>
            </p:extLst>
          </p:nvPr>
        </p:nvGraphicFramePr>
        <p:xfrm>
          <a:off x="5576873" y="1524000"/>
          <a:ext cx="5289618" cy="4989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0EFF4B5-6AEB-CB3A-5249-2AB5C03C1527}"/>
              </a:ext>
            </a:extLst>
          </p:cNvPr>
          <p:cNvSpPr txBox="1"/>
          <p:nvPr/>
        </p:nvSpPr>
        <p:spPr>
          <a:xfrm>
            <a:off x="2225141" y="6096134"/>
            <a:ext cx="2769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Real GDP Growth</a:t>
            </a:r>
            <a:endParaRPr lang="ru-RU" sz="160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52AE5828-AAA0-74FE-5C7D-9FB4469FD60C}"/>
              </a:ext>
            </a:extLst>
          </p:cNvPr>
          <p:cNvSpPr txBox="1"/>
          <p:nvPr/>
        </p:nvSpPr>
        <p:spPr>
          <a:xfrm>
            <a:off x="148526" y="65670"/>
            <a:ext cx="1085669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Uzbekistan’s economy continues to expand rapidly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FFB4210F-CD23-4B7F-DCB5-1FE04417E356}"/>
              </a:ext>
            </a:extLst>
          </p:cNvPr>
          <p:cNvSpPr txBox="1"/>
          <p:nvPr/>
        </p:nvSpPr>
        <p:spPr>
          <a:xfrm>
            <a:off x="364793" y="788735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growth is increasing the scale and complexity of the economy</a:t>
            </a:r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CD1A4BBB-AD7A-CC41-5C63-2B9ACDAE5A2C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2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5FDE48-0766-C7FA-0155-53D665E4DCF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77E306E-9423-DBBA-6F81-A56BF814E1DC}"/>
              </a:ext>
            </a:extLst>
          </p:cNvPr>
          <p:cNvSpPr/>
          <p:nvPr/>
        </p:nvSpPr>
        <p:spPr>
          <a:xfrm>
            <a:off x="1962716" y="6224724"/>
            <a:ext cx="302341" cy="110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F085CE-D017-B5B3-B3B9-3B750A7FEAA4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  <p:extLst>
      <p:ext uri="{BB962C8B-B14F-4D97-AF65-F5344CB8AC3E}">
        <p14:creationId xmlns:p14="http://schemas.microsoft.com/office/powerpoint/2010/main" val="3150875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7CCA3179-D100-FC7F-210D-73CB20CFC3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133399"/>
              </p:ext>
            </p:extLst>
          </p:nvPr>
        </p:nvGraphicFramePr>
        <p:xfrm>
          <a:off x="303530" y="1172077"/>
          <a:ext cx="10106527" cy="5470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D16B56-F8D2-2E6D-5AE1-7B9A5324B8CD}"/>
              </a:ext>
            </a:extLst>
          </p:cNvPr>
          <p:cNvSpPr txBox="1"/>
          <p:nvPr/>
        </p:nvSpPr>
        <p:spPr>
          <a:xfrm>
            <a:off x="856982" y="4161946"/>
            <a:ext cx="229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Target Rate – 5%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Shape 12">
            <a:extLst>
              <a:ext uri="{FF2B5EF4-FFF2-40B4-BE49-F238E27FC236}">
                <a16:creationId xmlns:a16="http://schemas.microsoft.com/office/drawing/2014/main" id="{4FA3679F-A084-A9CB-DF79-4A1EB5473342}"/>
              </a:ext>
            </a:extLst>
          </p:cNvPr>
          <p:cNvSpPr/>
          <p:nvPr/>
        </p:nvSpPr>
        <p:spPr>
          <a:xfrm>
            <a:off x="7715250" y="856828"/>
            <a:ext cx="2417546" cy="1732569"/>
          </a:xfrm>
          <a:prstGeom prst="roundRect">
            <a:avLst>
              <a:gd name="adj" fmla="val 6452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0" name="Text 14">
            <a:extLst>
              <a:ext uri="{FF2B5EF4-FFF2-40B4-BE49-F238E27FC236}">
                <a16:creationId xmlns:a16="http://schemas.microsoft.com/office/drawing/2014/main" id="{AEDEB62B-D818-00A9-0044-8BF66CEDEB90}"/>
              </a:ext>
            </a:extLst>
          </p:cNvPr>
          <p:cNvSpPr txBox="1"/>
          <p:nvPr/>
        </p:nvSpPr>
        <p:spPr>
          <a:xfrm>
            <a:off x="7926908" y="209654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100" i="1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historical low,</a:t>
            </a:r>
            <a:endParaRPr lang="en-US" sz="11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lnSpc>
                <a:spcPct val="95000"/>
              </a:lnSpc>
              <a:buNone/>
            </a:pPr>
            <a:r>
              <a:rPr lang="en-US" sz="1100" i="1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entering single digits</a:t>
            </a:r>
            <a:endParaRPr lang="en-US" sz="1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 13">
            <a:extLst>
              <a:ext uri="{FF2B5EF4-FFF2-40B4-BE49-F238E27FC236}">
                <a16:creationId xmlns:a16="http://schemas.microsoft.com/office/drawing/2014/main" id="{746A49B2-F026-15DF-916F-E834E6AC1F41}"/>
              </a:ext>
            </a:extLst>
          </p:cNvPr>
          <p:cNvSpPr txBox="1"/>
          <p:nvPr/>
        </p:nvSpPr>
        <p:spPr>
          <a:xfrm>
            <a:off x="7715250" y="1060508"/>
            <a:ext cx="241754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400" b="1" kern="0" spc="10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12-MONTH INFLATION
EXPECTATIONS</a:t>
            </a:r>
            <a:r>
              <a:rPr lang="en-US" sz="1100" b="1" kern="0" spc="100" dirty="0">
                <a:solidFill>
                  <a:srgbClr val="1B6B7A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
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9.8%</a:t>
            </a:r>
            <a:endParaRPr lang="en-US" sz="1100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818D9EDA-C559-6137-29BE-8F2FF35AA800}"/>
              </a:ext>
            </a:extLst>
          </p:cNvPr>
          <p:cNvSpPr txBox="1"/>
          <p:nvPr/>
        </p:nvSpPr>
        <p:spPr>
          <a:xfrm>
            <a:off x="964635" y="-49567"/>
            <a:ext cx="944542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Inflation is converging toward the target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0684F2DC-07E0-5F72-8D6E-56B75750D03A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3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2D1EEA2-D163-8015-B000-6F2A1029805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3CE0C58-B6F3-B0B6-A637-AA00FEDF2FB2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  <p:extLst>
      <p:ext uri="{BB962C8B-B14F-4D97-AF65-F5344CB8AC3E}">
        <p14:creationId xmlns:p14="http://schemas.microsoft.com/office/powerpoint/2010/main" val="1743834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6FD8FF42-F8BE-B447-10B4-BE920116C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0032769"/>
              </p:ext>
            </p:extLst>
          </p:nvPr>
        </p:nvGraphicFramePr>
        <p:xfrm>
          <a:off x="275104" y="2063262"/>
          <a:ext cx="6130165" cy="418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154F3DA-594A-193E-A09F-A04E2551E4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624081"/>
              </p:ext>
            </p:extLst>
          </p:nvPr>
        </p:nvGraphicFramePr>
        <p:xfrm>
          <a:off x="6405269" y="2490813"/>
          <a:ext cx="4364909" cy="368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9959254B-F21E-566D-461A-697C3FD8B19E}"/>
              </a:ext>
            </a:extLst>
          </p:cNvPr>
          <p:cNvSpPr txBox="1"/>
          <p:nvPr/>
        </p:nvSpPr>
        <p:spPr>
          <a:xfrm>
            <a:off x="7297578" y="1807521"/>
            <a:ext cx="33608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UZS Exchange Rate Change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(YTD, end-period)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905687DE-61E9-D3D8-C7D5-6D1CD0440FC3}"/>
              </a:ext>
            </a:extLst>
          </p:cNvPr>
          <p:cNvSpPr txBox="1"/>
          <p:nvPr/>
        </p:nvSpPr>
        <p:spPr>
          <a:xfrm>
            <a:off x="434339" y="14268"/>
            <a:ext cx="10515600" cy="995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Greater exchange-rate flexibility is strengthening the policy framework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9E2E9E20-433F-C712-B9B1-3C589EC10096}"/>
              </a:ext>
            </a:extLst>
          </p:cNvPr>
          <p:cNvSpPr txBox="1"/>
          <p:nvPr/>
        </p:nvSpPr>
        <p:spPr>
          <a:xfrm>
            <a:off x="2346958" y="1113339"/>
            <a:ext cx="66903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IMF de facto classification: Free Floating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 30">
            <a:extLst>
              <a:ext uri="{FF2B5EF4-FFF2-40B4-BE49-F238E27FC236}">
                <a16:creationId xmlns:a16="http://schemas.microsoft.com/office/drawing/2014/main" id="{5615DB6D-2456-6CDF-2C08-FA216B5EC897}"/>
              </a:ext>
            </a:extLst>
          </p:cNvPr>
          <p:cNvSpPr txBox="1"/>
          <p:nvPr/>
        </p:nvSpPr>
        <p:spPr>
          <a:xfrm>
            <a:off x="7980374" y="6172200"/>
            <a:ext cx="12146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◄ Depreciation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 31">
            <a:extLst>
              <a:ext uri="{FF2B5EF4-FFF2-40B4-BE49-F238E27FC236}">
                <a16:creationId xmlns:a16="http://schemas.microsoft.com/office/drawing/2014/main" id="{4081DB7C-A699-D400-6317-6A45BE6B21E1}"/>
              </a:ext>
            </a:extLst>
          </p:cNvPr>
          <p:cNvSpPr txBox="1"/>
          <p:nvPr/>
        </p:nvSpPr>
        <p:spPr>
          <a:xfrm>
            <a:off x="9443740" y="6172200"/>
            <a:ext cx="12146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Appreciation ►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B8700CD0-BABA-B754-B736-6C4DE2DE3D87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4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623CC47-96CE-D9E6-4C1D-D594FCC8158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C1F8FD-9292-E478-8ADF-C82929513A81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  <p:extLst>
      <p:ext uri="{BB962C8B-B14F-4D97-AF65-F5344CB8AC3E}">
        <p14:creationId xmlns:p14="http://schemas.microsoft.com/office/powerpoint/2010/main" val="2073440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294453" y="59436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C69A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</a:t>
            </a:r>
            <a:r>
              <a:rPr lang="en-US" sz="3600" b="1" dirty="0">
                <a:solidFill>
                  <a:srgbClr val="0E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back at the center of reserve management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359027" y="786384"/>
            <a:ext cx="947394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World Gold Council's 2026 survey of 76 central banks found: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294453" y="1723644"/>
            <a:ext cx="2487168" cy="2331720"/>
          </a:xfrm>
          <a:prstGeom prst="roundRect">
            <a:avLst>
              <a:gd name="adj" fmla="val 3922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BFD9DE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230944" y="1816417"/>
            <a:ext cx="512064" cy="5120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9" name="Image 1" descr="icons/coin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027" y="1942147"/>
            <a:ext cx="237744" cy="2377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9045" y="2328164"/>
            <a:ext cx="23042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3400" b="1" dirty="0">
                <a:solidFill>
                  <a:srgbClr val="0E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89%</a:t>
            </a:r>
            <a:endParaRPr lang="en-US" sz="3400" dirty="0"/>
          </a:p>
        </p:txBody>
      </p:sp>
      <p:sp>
        <p:nvSpPr>
          <p:cNvPr id="11" name="Text 7"/>
          <p:cNvSpPr txBox="1"/>
          <p:nvPr/>
        </p:nvSpPr>
        <p:spPr>
          <a:xfrm>
            <a:off x="294454" y="3066859"/>
            <a:ext cx="2468878" cy="924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expect global </a:t>
            </a:r>
            <a:b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</a:b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central-bank gold reserves to rise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3101661" y="1723644"/>
            <a:ext cx="2487168" cy="2331720"/>
          </a:xfrm>
          <a:prstGeom prst="roundRect">
            <a:avLst>
              <a:gd name="adj" fmla="val 3922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BFD9DE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038152" y="1816417"/>
            <a:ext cx="512064" cy="5120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14" name="Image 2" descr="icons/cha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235" y="1942147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266253" y="2328164"/>
            <a:ext cx="23042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3400" b="1" dirty="0">
                <a:solidFill>
                  <a:srgbClr val="0E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84%</a:t>
            </a:r>
            <a:endParaRPr lang="en-US" sz="3400" dirty="0"/>
          </a:p>
        </p:txBody>
      </p:sp>
      <p:sp>
        <p:nvSpPr>
          <p:cNvPr id="16" name="Text 11"/>
          <p:cNvSpPr txBox="1"/>
          <p:nvPr/>
        </p:nvSpPr>
        <p:spPr>
          <a:xfrm>
            <a:off x="3101661" y="3014598"/>
            <a:ext cx="2505456" cy="1023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expect gold's share </a:t>
            </a:r>
            <a:b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</a:b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of global reserves to </a:t>
            </a:r>
            <a:b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</a:b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be higher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5908869" y="1723644"/>
            <a:ext cx="2487168" cy="2331720"/>
          </a:xfrm>
          <a:prstGeom prst="roundRect">
            <a:avLst>
              <a:gd name="adj" fmla="val 3922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BFD9DE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6845360" y="1816417"/>
            <a:ext cx="512064" cy="5120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19" name="Image 3" descr="icons/exchang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443" y="1942147"/>
            <a:ext cx="237744" cy="23774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073461" y="2328164"/>
            <a:ext cx="23042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3400" b="1" dirty="0">
                <a:solidFill>
                  <a:srgbClr val="0E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74%</a:t>
            </a:r>
            <a:endParaRPr lang="en-US" sz="3400" dirty="0"/>
          </a:p>
        </p:txBody>
      </p:sp>
      <p:sp>
        <p:nvSpPr>
          <p:cNvPr id="21" name="Text 15"/>
          <p:cNvSpPr txBox="1"/>
          <p:nvPr/>
        </p:nvSpPr>
        <p:spPr>
          <a:xfrm>
            <a:off x="5927157" y="3014598"/>
            <a:ext cx="2468880" cy="976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expect the US dollar's share of global reserves to be lower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8716077" y="1723644"/>
            <a:ext cx="2487168" cy="2331720"/>
          </a:xfrm>
          <a:prstGeom prst="roundRect">
            <a:avLst>
              <a:gd name="adj" fmla="val 3922"/>
            </a:avLst>
          </a:prstGeom>
          <a:solidFill>
            <a:schemeClr val="accent1">
              <a:lumMod val="50000"/>
            </a:schemeClr>
          </a:solidFill>
          <a:ln/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9751441" y="1820164"/>
            <a:ext cx="512064" cy="512064"/>
          </a:xfrm>
          <a:prstGeom prst="ellipse">
            <a:avLst/>
          </a:prstGeom>
          <a:solidFill>
            <a:srgbClr val="C69A3C"/>
          </a:solidFill>
          <a:ln/>
        </p:spPr>
      </p:sp>
      <p:pic>
        <p:nvPicPr>
          <p:cNvPr id="24" name="Image 4" descr="icons/gem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8601" y="1982343"/>
            <a:ext cx="237744" cy="237744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8836219" y="2328164"/>
            <a:ext cx="23042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1,000</a:t>
            </a:r>
            <a:endParaRPr lang="en-US" sz="26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t/year</a:t>
            </a:r>
            <a:endParaRPr lang="en-US" sz="2600" dirty="0"/>
          </a:p>
        </p:txBody>
      </p:sp>
      <p:sp>
        <p:nvSpPr>
          <p:cNvPr id="26" name="Text 19"/>
          <p:cNvSpPr txBox="1"/>
          <p:nvPr/>
        </p:nvSpPr>
        <p:spPr>
          <a:xfrm>
            <a:off x="8716077" y="3183833"/>
            <a:ext cx="2468880" cy="807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dirty="0">
                <a:solidFill>
                  <a:srgbClr val="CBD8E4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central-bank gold accumulation over </a:t>
            </a:r>
            <a:br>
              <a:rPr lang="en-US" dirty="0">
                <a:solidFill>
                  <a:srgbClr val="CBD8E4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</a:br>
            <a:r>
              <a:rPr lang="en-US" dirty="0">
                <a:solidFill>
                  <a:srgbClr val="CBD8E4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the past four years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Shape 20"/>
          <p:cNvSpPr/>
          <p:nvPr/>
        </p:nvSpPr>
        <p:spPr>
          <a:xfrm>
            <a:off x="294453" y="4445254"/>
            <a:ext cx="10908792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294453" y="4445254"/>
            <a:ext cx="54864" cy="1417320"/>
          </a:xfrm>
          <a:prstGeom prst="rect">
            <a:avLst/>
          </a:prstGeom>
          <a:solidFill>
            <a:srgbClr val="C69A3C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459045" y="4554982"/>
            <a:ext cx="10744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The question is no longer simply whether gold belongs in reserves.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
The harder question is how much is appropriate, how it should be managed, </a:t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</a:b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and what risks emerge when its share becomes very large.</a:t>
            </a:r>
            <a:endParaRPr lang="en-US" sz="22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Text 23"/>
          <p:cNvSpPr txBox="1"/>
          <p:nvPr/>
        </p:nvSpPr>
        <p:spPr>
          <a:xfrm>
            <a:off x="294453" y="6040882"/>
            <a:ext cx="338207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7A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Gold Council, Central Bank Gold Reserves Survey 2026.</a:t>
            </a:r>
            <a:endParaRPr lang="en-US" sz="950" dirty="0"/>
          </a:p>
        </p:txBody>
      </p:sp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CF33F3D7-E008-D523-033F-06DBE9BF49CC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5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F118539-9374-9A2B-AC99-9B471F87B98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EC13EBC-C5F4-5C1F-CFA3-BC1C5052337D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0" y="103251"/>
            <a:ext cx="112903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Uzbekistan: when </a:t>
            </a:r>
            <a:r>
              <a:rPr lang="en-US" sz="3600" b="1" dirty="0">
                <a:solidFill>
                  <a:srgbClr val="C69A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</a:t>
            </a:r>
            <a:r>
              <a:rPr lang="en-US" sz="3600" b="1" dirty="0">
                <a:solidFill>
                  <a:srgbClr val="0E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becomes the reserve portfolio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259080" y="1380998"/>
            <a:ext cx="5294376" cy="1874520"/>
          </a:xfrm>
          <a:prstGeom prst="roundRect">
            <a:avLst>
              <a:gd name="adj" fmla="val 4878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BFD9DE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24840" y="1765046"/>
            <a:ext cx="658368" cy="658368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8" name="Image 1" descr="icons/mountai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32" y="1929638"/>
            <a:ext cx="329184" cy="32918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3520" y="1701038"/>
            <a:ext cx="38313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15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ANNUAL GOLD PRODUCTION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1493520" y="2021078"/>
            <a:ext cx="38313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~120 tons</a:t>
            </a:r>
            <a:endParaRPr lang="en-US" sz="3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1493520" y="2697226"/>
            <a:ext cx="38313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465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10th in the world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5873496" y="1380998"/>
            <a:ext cx="5294376" cy="1874520"/>
          </a:xfrm>
          <a:prstGeom prst="roundRect">
            <a:avLst>
              <a:gd name="adj" fmla="val 4878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BFD9DE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239256" y="1765046"/>
            <a:ext cx="658368" cy="658368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14" name="Image 2" descr="icons/certificat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3848" y="1929638"/>
            <a:ext cx="329184" cy="32918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107936" y="1701038"/>
            <a:ext cx="38313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15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PRIORITY RIGHT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 11"/>
          <p:cNvSpPr txBox="1"/>
          <p:nvPr/>
        </p:nvSpPr>
        <p:spPr>
          <a:xfrm>
            <a:off x="7117080" y="1924304"/>
            <a:ext cx="38313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 gold</a:t>
            </a:r>
            <a:endParaRPr lang="en-US" sz="3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 12"/>
          <p:cNvSpPr txBox="1"/>
          <p:nvPr/>
        </p:nvSpPr>
        <p:spPr>
          <a:xfrm>
            <a:off x="7150608" y="2655824"/>
            <a:ext cx="38313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i="1" dirty="0">
                <a:solidFill>
                  <a:srgbClr val="465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</a:t>
            </a:r>
            <a:r>
              <a:rPr lang="en-US" sz="2000" i="1" dirty="0">
                <a:solidFill>
                  <a:srgbClr val="465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</a:t>
            </a:r>
            <a:r>
              <a:rPr lang="en-US" i="1" dirty="0">
                <a:solidFill>
                  <a:srgbClr val="465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locally produced gold</a:t>
            </a:r>
            <a:endParaRPr lang="en-US" dirty="0"/>
          </a:p>
        </p:txBody>
      </p:sp>
      <p:sp>
        <p:nvSpPr>
          <p:cNvPr id="18" name="Shape 13"/>
          <p:cNvSpPr/>
          <p:nvPr/>
        </p:nvSpPr>
        <p:spPr>
          <a:xfrm>
            <a:off x="259080" y="3484118"/>
            <a:ext cx="3422904" cy="1965960"/>
          </a:xfrm>
          <a:prstGeom prst="roundRect">
            <a:avLst>
              <a:gd name="adj" fmla="val 4651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579120" y="3849878"/>
            <a:ext cx="566928" cy="566928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20" name="Image 3" descr="icons/coin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" y="3987038"/>
            <a:ext cx="292608" cy="29260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33400" y="4508246"/>
            <a:ext cx="2874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OFFICIAL GOLD HOLDINGS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Text 16"/>
          <p:cNvSpPr txBox="1"/>
          <p:nvPr/>
        </p:nvSpPr>
        <p:spPr>
          <a:xfrm>
            <a:off x="533400" y="4782566"/>
            <a:ext cx="2874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439 tons</a:t>
            </a: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Shape 17"/>
          <p:cNvSpPr/>
          <p:nvPr/>
        </p:nvSpPr>
        <p:spPr>
          <a:xfrm>
            <a:off x="4002024" y="3484118"/>
            <a:ext cx="3422904" cy="1965960"/>
          </a:xfrm>
          <a:prstGeom prst="roundRect">
            <a:avLst>
              <a:gd name="adj" fmla="val 4651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4322064" y="3849878"/>
            <a:ext cx="566928" cy="566928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25" name="Image 4" descr="icons/money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9224" y="3987038"/>
            <a:ext cx="292608" cy="29260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276344" y="4508246"/>
            <a:ext cx="2874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MARKET VALUE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Text 20"/>
          <p:cNvSpPr txBox="1"/>
          <p:nvPr/>
        </p:nvSpPr>
        <p:spPr>
          <a:xfrm>
            <a:off x="4276344" y="4782566"/>
            <a:ext cx="2874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 bln USD</a:t>
            </a:r>
            <a:endParaRPr lang="en-US" sz="2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Shape 21"/>
          <p:cNvSpPr/>
          <p:nvPr/>
        </p:nvSpPr>
        <p:spPr>
          <a:xfrm>
            <a:off x="7744968" y="3484118"/>
            <a:ext cx="3422904" cy="1965960"/>
          </a:xfrm>
          <a:prstGeom prst="roundRect">
            <a:avLst>
              <a:gd name="adj" fmla="val 4651"/>
            </a:avLst>
          </a:prstGeom>
          <a:solidFill>
            <a:schemeClr val="accent1">
              <a:lumMod val="50000"/>
            </a:schemeClr>
          </a:solidFill>
          <a:ln/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8065008" y="3849878"/>
            <a:ext cx="566928" cy="566928"/>
          </a:xfrm>
          <a:prstGeom prst="ellipse">
            <a:avLst/>
          </a:prstGeom>
          <a:solidFill>
            <a:srgbClr val="C69A3C"/>
          </a:solidFill>
          <a:ln/>
        </p:spPr>
      </p:sp>
      <p:pic>
        <p:nvPicPr>
          <p:cNvPr id="30" name="Image 5" descr="icons/char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2168" y="3987038"/>
            <a:ext cx="292608" cy="29260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019288" y="4508246"/>
            <a:ext cx="28742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E0C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GOLD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8019288" y="4782566"/>
            <a:ext cx="2874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90%</a:t>
            </a:r>
            <a:endParaRPr lang="en-US" sz="2600" dirty="0"/>
          </a:p>
        </p:txBody>
      </p:sp>
      <p:sp>
        <p:nvSpPr>
          <p:cNvPr id="33" name="Text 25"/>
          <p:cNvSpPr txBox="1"/>
          <p:nvPr/>
        </p:nvSpPr>
        <p:spPr>
          <a:xfrm>
            <a:off x="9372600" y="5605526"/>
            <a:ext cx="1795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 September 1, 2026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Slide Number Placeholder 1">
            <a:extLst>
              <a:ext uri="{FF2B5EF4-FFF2-40B4-BE49-F238E27FC236}">
                <a16:creationId xmlns:a16="http://schemas.microsoft.com/office/drawing/2014/main" id="{4139965D-49BC-D8D4-C9D4-DFB27B0C6423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6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56A654B-DE7B-1089-7CA9-2EACA4D66D1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3B835D9-CB72-71DC-810F-B5D3D7875636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B6AAE3A-05ED-4D81-B5EE-B502A0C86D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505615"/>
              </p:ext>
            </p:extLst>
          </p:nvPr>
        </p:nvGraphicFramePr>
        <p:xfrm>
          <a:off x="284740" y="1112654"/>
          <a:ext cx="10745694" cy="574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0">
            <a:extLst>
              <a:ext uri="{FF2B5EF4-FFF2-40B4-BE49-F238E27FC236}">
                <a16:creationId xmlns:a16="http://schemas.microsoft.com/office/drawing/2014/main" id="{E894615B-BA43-AA0F-4917-E25739CCA1D5}"/>
              </a:ext>
            </a:extLst>
          </p:cNvPr>
          <p:cNvSpPr txBox="1"/>
          <p:nvPr/>
        </p:nvSpPr>
        <p:spPr>
          <a:xfrm>
            <a:off x="746760" y="119640"/>
            <a:ext cx="10698480" cy="114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International reserves </a:t>
            </a:r>
            <a:r>
              <a:rPr lang="en-US" sz="3600" b="1" dirty="0">
                <a:solidFill>
                  <a:srgbClr val="C5A0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have doubled 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 five years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491F7013-7A3D-EA27-BA93-69FF73610676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7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5C2D19-6F75-1F7F-B473-1A2289FC5D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A2C7C48-E38E-B648-FEF9-E77D372E2DC0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  <p:extLst>
      <p:ext uri="{BB962C8B-B14F-4D97-AF65-F5344CB8AC3E}">
        <p14:creationId xmlns:p14="http://schemas.microsoft.com/office/powerpoint/2010/main" val="3701200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1">
            <a:extLst>
              <a:ext uri="{FF2B5EF4-FFF2-40B4-BE49-F238E27FC236}">
                <a16:creationId xmlns:a16="http://schemas.microsoft.com/office/drawing/2014/main" id="{84D58887-D1A7-4806-9530-FBAF1EEA8F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440596"/>
              </p:ext>
            </p:extLst>
          </p:nvPr>
        </p:nvGraphicFramePr>
        <p:xfrm>
          <a:off x="132057" y="1350688"/>
          <a:ext cx="11062591" cy="550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C4DC908-D89C-1F2D-C46C-A86C1D6514B0}"/>
              </a:ext>
            </a:extLst>
          </p:cNvPr>
          <p:cNvSpPr txBox="1"/>
          <p:nvPr/>
        </p:nvSpPr>
        <p:spPr>
          <a:xfrm>
            <a:off x="10146706" y="4348913"/>
            <a:ext cx="740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**</a:t>
            </a:r>
            <a:endParaRPr lang="ru-RU" sz="1200" dirty="0">
              <a:solidFill>
                <a:schemeClr val="bg1"/>
              </a:solidFill>
            </a:endParaRPr>
          </a:p>
        </p:txBody>
      </p:sp>
      <p:graphicFrame>
        <p:nvGraphicFramePr>
          <p:cNvPr id="12" name="Диаграмма 1">
            <a:extLst>
              <a:ext uri="{FF2B5EF4-FFF2-40B4-BE49-F238E27FC236}">
                <a16:creationId xmlns:a16="http://schemas.microsoft.com/office/drawing/2014/main" id="{A42C12F1-570E-4954-96FC-0D544A4A8C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306049"/>
              </p:ext>
            </p:extLst>
          </p:nvPr>
        </p:nvGraphicFramePr>
        <p:xfrm>
          <a:off x="234950" y="1350688"/>
          <a:ext cx="10995334" cy="506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 0">
            <a:extLst>
              <a:ext uri="{FF2B5EF4-FFF2-40B4-BE49-F238E27FC236}">
                <a16:creationId xmlns:a16="http://schemas.microsoft.com/office/drawing/2014/main" id="{B4E08D53-8378-A4B3-1DF5-BAF6D56C206F}"/>
              </a:ext>
            </a:extLst>
          </p:cNvPr>
          <p:cNvSpPr txBox="1"/>
          <p:nvPr/>
        </p:nvSpPr>
        <p:spPr>
          <a:xfrm>
            <a:off x="557530" y="58450"/>
            <a:ext cx="9589176" cy="10529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Reserve growth reflects both gold accumulation and price appreciation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FD613F2-BBAD-BF3D-D06C-354C8ABAAB51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8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EC8D2B-199A-C25A-ACDD-8BA218B684B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2E42F3-B9A6-C070-3AE3-2DC5611FBB34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  <p:extLst>
      <p:ext uri="{BB962C8B-B14F-4D97-AF65-F5344CB8AC3E}">
        <p14:creationId xmlns:p14="http://schemas.microsoft.com/office/powerpoint/2010/main" val="1891234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5A33437-2DD9-B771-9751-9859E1176C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651777"/>
              </p:ext>
            </p:extLst>
          </p:nvPr>
        </p:nvGraphicFramePr>
        <p:xfrm>
          <a:off x="489106" y="1564336"/>
          <a:ext cx="10065600" cy="446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0">
            <a:extLst>
              <a:ext uri="{FF2B5EF4-FFF2-40B4-BE49-F238E27FC236}">
                <a16:creationId xmlns:a16="http://schemas.microsoft.com/office/drawing/2014/main" id="{8A467DA2-5E33-76FD-61FC-007281317D17}"/>
              </a:ext>
            </a:extLst>
          </p:cNvPr>
          <p:cNvSpPr txBox="1"/>
          <p:nvPr/>
        </p:nvSpPr>
        <p:spPr>
          <a:xfrm>
            <a:off x="444446" y="69850"/>
            <a:ext cx="10154920" cy="1177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Reserve buffers remain strong across key adequacy metrics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AC620CC-826C-8568-5870-E6A1E41A4D45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9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35BFC1-E78D-F0C5-A79F-1FE0439D6CA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35A7DB-B974-816F-29CF-A50290EABCF3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  <p:extLst>
      <p:ext uri="{BB962C8B-B14F-4D97-AF65-F5344CB8AC3E}">
        <p14:creationId xmlns:p14="http://schemas.microsoft.com/office/powerpoint/2010/main" val="1379786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or 6"/>
          <p:cNvCxnSpPr>
            <a:cxnSpLocks/>
          </p:cNvCxnSpPr>
          <p:nvPr/>
        </p:nvCxnSpPr>
        <p:spPr>
          <a:xfrm flipH="1">
            <a:off x="1750556" y="2324355"/>
            <a:ext cx="1051560" cy="2286000"/>
          </a:xfrm>
          <a:prstGeom prst="line">
            <a:avLst/>
          </a:prstGeom>
          <a:ln w="15875">
            <a:solidFill>
              <a:srgbClr val="DCC7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>
            <a:cxnSpLocks/>
          </p:cNvCxnSpPr>
          <p:nvPr/>
        </p:nvCxnSpPr>
        <p:spPr>
          <a:xfrm>
            <a:off x="2802116" y="2324355"/>
            <a:ext cx="1051560" cy="2286000"/>
          </a:xfrm>
          <a:prstGeom prst="line">
            <a:avLst/>
          </a:prstGeom>
          <a:ln w="15875">
            <a:solidFill>
              <a:srgbClr val="DCC7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>
            <a:cxnSpLocks/>
          </p:cNvCxnSpPr>
          <p:nvPr/>
        </p:nvCxnSpPr>
        <p:spPr>
          <a:xfrm>
            <a:off x="1750556" y="4610355"/>
            <a:ext cx="2103120" cy="0"/>
          </a:xfrm>
          <a:prstGeom prst="line">
            <a:avLst/>
          </a:prstGeom>
          <a:ln w="15875">
            <a:solidFill>
              <a:srgbClr val="DCC7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332032" y="3307949"/>
            <a:ext cx="900000" cy="900000"/>
          </a:xfrm>
          <a:prstGeom prst="ellipse">
            <a:avLst/>
          </a:prstGeom>
          <a:solidFill>
            <a:srgbClr val="0A1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100" b="1" spc="160" dirty="0">
                <a:solidFill>
                  <a:srgbClr val="C5A059"/>
                </a:solidFill>
                <a:latin typeface="Century Schoolbook" panose="02040604050505020304" pitchFamily="18" charset="0"/>
              </a:rPr>
              <a:t>GOLD</a:t>
            </a:r>
          </a:p>
        </p:txBody>
      </p:sp>
      <p:sp>
        <p:nvSpPr>
          <p:cNvPr id="11" name="Oval 10"/>
          <p:cNvSpPr/>
          <p:nvPr/>
        </p:nvSpPr>
        <p:spPr>
          <a:xfrm>
            <a:off x="2002016" y="1524255"/>
            <a:ext cx="1600200" cy="1600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C5A059"/>
            </a:solidFill>
          </a:ln>
          <a:effectLst>
            <a:outerShdw blurRad="177800" dist="50800" dir="5400000" rotWithShape="0">
              <a:srgbClr val="0A192F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b="1" dirty="0">
                <a:solidFill>
                  <a:srgbClr val="134263"/>
                </a:solidFill>
                <a:latin typeface="Century Schoolbook" panose="02040604050505020304" pitchFamily="18" charset="0"/>
              </a:rPr>
              <a:t>SAFETY</a:t>
            </a:r>
          </a:p>
        </p:txBody>
      </p:sp>
      <p:sp>
        <p:nvSpPr>
          <p:cNvPr id="12" name="Oval 11"/>
          <p:cNvSpPr/>
          <p:nvPr/>
        </p:nvSpPr>
        <p:spPr>
          <a:xfrm>
            <a:off x="950456" y="3810255"/>
            <a:ext cx="1600200" cy="1600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C5A059"/>
            </a:solidFill>
          </a:ln>
          <a:effectLst>
            <a:outerShdw blurRad="177800" dist="50800" dir="5400000" rotWithShape="0">
              <a:srgbClr val="0A192F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 dirty="0">
                <a:solidFill>
                  <a:srgbClr val="134263"/>
                </a:solidFill>
                <a:latin typeface="Century Schoolbook" panose="02040604050505020304" pitchFamily="18" charset="0"/>
              </a:rPr>
              <a:t>LIQUIDITY</a:t>
            </a:r>
          </a:p>
        </p:txBody>
      </p:sp>
      <p:sp>
        <p:nvSpPr>
          <p:cNvPr id="13" name="Oval 12"/>
          <p:cNvSpPr/>
          <p:nvPr/>
        </p:nvSpPr>
        <p:spPr>
          <a:xfrm>
            <a:off x="3053576" y="3810255"/>
            <a:ext cx="1600200" cy="160020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C5A059"/>
            </a:solidFill>
          </a:ln>
          <a:effectLst>
            <a:outerShdw blurRad="177800" dist="50800" dir="5400000" rotWithShape="0">
              <a:srgbClr val="0A192F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>
                <a:solidFill>
                  <a:srgbClr val="134263"/>
                </a:solidFill>
                <a:latin typeface="Century Schoolbook" panose="02040604050505020304" pitchFamily="18" charset="0"/>
              </a:rPr>
              <a:t>RETURN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28534" y="1157108"/>
            <a:ext cx="462686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dirty="0">
                <a:solidFill>
                  <a:srgbClr val="134263"/>
                </a:solidFill>
                <a:latin typeface="Century Schoolbook" panose="02040604050505020304" pitchFamily="18" charset="0"/>
              </a:rPr>
              <a:t>Safety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8534" y="1504580"/>
            <a:ext cx="4626864" cy="7260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400" b="0" i="0" dirty="0">
                <a:solidFill>
                  <a:srgbClr val="112A4F"/>
                </a:solidFill>
                <a:latin typeface="Century Schoolbook" panose="02040604050505020304" pitchFamily="18" charset="0"/>
              </a:rPr>
              <a:t>Capital preservation through high-quality, unencumbered holdings and disciplined counterparty limits.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6260" y="2365030"/>
            <a:ext cx="462686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34263"/>
                </a:solidFill>
                <a:latin typeface="Century Schoolbook" panose="02040604050505020304" pitchFamily="18" charset="0"/>
              </a:rPr>
              <a:t>Liquidity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6260" y="2712501"/>
            <a:ext cx="4626864" cy="484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400" b="0" i="0">
                <a:solidFill>
                  <a:srgbClr val="112A4F"/>
                </a:solidFill>
                <a:latin typeface="Century Schoolbook" panose="02040604050505020304" pitchFamily="18" charset="0"/>
              </a:rPr>
              <a:t>Reserves must be convertible at short notice to meet external and policy obligations.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28534" y="3555419"/>
            <a:ext cx="462686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>
                <a:solidFill>
                  <a:srgbClr val="134263"/>
                </a:solidFill>
                <a:latin typeface="Century Schoolbook" panose="02040604050505020304" pitchFamily="18" charset="0"/>
              </a:rPr>
              <a:t>Return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28534" y="3902891"/>
            <a:ext cx="4626864" cy="484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1400" b="0" i="0" dirty="0">
                <a:solidFill>
                  <a:srgbClr val="112A4F"/>
                </a:solidFill>
                <a:latin typeface="Century Schoolbook" panose="02040604050505020304" pitchFamily="18" charset="0"/>
              </a:rPr>
              <a:t>Income is pursued only once safety and liquidity requirements are fully satisfied.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570166" y="4789677"/>
            <a:ext cx="5285232" cy="1643745"/>
          </a:xfrm>
          <a:prstGeom prst="roundRect">
            <a:avLst>
              <a:gd name="adj" fmla="val 9000"/>
            </a:avLst>
          </a:prstGeom>
          <a:solidFill>
            <a:srgbClr val="1342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000">
              <a:latin typeface="Century Schoolbook" panose="020406040505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98767" y="5014031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spc="160" dirty="0">
                <a:solidFill>
                  <a:srgbClr val="E0C06A"/>
                </a:solidFill>
                <a:latin typeface="Century Schoolbook" panose="02040604050505020304" pitchFamily="18" charset="0"/>
              </a:rPr>
              <a:t>INSTITUTIONAL CONTEXT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89515" y="5365034"/>
            <a:ext cx="5065883" cy="81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600" dirty="0">
                <a:solidFill>
                  <a:schemeClr val="bg1"/>
                </a:solidFill>
              </a:rPr>
              <a:t>Reserve-management framework aligned with IMF principles and strengthened through international cooperation and World Bank RAMP</a:t>
            </a:r>
            <a:endParaRPr sz="1600" b="0" i="0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" name="Shape 14">
            <a:extLst>
              <a:ext uri="{FF2B5EF4-FFF2-40B4-BE49-F238E27FC236}">
                <a16:creationId xmlns:a16="http://schemas.microsoft.com/office/drawing/2014/main" id="{F9FC32EA-1EE1-AB26-AA76-3D0E98BDBC3F}"/>
              </a:ext>
            </a:extLst>
          </p:cNvPr>
          <p:cNvSpPr/>
          <p:nvPr/>
        </p:nvSpPr>
        <p:spPr>
          <a:xfrm>
            <a:off x="5428434" y="1157108"/>
            <a:ext cx="548640" cy="54864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</p:sp>
      <p:pic>
        <p:nvPicPr>
          <p:cNvPr id="5" name="Image 1" descr="icons/shield_white.png">
            <a:extLst>
              <a:ext uri="{FF2B5EF4-FFF2-40B4-BE49-F238E27FC236}">
                <a16:creationId xmlns:a16="http://schemas.microsoft.com/office/drawing/2014/main" id="{EE09F6F8-2092-05A2-7D26-F1E8210FB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738" y="1303412"/>
            <a:ext cx="256032" cy="256032"/>
          </a:xfrm>
          <a:prstGeom prst="rect">
            <a:avLst/>
          </a:prstGeom>
        </p:spPr>
      </p:pic>
      <p:sp>
        <p:nvSpPr>
          <p:cNvPr id="6" name="Shape 17">
            <a:extLst>
              <a:ext uri="{FF2B5EF4-FFF2-40B4-BE49-F238E27FC236}">
                <a16:creationId xmlns:a16="http://schemas.microsoft.com/office/drawing/2014/main" id="{10A1AD46-BE95-5A21-04A0-C2F8EF49DFBD}"/>
              </a:ext>
            </a:extLst>
          </p:cNvPr>
          <p:cNvSpPr/>
          <p:nvPr/>
        </p:nvSpPr>
        <p:spPr>
          <a:xfrm>
            <a:off x="5428434" y="2327540"/>
            <a:ext cx="548640" cy="54864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</p:sp>
      <p:pic>
        <p:nvPicPr>
          <p:cNvPr id="29" name="Image 2" descr="icons/droplet_white.png">
            <a:extLst>
              <a:ext uri="{FF2B5EF4-FFF2-40B4-BE49-F238E27FC236}">
                <a16:creationId xmlns:a16="http://schemas.microsoft.com/office/drawing/2014/main" id="{6ADE009E-9AEB-8FC2-B0CA-A07FAF454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738" y="2473844"/>
            <a:ext cx="256032" cy="256032"/>
          </a:xfrm>
          <a:prstGeom prst="rect">
            <a:avLst/>
          </a:prstGeom>
        </p:spPr>
      </p:pic>
      <p:sp>
        <p:nvSpPr>
          <p:cNvPr id="30" name="Shape 20">
            <a:extLst>
              <a:ext uri="{FF2B5EF4-FFF2-40B4-BE49-F238E27FC236}">
                <a16:creationId xmlns:a16="http://schemas.microsoft.com/office/drawing/2014/main" id="{6FB661A5-3CFF-6DAA-0CD7-49C27D0FE7BE}"/>
              </a:ext>
            </a:extLst>
          </p:cNvPr>
          <p:cNvSpPr/>
          <p:nvPr/>
        </p:nvSpPr>
        <p:spPr>
          <a:xfrm>
            <a:off x="5428434" y="3497972"/>
            <a:ext cx="548640" cy="54864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</p:sp>
      <p:pic>
        <p:nvPicPr>
          <p:cNvPr id="31" name="Image 3" descr="icons/chart_white.png">
            <a:extLst>
              <a:ext uri="{FF2B5EF4-FFF2-40B4-BE49-F238E27FC236}">
                <a16:creationId xmlns:a16="http://schemas.microsoft.com/office/drawing/2014/main" id="{75776833-6A78-DCA8-034F-018B445D4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738" y="3644276"/>
            <a:ext cx="256032" cy="256032"/>
          </a:xfrm>
          <a:prstGeom prst="rect">
            <a:avLst/>
          </a:prstGeom>
        </p:spPr>
      </p:pic>
      <p:sp>
        <p:nvSpPr>
          <p:cNvPr id="32" name="Text 0">
            <a:extLst>
              <a:ext uri="{FF2B5EF4-FFF2-40B4-BE49-F238E27FC236}">
                <a16:creationId xmlns:a16="http://schemas.microsoft.com/office/drawing/2014/main" id="{18D7F536-C160-67F5-2DAF-E1209CE5D37C}"/>
              </a:ext>
            </a:extLst>
          </p:cNvPr>
          <p:cNvSpPr txBox="1"/>
          <p:nvPr/>
        </p:nvSpPr>
        <p:spPr>
          <a:xfrm>
            <a:off x="417468" y="68972"/>
            <a:ext cx="501096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Portfolio objectives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Slide Number Placeholder 1">
            <a:extLst>
              <a:ext uri="{FF2B5EF4-FFF2-40B4-BE49-F238E27FC236}">
                <a16:creationId xmlns:a16="http://schemas.microsoft.com/office/drawing/2014/main" id="{88AF47BB-F3C9-4871-D9F5-0B3FBF33542D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10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8E1B960-B22F-84B5-7745-CEEF7F1A2D0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AE524E9-6983-C51F-D26F-BE7B43467FB0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43975" y="1534994"/>
            <a:ext cx="3258281" cy="32004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000">
              <a:latin typeface="Century Schoolbook" panose="02040604050505020304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5693" y="1872428"/>
            <a:ext cx="566928" cy="56692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Century Schoolbook" panose="02040604050505020304" pitchFamily="18" charset="0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693" y="2524045"/>
            <a:ext cx="256333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chemeClr val="accent2">
                    <a:lumMod val="50000"/>
                  </a:schemeClr>
                </a:solidFill>
                <a:latin typeface="Century Schoolbook" panose="02040604050505020304" pitchFamily="18" charset="0"/>
              </a:rPr>
              <a:t>Supply Sources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693" y="3042861"/>
            <a:ext cx="256333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spc="140" dirty="0">
                <a:solidFill>
                  <a:srgbClr val="C5A059"/>
                </a:solidFill>
                <a:latin typeface="Century Schoolbook" panose="02040604050505020304" pitchFamily="18" charset="0"/>
              </a:rPr>
              <a:t>UPSTREAM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693" y="3390333"/>
            <a:ext cx="2563337" cy="1049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4000"/>
              </a:lnSpc>
              <a:buClr>
                <a:srgbClr val="C5A059"/>
              </a:buClr>
              <a:buSzPct val="90000"/>
              <a:buFont typeface="Arial"/>
              <a:buChar char="•"/>
            </a:pPr>
            <a:r>
              <a:rPr sz="1400" b="0" i="0" dirty="0">
                <a:solidFill>
                  <a:srgbClr val="475569"/>
                </a:solidFill>
                <a:latin typeface="Century Schoolbook" panose="02040604050505020304" pitchFamily="18" charset="0"/>
              </a:rPr>
              <a:t>State gold mines and deposits</a:t>
            </a:r>
          </a:p>
          <a:p>
            <a:pPr marL="182880" indent="-182880" algn="l">
              <a:lnSpc>
                <a:spcPct val="114000"/>
              </a:lnSpc>
              <a:spcBef>
                <a:spcPts val="700"/>
              </a:spcBef>
              <a:buClr>
                <a:srgbClr val="C5A059"/>
              </a:buClr>
              <a:buSzPct val="90000"/>
              <a:buFont typeface="Arial"/>
              <a:buChar char="•"/>
            </a:pPr>
            <a:r>
              <a:rPr sz="1400" b="0" i="0" dirty="0">
                <a:solidFill>
                  <a:srgbClr val="475569"/>
                </a:solidFill>
                <a:latin typeface="Century Schoolbook" panose="02040604050505020304" pitchFamily="18" charset="0"/>
              </a:rPr>
              <a:t>Private and artisanal mining, sold via auctions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3430" y="1561532"/>
            <a:ext cx="3258281" cy="32004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000">
              <a:latin typeface="Century Schoolbook" panose="020406040505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70902" y="1872428"/>
            <a:ext cx="566928" cy="56692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Century Schoolbook" panose="02040604050505020304" pitchFamily="18" charset="0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70902" y="2524045"/>
            <a:ext cx="256333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chemeClr val="accent2">
                    <a:lumMod val="50000"/>
                  </a:schemeClr>
                </a:solidFill>
                <a:latin typeface="Century Schoolbook" panose="02040604050505020304" pitchFamily="18" charset="0"/>
              </a:rPr>
              <a:t>Refining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70902" y="3042861"/>
            <a:ext cx="256333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spc="140">
                <a:solidFill>
                  <a:srgbClr val="C5A059"/>
                </a:solidFill>
                <a:latin typeface="Century Schoolbook" panose="02040604050505020304" pitchFamily="18" charset="0"/>
              </a:rPr>
              <a:t>LBMA ACCREDITED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70902" y="3390333"/>
            <a:ext cx="2563337" cy="8038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4000"/>
              </a:lnSpc>
              <a:buClr>
                <a:srgbClr val="C5A059"/>
              </a:buClr>
              <a:buSzPct val="90000"/>
              <a:buFont typeface="Arial"/>
              <a:buChar char="•"/>
            </a:pPr>
            <a:r>
              <a:rPr sz="1400" b="0" i="0">
                <a:solidFill>
                  <a:srgbClr val="475569"/>
                </a:solidFill>
                <a:latin typeface="Century Schoolbook" panose="02040604050505020304" pitchFamily="18" charset="0"/>
              </a:rPr>
              <a:t>Local producers and refiners</a:t>
            </a:r>
          </a:p>
          <a:p>
            <a:pPr marL="182880" indent="-182880" algn="l">
              <a:lnSpc>
                <a:spcPct val="114000"/>
              </a:lnSpc>
              <a:spcBef>
                <a:spcPts val="700"/>
              </a:spcBef>
              <a:buClr>
                <a:srgbClr val="C5A059"/>
              </a:buClr>
              <a:buSzPct val="90000"/>
              <a:buFont typeface="Arial"/>
              <a:buChar char="•"/>
            </a:pPr>
            <a:r>
              <a:rPr sz="1400" b="0" i="0">
                <a:solidFill>
                  <a:srgbClr val="475569"/>
                </a:solidFill>
                <a:latin typeface="Century Schoolbook" panose="02040604050505020304" pitchFamily="18" charset="0"/>
              </a:rPr>
              <a:t>Output certified to London Good Delivery standard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48640" y="1561532"/>
            <a:ext cx="3258281" cy="3200400"/>
          </a:xfrm>
          <a:prstGeom prst="roundRect">
            <a:avLst>
              <a:gd name="adj" fmla="val 4500"/>
            </a:avLst>
          </a:prstGeom>
          <a:solidFill>
            <a:srgbClr val="112A4F"/>
          </a:solidFill>
          <a:ln w="9525">
            <a:solidFill>
              <a:srgbClr val="0A192F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000">
              <a:latin typeface="Century Schoolbook" panose="020406040505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196112" y="1872428"/>
            <a:ext cx="566928" cy="566928"/>
          </a:xfrm>
          <a:prstGeom prst="ellipse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0A192F"/>
                </a:solidFill>
                <a:latin typeface="Century Schoolbook" panose="02040604050505020304" pitchFamily="18" charset="0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96112" y="2524045"/>
            <a:ext cx="2563337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dirty="0">
                <a:solidFill>
                  <a:srgbClr val="FFFFFF"/>
                </a:solidFill>
                <a:latin typeface="Century Schoolbook" panose="02040604050505020304" pitchFamily="18" charset="0"/>
              </a:rPr>
              <a:t>Central Bank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96112" y="3042861"/>
            <a:ext cx="256333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spc="140" dirty="0">
                <a:solidFill>
                  <a:srgbClr val="C5A059"/>
                </a:solidFill>
                <a:latin typeface="Century Schoolbook" panose="02040604050505020304" pitchFamily="18" charset="0"/>
              </a:rPr>
              <a:t>BUYER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96112" y="3390333"/>
            <a:ext cx="2563337" cy="1049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82880" indent="-182880" algn="l">
              <a:lnSpc>
                <a:spcPct val="114000"/>
              </a:lnSpc>
              <a:buClr>
                <a:srgbClr val="C5A059"/>
              </a:buClr>
              <a:buSzPct val="90000"/>
              <a:buFont typeface="Arial"/>
              <a:buChar char="•"/>
            </a:pPr>
            <a:r>
              <a:rPr sz="1400" b="0" i="0">
                <a:solidFill>
                  <a:srgbClr val="D8E2EF"/>
                </a:solidFill>
                <a:latin typeface="Century Schoolbook" panose="02040604050505020304" pitchFamily="18" charset="0"/>
              </a:rPr>
              <a:t>Gold purchased domestically in UZS</a:t>
            </a:r>
          </a:p>
          <a:p>
            <a:pPr marL="182880" indent="-182880" algn="l">
              <a:lnSpc>
                <a:spcPct val="114000"/>
              </a:lnSpc>
              <a:spcBef>
                <a:spcPts val="700"/>
              </a:spcBef>
              <a:buClr>
                <a:srgbClr val="C5A059"/>
              </a:buClr>
              <a:buSzPct val="90000"/>
              <a:buFont typeface="Arial"/>
              <a:buChar char="•"/>
            </a:pPr>
            <a:r>
              <a:rPr sz="1400" b="0" i="0">
                <a:solidFill>
                  <a:srgbClr val="D8E2EF"/>
                </a:solidFill>
                <a:latin typeface="Century Schoolbook" panose="02040604050505020304" pitchFamily="18" charset="0"/>
              </a:rPr>
              <a:t>Added directly to international reserves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11829" y="5101981"/>
            <a:ext cx="10911809" cy="1070219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E8DC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800">
              <a:latin typeface="Century Schoolbook" panose="020406040505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4068" y="5340397"/>
            <a:ext cx="10143713" cy="5463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 spc="160" dirty="0">
                <a:solidFill>
                  <a:srgbClr val="C5A059"/>
                </a:solidFill>
                <a:latin typeface="Century Schoolbook" panose="02040604050505020304" pitchFamily="18" charset="0"/>
              </a:rPr>
              <a:t>STANDARD</a:t>
            </a:r>
            <a:endParaRPr lang="en-US" sz="1400" b="1" i="0" spc="160" dirty="0">
              <a:solidFill>
                <a:srgbClr val="C5A059"/>
              </a:solidFill>
              <a:latin typeface="Century Schoolbook" panose="02040604050505020304" pitchFamily="18" charset="0"/>
            </a:endParaRPr>
          </a:p>
          <a:p>
            <a:pPr algn="l">
              <a:spcBef>
                <a:spcPts val="300"/>
              </a:spcBef>
            </a:pPr>
            <a:r>
              <a:rPr sz="1400" b="0" i="0" dirty="0">
                <a:solidFill>
                  <a:srgbClr val="1E293B"/>
                </a:solidFill>
                <a:latin typeface="Century Schoolbook" panose="02040604050505020304" pitchFamily="18" charset="0"/>
              </a:rPr>
              <a:t>All reserve-eligible bars meet the London Good Delivery standard and are refined by LBMA-accredited domestic producers.</a:t>
            </a:r>
          </a:p>
        </p:txBody>
      </p:sp>
      <p:pic>
        <p:nvPicPr>
          <p:cNvPr id="2" name="Image 1" descr="icons/mountain_teal.png">
            <a:extLst>
              <a:ext uri="{FF2B5EF4-FFF2-40B4-BE49-F238E27FC236}">
                <a16:creationId xmlns:a16="http://schemas.microsoft.com/office/drawing/2014/main" id="{8A169DB2-B4B3-9AE5-EB30-4D1D4973945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89574" y="2003730"/>
            <a:ext cx="438912" cy="438912"/>
          </a:xfrm>
          <a:prstGeom prst="rect">
            <a:avLst/>
          </a:prstGeom>
        </p:spPr>
      </p:pic>
      <p:pic>
        <p:nvPicPr>
          <p:cNvPr id="5" name="Image 2" descr="icons/industry_teal.png">
            <a:extLst>
              <a:ext uri="{FF2B5EF4-FFF2-40B4-BE49-F238E27FC236}">
                <a16:creationId xmlns:a16="http://schemas.microsoft.com/office/drawing/2014/main" id="{C79D375A-AF91-7B53-D57D-1A6DF84DD4A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59852" y="1995142"/>
            <a:ext cx="438912" cy="438912"/>
          </a:xfrm>
          <a:prstGeom prst="rect">
            <a:avLst/>
          </a:prstGeom>
        </p:spPr>
      </p:pic>
      <p:pic>
        <p:nvPicPr>
          <p:cNvPr id="6" name="Image 3" descr="icons/bank_white.png">
            <a:extLst>
              <a:ext uri="{FF2B5EF4-FFF2-40B4-BE49-F238E27FC236}">
                <a16:creationId xmlns:a16="http://schemas.microsoft.com/office/drawing/2014/main" id="{C3DF3E56-E3C9-33F5-935F-D9F01A5A171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10500332" y="1995142"/>
            <a:ext cx="438912" cy="438912"/>
          </a:xfrm>
          <a:prstGeom prst="rect">
            <a:avLst/>
          </a:prstGeom>
        </p:spPr>
      </p:pic>
      <p:pic>
        <p:nvPicPr>
          <p:cNvPr id="26" name="Image 4" descr="icons/arrowRight_gold.png">
            <a:extLst>
              <a:ext uri="{FF2B5EF4-FFF2-40B4-BE49-F238E27FC236}">
                <a16:creationId xmlns:a16="http://schemas.microsoft.com/office/drawing/2014/main" id="{A297E772-883D-C947-9EEC-ADFE0FE89DF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27552" y="2966950"/>
            <a:ext cx="402336" cy="402336"/>
          </a:xfrm>
          <a:prstGeom prst="rect">
            <a:avLst/>
          </a:prstGeom>
        </p:spPr>
      </p:pic>
      <p:pic>
        <p:nvPicPr>
          <p:cNvPr id="27" name="Image 5" descr="icons/arrowRight_gold.png">
            <a:extLst>
              <a:ext uri="{FF2B5EF4-FFF2-40B4-BE49-F238E27FC236}">
                <a16:creationId xmlns:a16="http://schemas.microsoft.com/office/drawing/2014/main" id="{6F858277-9274-EACA-8EC9-00A285BDDB7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68032" y="2966950"/>
            <a:ext cx="402336" cy="402336"/>
          </a:xfrm>
          <a:prstGeom prst="rect">
            <a:avLst/>
          </a:prstGeom>
        </p:spPr>
      </p:pic>
      <p:sp>
        <p:nvSpPr>
          <p:cNvPr id="30" name="Shape 22">
            <a:extLst>
              <a:ext uri="{FF2B5EF4-FFF2-40B4-BE49-F238E27FC236}">
                <a16:creationId xmlns:a16="http://schemas.microsoft.com/office/drawing/2014/main" id="{A6EEEF64-89D3-265D-B3E3-BEBCE11D4B88}"/>
              </a:ext>
            </a:extLst>
          </p:cNvPr>
          <p:cNvSpPr/>
          <p:nvPr/>
        </p:nvSpPr>
        <p:spPr>
          <a:xfrm>
            <a:off x="285291" y="5340397"/>
            <a:ext cx="502920" cy="502920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31" name="Image 6" descr="icons/certificate_white.png">
            <a:extLst>
              <a:ext uri="{FF2B5EF4-FFF2-40B4-BE49-F238E27FC236}">
                <a16:creationId xmlns:a16="http://schemas.microsoft.com/office/drawing/2014/main" id="{1B3CBF73-A985-127A-95D6-A13AA16DE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63" y="5459269"/>
            <a:ext cx="265176" cy="265176"/>
          </a:xfrm>
          <a:prstGeom prst="rect">
            <a:avLst/>
          </a:prstGeom>
        </p:spPr>
      </p:pic>
      <p:sp>
        <p:nvSpPr>
          <p:cNvPr id="32" name="Text 0">
            <a:extLst>
              <a:ext uri="{FF2B5EF4-FFF2-40B4-BE49-F238E27FC236}">
                <a16:creationId xmlns:a16="http://schemas.microsoft.com/office/drawing/2014/main" id="{3A0A90CB-1194-9D31-AF3B-D3C571582C7D}"/>
              </a:ext>
            </a:extLst>
          </p:cNvPr>
          <p:cNvSpPr txBox="1"/>
          <p:nvPr/>
        </p:nvSpPr>
        <p:spPr>
          <a:xfrm>
            <a:off x="214201" y="68079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000" b="1" dirty="0">
                <a:solidFill>
                  <a:srgbClr val="0E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domestic gold production to reserves</a:t>
            </a:r>
            <a:endParaRPr lang="en-US" sz="4000" dirty="0"/>
          </a:p>
        </p:txBody>
      </p:sp>
      <p:sp>
        <p:nvSpPr>
          <p:cNvPr id="33" name="Slide Number Placeholder 1">
            <a:extLst>
              <a:ext uri="{FF2B5EF4-FFF2-40B4-BE49-F238E27FC236}">
                <a16:creationId xmlns:a16="http://schemas.microsoft.com/office/drawing/2014/main" id="{7037A3EE-4573-F376-B47F-30B77D4D7764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11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23D17BB-5B14-8B2C-6EEB-75A3A431F60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78C082C-F5D8-FF3C-81D1-F7F8A877B069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85943" y="1325445"/>
            <a:ext cx="2966679" cy="15727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000">
              <a:latin typeface="Century Schoolbook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75" y="1409395"/>
            <a:ext cx="2454615" cy="6270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sz="2000" b="1" i="0" dirty="0">
                <a:solidFill>
                  <a:schemeClr val="accent1">
                    <a:lumMod val="50000"/>
                  </a:schemeClr>
                </a:solidFill>
                <a:latin typeface="Century Schoolbook" panose="02040604050505020304" pitchFamily="18" charset="0"/>
              </a:rPr>
              <a:t>Producers &amp; Refiners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399" y="2153804"/>
            <a:ext cx="2527767" cy="5268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0" i="0" dirty="0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Domestic gold sold to the Central Bank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58462" y="1325445"/>
            <a:ext cx="2966679" cy="1572768"/>
          </a:xfrm>
          <a:prstGeom prst="roundRect">
            <a:avLst>
              <a:gd name="adj" fmla="val 4500"/>
            </a:avLst>
          </a:prstGeom>
          <a:solidFill>
            <a:schemeClr val="accent2">
              <a:lumMod val="50000"/>
            </a:schemeClr>
          </a:solidFill>
          <a:ln w="9525">
            <a:solidFill>
              <a:srgbClr val="0A192F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400">
              <a:latin typeface="Century Schoolbook" panose="020406040505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4494" y="1618053"/>
            <a:ext cx="2454615" cy="300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sz="2000" b="1" i="0" dirty="0">
                <a:solidFill>
                  <a:srgbClr val="FFFFFF"/>
                </a:solidFill>
                <a:latin typeface="Century Schoolbook" panose="02040604050505020304" pitchFamily="18" charset="0"/>
              </a:rPr>
              <a:t>Central Bank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7918" y="2153804"/>
            <a:ext cx="2527767" cy="5268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0" i="0" dirty="0">
                <a:solidFill>
                  <a:srgbClr val="BFD0E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Purchases gold in local currency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0981" y="1325445"/>
            <a:ext cx="2966679" cy="15727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400">
              <a:latin typeface="Century Schoolbook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7013" y="1409395"/>
            <a:ext cx="2454615" cy="6270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sz="2000" b="1" i="0" dirty="0">
                <a:solidFill>
                  <a:schemeClr val="accent1">
                    <a:lumMod val="50000"/>
                  </a:schemeClr>
                </a:solidFill>
                <a:latin typeface="Century Schoolbook" panose="02040604050505020304" pitchFamily="18" charset="0"/>
              </a:rPr>
              <a:t>Domestic Money Market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0437" y="2153804"/>
            <a:ext cx="2527767" cy="5268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0" i="0" dirty="0">
                <a:solidFill>
                  <a:srgbClr val="475569"/>
                </a:solidFill>
                <a:latin typeface="Century Schoolbook" panose="02040604050505020304" pitchFamily="18" charset="0"/>
              </a:rPr>
              <a:t>UZS </a:t>
            </a:r>
            <a:r>
              <a:rPr sz="1600" b="0" i="0" dirty="0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liquidity</a:t>
            </a:r>
            <a:r>
              <a:rPr sz="1600" b="0" i="0" dirty="0">
                <a:solidFill>
                  <a:srgbClr val="475569"/>
                </a:solidFill>
                <a:latin typeface="Century Schoolbook" panose="02040604050505020304" pitchFamily="18" charset="0"/>
              </a:rPr>
              <a:t> enters the economy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69742" y="1727781"/>
            <a:ext cx="13716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spc="120" dirty="0">
                <a:solidFill>
                  <a:srgbClr val="C5A059"/>
                </a:solidFill>
                <a:latin typeface="Century Schoolbook" panose="02040604050505020304" pitchFamily="18" charset="0"/>
              </a:rPr>
              <a:t>GOLD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2261" y="1727781"/>
            <a:ext cx="13716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spc="120" dirty="0">
                <a:solidFill>
                  <a:schemeClr val="accent2">
                    <a:lumMod val="50000"/>
                  </a:schemeClr>
                </a:solidFill>
                <a:latin typeface="Century Schoolbook" panose="02040604050505020304" pitchFamily="18" charset="0"/>
              </a:rPr>
              <a:t>UZS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5943" y="3428564"/>
            <a:ext cx="3423879" cy="1652799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000" dirty="0">
              <a:latin typeface="Century Schoolbook" panose="020406040505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1159" y="3615124"/>
            <a:ext cx="2838663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400" b="1" i="0" spc="150" dirty="0">
                <a:solidFill>
                  <a:srgbClr val="C5A059"/>
                </a:solidFill>
                <a:latin typeface="Century Schoolbook" panose="02040604050505020304" pitchFamily="18" charset="0"/>
              </a:rPr>
              <a:t>LIQUIDITY CREATION</a:t>
            </a:r>
            <a:endParaRPr sz="1400" b="1" i="0" spc="150" dirty="0">
              <a:solidFill>
                <a:srgbClr val="C5A059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8551" y="4038821"/>
            <a:ext cx="2838663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Domestic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gold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purchases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create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structural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UZS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liquidity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requiring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sterilisation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preserve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monetary-policy</a:t>
            </a:r>
            <a:r>
              <a:rPr lang="ru-RU"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dirty="0" err="1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stance</a:t>
            </a:r>
            <a:r>
              <a:rPr sz="140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929862" y="3428564"/>
            <a:ext cx="3423879" cy="1652799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400">
              <a:latin typeface="Century Schoolbook" panose="020406040505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46535" y="3596354"/>
            <a:ext cx="2356291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 spc="150" dirty="0">
                <a:solidFill>
                  <a:srgbClr val="C5A059"/>
                </a:solidFill>
                <a:latin typeface="Century Schoolbook" panose="02040604050505020304" pitchFamily="18" charset="0"/>
              </a:rPr>
              <a:t>STERILIZATION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22470" y="4038821"/>
            <a:ext cx="2838663" cy="714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4000"/>
              </a:lnSpc>
            </a:pPr>
            <a:r>
              <a:rPr sz="1400" b="0" i="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Central Bank </a:t>
            </a:r>
            <a:r>
              <a:rPr lang="en-US" sz="1400" b="0" i="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sterilize </a:t>
            </a:r>
            <a:r>
              <a:rPr sz="1400" b="0" i="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excess UZS liquidity through open-market operations.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73781" y="3428564"/>
            <a:ext cx="3423879" cy="1652799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  <a:effectLst>
            <a:outerShdw blurRad="228600" dist="76200" dir="5400000" rotWithShape="0">
              <a:srgbClr val="0A192F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400">
              <a:latin typeface="Century Schoolbook" panose="020406040505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58997" y="3615124"/>
            <a:ext cx="2838663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 spc="150" dirty="0">
                <a:solidFill>
                  <a:srgbClr val="C5A059"/>
                </a:solidFill>
                <a:latin typeface="Century Schoolbook" panose="02040604050505020304" pitchFamily="18" charset="0"/>
              </a:rPr>
              <a:t>FX RESERVE BALANCE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66389" y="4038821"/>
            <a:ext cx="2838663" cy="4706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4000"/>
              </a:lnSpc>
            </a:pPr>
            <a:r>
              <a:rPr sz="1400" b="0" i="0" dirty="0">
                <a:solidFill>
                  <a:srgbClr val="1E293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Gold accumulation is balanced against USD reserve requirements.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8209" y="5319965"/>
            <a:ext cx="10911809" cy="915481"/>
          </a:xfrm>
          <a:prstGeom prst="roundRect">
            <a:avLst>
              <a:gd name="adj" fmla="val 1200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sz="2000">
              <a:latin typeface="Century Schoolbook" panose="020406040505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2258" y="5654596"/>
            <a:ext cx="10143713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600" dirty="0">
                <a:solidFill>
                  <a:srgbClr val="D8E2EF"/>
                </a:solidFill>
                <a:latin typeface="Century Schoolbook" panose="02040604050505020304" pitchFamily="18" charset="0"/>
              </a:rPr>
              <a:t>Gold purchases are operationally integrated with liquidity management and FX reserve objectives.</a:t>
            </a:r>
            <a:endParaRPr sz="1600" dirty="0">
              <a:solidFill>
                <a:srgbClr val="D8E2EF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" name="Image 1" descr="icons/arrowRight_gold.png">
            <a:extLst>
              <a:ext uri="{FF2B5EF4-FFF2-40B4-BE49-F238E27FC236}">
                <a16:creationId xmlns:a16="http://schemas.microsoft.com/office/drawing/2014/main" id="{8EB0E646-BD70-3343-70F7-5FD392254A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72662" y="2096392"/>
            <a:ext cx="457200" cy="457200"/>
          </a:xfrm>
          <a:prstGeom prst="rect">
            <a:avLst/>
          </a:prstGeom>
        </p:spPr>
      </p:pic>
      <p:pic>
        <p:nvPicPr>
          <p:cNvPr id="5" name="Image 2" descr="icons/arrowRight_gold.png">
            <a:extLst>
              <a:ext uri="{FF2B5EF4-FFF2-40B4-BE49-F238E27FC236}">
                <a16:creationId xmlns:a16="http://schemas.microsoft.com/office/drawing/2014/main" id="{76C81529-D644-15E0-9F85-A2859DB5742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13726" y="2096392"/>
            <a:ext cx="457200" cy="457200"/>
          </a:xfrm>
          <a:prstGeom prst="rect">
            <a:avLst/>
          </a:prstGeom>
        </p:spPr>
      </p:pic>
      <p:sp>
        <p:nvSpPr>
          <p:cNvPr id="6" name="Shape 15">
            <a:extLst>
              <a:ext uri="{FF2B5EF4-FFF2-40B4-BE49-F238E27FC236}">
                <a16:creationId xmlns:a16="http://schemas.microsoft.com/office/drawing/2014/main" id="{3F7B3923-171A-DDD0-5DF3-62A9CC9A2AB7}"/>
              </a:ext>
            </a:extLst>
          </p:cNvPr>
          <p:cNvSpPr/>
          <p:nvPr/>
        </p:nvSpPr>
        <p:spPr>
          <a:xfrm>
            <a:off x="240807" y="3488828"/>
            <a:ext cx="475488" cy="475488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34" name="Image 4" descr="icons/water_white.png">
            <a:extLst>
              <a:ext uri="{FF2B5EF4-FFF2-40B4-BE49-F238E27FC236}">
                <a16:creationId xmlns:a16="http://schemas.microsoft.com/office/drawing/2014/main" id="{7BCF5EC2-694B-04D6-A084-B20D696CC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35" y="3598556"/>
            <a:ext cx="256032" cy="256032"/>
          </a:xfrm>
          <a:prstGeom prst="rect">
            <a:avLst/>
          </a:prstGeom>
        </p:spPr>
      </p:pic>
      <p:sp>
        <p:nvSpPr>
          <p:cNvPr id="35" name="Shape 19">
            <a:extLst>
              <a:ext uri="{FF2B5EF4-FFF2-40B4-BE49-F238E27FC236}">
                <a16:creationId xmlns:a16="http://schemas.microsoft.com/office/drawing/2014/main" id="{9DA17D24-340D-3B3A-7A6C-68725F3B34AE}"/>
              </a:ext>
            </a:extLst>
          </p:cNvPr>
          <p:cNvSpPr/>
          <p:nvPr/>
        </p:nvSpPr>
        <p:spPr>
          <a:xfrm>
            <a:off x="3983751" y="3488828"/>
            <a:ext cx="475488" cy="475488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36" name="Image 5" descr="icons/sync_white.png">
            <a:extLst>
              <a:ext uri="{FF2B5EF4-FFF2-40B4-BE49-F238E27FC236}">
                <a16:creationId xmlns:a16="http://schemas.microsoft.com/office/drawing/2014/main" id="{E2C7644F-3954-A4A5-164E-307BECFCD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479" y="3598556"/>
            <a:ext cx="256032" cy="256032"/>
          </a:xfrm>
          <a:prstGeom prst="rect">
            <a:avLst/>
          </a:prstGeom>
        </p:spPr>
      </p:pic>
      <p:sp>
        <p:nvSpPr>
          <p:cNvPr id="37" name="Shape 23">
            <a:extLst>
              <a:ext uri="{FF2B5EF4-FFF2-40B4-BE49-F238E27FC236}">
                <a16:creationId xmlns:a16="http://schemas.microsoft.com/office/drawing/2014/main" id="{D7F9F10F-A32D-A104-66DB-BFD435B6477B}"/>
              </a:ext>
            </a:extLst>
          </p:cNvPr>
          <p:cNvSpPr/>
          <p:nvPr/>
        </p:nvSpPr>
        <p:spPr>
          <a:xfrm>
            <a:off x="7726695" y="3488828"/>
            <a:ext cx="475488" cy="475488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38" name="Image 6" descr="icons/balance_white.png">
            <a:extLst>
              <a:ext uri="{FF2B5EF4-FFF2-40B4-BE49-F238E27FC236}">
                <a16:creationId xmlns:a16="http://schemas.microsoft.com/office/drawing/2014/main" id="{82751D59-9DA6-5E7F-0793-3E4B820894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423" y="3598556"/>
            <a:ext cx="256032" cy="256032"/>
          </a:xfrm>
          <a:prstGeom prst="rect">
            <a:avLst/>
          </a:prstGeom>
        </p:spPr>
      </p:pic>
      <p:pic>
        <p:nvPicPr>
          <p:cNvPr id="40" name="Image 3" descr="icons/arrowDown_navy.png">
            <a:extLst>
              <a:ext uri="{FF2B5EF4-FFF2-40B4-BE49-F238E27FC236}">
                <a16:creationId xmlns:a16="http://schemas.microsoft.com/office/drawing/2014/main" id="{87F32BAF-BF52-6171-5E8B-747B38170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921" y="2980508"/>
            <a:ext cx="365760" cy="365760"/>
          </a:xfrm>
          <a:prstGeom prst="rect">
            <a:avLst/>
          </a:prstGeom>
        </p:spPr>
      </p:pic>
      <p:sp>
        <p:nvSpPr>
          <p:cNvPr id="41" name="Text 0">
            <a:extLst>
              <a:ext uri="{FF2B5EF4-FFF2-40B4-BE49-F238E27FC236}">
                <a16:creationId xmlns:a16="http://schemas.microsoft.com/office/drawing/2014/main" id="{4DD4877D-E3FE-FFAA-068B-7A56099D6A0B}"/>
              </a:ext>
            </a:extLst>
          </p:cNvPr>
          <p:cNvSpPr txBox="1"/>
          <p:nvPr/>
        </p:nvSpPr>
        <p:spPr>
          <a:xfrm>
            <a:off x="240807" y="118459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 Purchases &amp; Monetary Policy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Slide Number Placeholder 1">
            <a:extLst>
              <a:ext uri="{FF2B5EF4-FFF2-40B4-BE49-F238E27FC236}">
                <a16:creationId xmlns:a16="http://schemas.microsoft.com/office/drawing/2014/main" id="{22605D2A-2524-C474-6754-0B23DF3243F2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12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3E1B9A89-EC4B-23EA-24D7-E7AE4C782A3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0E92FA3-6968-7D5F-4EFE-8B97B3665AB6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0" y="0"/>
            <a:ext cx="112903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gold accumulation to portfolio management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351790" y="735699"/>
            <a:ext cx="10424160" cy="755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gradual transition from building the framework to scaling a professionally managed reserve portfolio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716280" y="3167380"/>
            <a:ext cx="9966960" cy="0"/>
          </a:xfrm>
          <a:prstGeom prst="line">
            <a:avLst/>
          </a:prstGeom>
          <a:noFill/>
          <a:ln w="31750">
            <a:solidFill>
              <a:srgbClr val="0E2A4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79120" y="1795780"/>
            <a:ext cx="2788920" cy="502920"/>
          </a:xfrm>
          <a:prstGeom prst="roundRect">
            <a:avLst>
              <a:gd name="adj" fmla="val 14545"/>
            </a:avLst>
          </a:prstGeom>
          <a:solidFill>
            <a:srgbClr val="0E2A4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79120" y="1795780"/>
            <a:ext cx="2788920" cy="502920"/>
          </a:xfrm>
          <a:prstGeom prst="rect">
            <a:avLst/>
          </a:prstGeom>
          <a:solidFill>
            <a:schemeClr val="accent2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2020–2023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441960" y="2362708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00" b="1" kern="0" spc="1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 FRAMEWORK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1854708" y="3048508"/>
            <a:ext cx="237744" cy="237744"/>
          </a:xfrm>
          <a:prstGeom prst="ellipse">
            <a:avLst/>
          </a:prstGeom>
          <a:solidFill>
            <a:srgbClr val="C69A3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04216" y="3551681"/>
            <a:ext cx="34290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501396" y="3807460"/>
            <a:ext cx="2834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World Bank RAMP &amp; technical cooperation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Strengthening reserve-management capabilities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419600" y="1795780"/>
            <a:ext cx="2788920" cy="502920"/>
          </a:xfrm>
          <a:prstGeom prst="roundRect">
            <a:avLst>
              <a:gd name="adj" fmla="val 14545"/>
            </a:avLst>
          </a:prstGeom>
          <a:solidFill>
            <a:srgbClr val="0E2A47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19600" y="1795780"/>
            <a:ext cx="2788920" cy="502920"/>
          </a:xfrm>
          <a:prstGeom prst="rect">
            <a:avLst/>
          </a:prstGeom>
          <a:solidFill>
            <a:schemeClr val="accent2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2024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282440" y="2362708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00" b="1" kern="0" spc="1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ENTERING GLOBAL FIXED-INCOME MARKETS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695188" y="3048508"/>
            <a:ext cx="237744" cy="237744"/>
          </a:xfrm>
          <a:prstGeom prst="ellipse">
            <a:avLst/>
          </a:prstGeom>
          <a:solidFill>
            <a:srgbClr val="C69A3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980688" y="3533140"/>
            <a:ext cx="34290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4146550" y="3825747"/>
            <a:ext cx="2834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First $100m U.S. Treasury portfolio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Reserve Management System implementation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8260080" y="1795780"/>
            <a:ext cx="2788920" cy="502920"/>
          </a:xfrm>
          <a:prstGeom prst="roundRect">
            <a:avLst>
              <a:gd name="adj" fmla="val 14545"/>
            </a:avLst>
          </a:prstGeom>
          <a:solidFill>
            <a:srgbClr val="0E2A4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260080" y="1795780"/>
            <a:ext cx="2788920" cy="502920"/>
          </a:xfrm>
          <a:prstGeom prst="rect">
            <a:avLst/>
          </a:prstGeom>
          <a:solidFill>
            <a:schemeClr val="accent2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2025–2026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8122920" y="2362708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00" b="1" kern="0" spc="100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&amp; INSTITUTIONALIZING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Shape 20"/>
          <p:cNvSpPr/>
          <p:nvPr/>
        </p:nvSpPr>
        <p:spPr>
          <a:xfrm>
            <a:off x="9535668" y="3048508"/>
            <a:ext cx="237744" cy="237744"/>
          </a:xfrm>
          <a:prstGeom prst="ellipse">
            <a:avLst/>
          </a:prstGeom>
          <a:solidFill>
            <a:srgbClr val="C69A3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757160" y="3533140"/>
            <a:ext cx="342900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25" name="Text 22"/>
          <p:cNvSpPr txBox="1"/>
          <p:nvPr/>
        </p:nvSpPr>
        <p:spPr>
          <a:xfrm>
            <a:off x="7940040" y="3798570"/>
            <a:ext cx="2834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Securities portfolio: ~$1.8bn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Externally managed assets: ~$860m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900"/>
              </a:spcAft>
              <a:buSzPct val="100000"/>
              <a:buChar char="•"/>
            </a:pPr>
            <a:r>
              <a:rPr lang="en-US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IPS, SAA &amp; strengthened risk framework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259080" y="5755132"/>
            <a:ext cx="10908792" cy="566928"/>
          </a:xfrm>
          <a:prstGeom prst="roundRect">
            <a:avLst>
              <a:gd name="adj" fmla="val 16129"/>
            </a:avLst>
          </a:prstGeom>
          <a:solidFill>
            <a:schemeClr val="accent2">
              <a:lumMod val="50000"/>
            </a:schemeClr>
          </a:solidFill>
          <a:ln/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27" name="Text 24"/>
          <p:cNvSpPr txBox="1"/>
          <p:nvPr/>
        </p:nvSpPr>
        <p:spPr>
          <a:xfrm>
            <a:off x="178308" y="5745891"/>
            <a:ext cx="109336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E0C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   →    ENTER    →    SCALE    →    DIVERSIFY</a:t>
            </a:r>
            <a:endParaRPr lang="en-US" sz="2000" dirty="0"/>
          </a:p>
        </p:txBody>
      </p:sp>
      <p:sp>
        <p:nvSpPr>
          <p:cNvPr id="30" name="Slide Number Placeholder 1">
            <a:extLst>
              <a:ext uri="{FF2B5EF4-FFF2-40B4-BE49-F238E27FC236}">
                <a16:creationId xmlns:a16="http://schemas.microsoft.com/office/drawing/2014/main" id="{A37B406B-D8A5-6486-124F-3067680B47CA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13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35005E8-B71E-251B-423D-5BE85FD7C13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43763A1-CBDF-C26C-F152-A73CFA3ADFA0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0" y="50642"/>
            <a:ext cx="11290300" cy="911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3200" b="1" dirty="0">
                <a:solidFill>
                  <a:srgbClr val="0E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next phase: Diversification with institutional capacity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822325" y="770001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2027+  |  Broaden the investment universe while strengthening the institution that manages it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182880" y="1584198"/>
            <a:ext cx="342900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57200" y="1858518"/>
            <a:ext cx="512064" cy="5120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9" name="Image 1" descr="icons/glob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1986534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78992" y="1803654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50" b="1" kern="0" spc="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BROADEN THE INVESTMENT UNIVERSE</a:t>
            </a:r>
            <a:endParaRPr lang="en-US" sz="1250" dirty="0"/>
          </a:p>
        </p:txBody>
      </p:sp>
      <p:sp>
        <p:nvSpPr>
          <p:cNvPr id="11" name="Text 7"/>
          <p:cNvSpPr txBox="1"/>
          <p:nvPr/>
        </p:nvSpPr>
        <p:spPr>
          <a:xfrm>
            <a:off x="502920" y="2635758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SSAs and G7 sovereign debt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High-grade fixed income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Other eligible high-quality assets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Expansion subject to approved risk parameters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3976878" y="1590802"/>
            <a:ext cx="342900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251198" y="1865122"/>
            <a:ext cx="512064" cy="5120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14" name="Image 2" descr="icons/build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214" y="1993138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872990" y="181025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50" b="1" kern="0" spc="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THE INSTITUTION</a:t>
            </a:r>
            <a:endParaRPr lang="en-US" sz="1250" dirty="0"/>
          </a:p>
        </p:txBody>
      </p:sp>
      <p:sp>
        <p:nvSpPr>
          <p:cNvPr id="16" name="Text 11"/>
          <p:cNvSpPr txBox="1"/>
          <p:nvPr/>
        </p:nvSpPr>
        <p:spPr>
          <a:xfrm>
            <a:off x="4296918" y="2642362"/>
            <a:ext cx="2834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Strategic Asset Allocation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Investment Policy &amp; Strategy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Independent risk management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Systems, analytics and governance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7726680" y="1590802"/>
            <a:ext cx="342900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001000" y="1865122"/>
            <a:ext cx="512064" cy="512064"/>
          </a:xfrm>
          <a:prstGeom prst="ellipse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19" name="Image 3" descr="icons/handshak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016" y="1993138"/>
            <a:ext cx="256032" cy="256032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622792" y="181025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50" b="1" kern="0" spc="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DEEPEN CAPABILITIES &amp; PARTNERSHIPS</a:t>
            </a:r>
            <a:endParaRPr lang="en-US" sz="1250" dirty="0"/>
          </a:p>
        </p:txBody>
      </p:sp>
      <p:sp>
        <p:nvSpPr>
          <p:cNvPr id="21" name="Text 15"/>
          <p:cNvSpPr txBox="1"/>
          <p:nvPr/>
        </p:nvSpPr>
        <p:spPr>
          <a:xfrm>
            <a:off x="8046720" y="2642362"/>
            <a:ext cx="2834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External managers &amp; World Bank RAMP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Knowledge transfer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Technology &amp; risk analytics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7800" indent="-177800" algn="l">
              <a:lnSpc>
                <a:spcPct val="100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46586B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Build internal expertise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Text 16"/>
          <p:cNvSpPr txBox="1"/>
          <p:nvPr/>
        </p:nvSpPr>
        <p:spPr>
          <a:xfrm>
            <a:off x="201168" y="4684014"/>
            <a:ext cx="10908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 remains a strategic reserve asset and a strong foundation for the portfolio.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Shape 17"/>
          <p:cNvSpPr/>
          <p:nvPr/>
        </p:nvSpPr>
        <p:spPr>
          <a:xfrm>
            <a:off x="201168" y="5198364"/>
            <a:ext cx="10908792" cy="749808"/>
          </a:xfrm>
          <a:prstGeom prst="roundRect">
            <a:avLst>
              <a:gd name="adj" fmla="val 12195"/>
            </a:avLst>
          </a:prstGeom>
          <a:solidFill>
            <a:schemeClr val="accent2">
              <a:lumMod val="50000"/>
            </a:schemeClr>
          </a:solidFill>
          <a:ln/>
          <a:effectLst>
            <a:outerShdw blurRad="114300" dist="38100" dir="5400000" algn="bl" rotWithShape="0">
              <a:srgbClr val="8FA3B5">
                <a:alpha val="28000"/>
              </a:srgbClr>
            </a:outerShdw>
          </a:effectLst>
        </p:spPr>
      </p:sp>
      <p:sp>
        <p:nvSpPr>
          <p:cNvPr id="24" name="Text 18"/>
          <p:cNvSpPr txBox="1"/>
          <p:nvPr/>
        </p:nvSpPr>
        <p:spPr>
          <a:xfrm>
            <a:off x="296418" y="5267198"/>
            <a:ext cx="108356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FIRST</a:t>
            </a:r>
            <a:r>
              <a:rPr lang="en-US" sz="1600" b="1" kern="0" spc="200" dirty="0">
                <a:solidFill>
                  <a:srgbClr val="C69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•    </a:t>
            </a:r>
            <a:r>
              <a:rPr lang="en-US" sz="1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SECOND</a:t>
            </a:r>
            <a:r>
              <a:rPr lang="en-US" sz="1600" b="1" kern="0" spc="200" dirty="0">
                <a:solidFill>
                  <a:srgbClr val="C69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•    </a:t>
            </a:r>
            <a:r>
              <a:rPr lang="en-US" sz="16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THEREAFTER</a:t>
            </a:r>
            <a:endParaRPr lang="en-US" sz="1600" dirty="0"/>
          </a:p>
        </p:txBody>
      </p:sp>
      <p:sp>
        <p:nvSpPr>
          <p:cNvPr id="27" name="Slide Number Placeholder 1">
            <a:extLst>
              <a:ext uri="{FF2B5EF4-FFF2-40B4-BE49-F238E27FC236}">
                <a16:creationId xmlns:a16="http://schemas.microsoft.com/office/drawing/2014/main" id="{3B3B0B5B-DDE5-197F-37F8-14E78A9F4EAB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14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D79EFD7-962A-AA6C-F9B8-437E1325363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4FA740B-C257-8A38-759F-A28564B68E63}"/>
              </a:ext>
            </a:extLst>
          </p:cNvPr>
          <p:cNvSpPr txBox="1"/>
          <p:nvPr/>
        </p:nvSpPr>
        <p:spPr>
          <a:xfrm>
            <a:off x="0" y="6561137"/>
            <a:ext cx="16446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66717D"/>
                </a:solidFill>
                <a:latin typeface="Aptos"/>
              </a:defRPr>
            </a:pPr>
            <a:r>
              <a:rPr sz="1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IPAM 2026  |  Tashkent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6;p16">
            <a:extLst>
              <a:ext uri="{FF2B5EF4-FFF2-40B4-BE49-F238E27FC236}">
                <a16:creationId xmlns:a16="http://schemas.microsoft.com/office/drawing/2014/main" id="{C295C002-4AB3-8CA3-0405-64562912D59E}"/>
              </a:ext>
            </a:extLst>
          </p:cNvPr>
          <p:cNvSpPr txBox="1">
            <a:spLocks/>
          </p:cNvSpPr>
          <p:nvPr/>
        </p:nvSpPr>
        <p:spPr>
          <a:xfrm>
            <a:off x="2893184" y="2787400"/>
            <a:ext cx="4842119" cy="64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THANK YOU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B2CF4AFA-2794-80FD-43D7-B1CF3A260C81}"/>
              </a:ext>
            </a:extLst>
          </p:cNvPr>
          <p:cNvSpPr txBox="1">
            <a:spLocks/>
          </p:cNvSpPr>
          <p:nvPr/>
        </p:nvSpPr>
        <p:spPr>
          <a:xfrm>
            <a:off x="11290300" y="6264275"/>
            <a:ext cx="901700" cy="5937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4B5D08-B257-4F28-906F-2F1DC3E64399}" type="slidenum">
              <a:rPr lang="en-US" sz="2800" smtClean="0">
                <a:solidFill>
                  <a:srgbClr val="C5A059"/>
                </a:solidFill>
              </a:rPr>
              <a:pPr algn="ctr"/>
              <a:t>15</a:t>
            </a:fld>
            <a:endParaRPr lang="en-US" sz="2800" dirty="0">
              <a:solidFill>
                <a:srgbClr val="C5A05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81E8BA-AAC4-652E-DAF5-6CB0E1DF871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217" y="116665"/>
            <a:ext cx="162746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48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7585</TotalTime>
  <Words>1076</Words>
  <Application>Microsoft Office PowerPoint</Application>
  <PresentationFormat>Widescreen</PresentationFormat>
  <Paragraphs>202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Asset Allocation Framework</dc:title>
  <dc:creator>admin</dc:creator>
  <cp:lastModifiedBy>Saidazimjon Saidakbarov</cp:lastModifiedBy>
  <cp:revision>364</cp:revision>
  <cp:lastPrinted>2026-09-16T09:57:27Z</cp:lastPrinted>
  <dcterms:created xsi:type="dcterms:W3CDTF">2020-11-02T11:45:34Z</dcterms:created>
  <dcterms:modified xsi:type="dcterms:W3CDTF">2026-09-17T06:18:14Z</dcterms:modified>
</cp:coreProperties>
</file>