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1" r:id="rId2"/>
    <p:sldId id="270" r:id="rId3"/>
    <p:sldId id="266" r:id="rId4"/>
    <p:sldId id="268" r:id="rId5"/>
    <p:sldId id="272" r:id="rId6"/>
  </p:sldIdLst>
  <p:sldSz cx="12928600" cy="20104100"/>
  <p:notesSz cx="6670675" cy="99298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12428" userDrawn="1">
          <p15:clr>
            <a:srgbClr val="A4A3A4"/>
          </p15:clr>
        </p15:guide>
        <p15:guide id="2" pos="31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D27"/>
    <a:srgbClr val="FFE2C2"/>
    <a:srgbClr val="DE6B2C"/>
    <a:srgbClr val="FFE4D9"/>
    <a:srgbClr val="86B8E0"/>
    <a:srgbClr val="3A1881"/>
    <a:srgbClr val="F3EFFF"/>
    <a:srgbClr val="3C762C"/>
    <a:srgbClr val="15399F"/>
    <a:srgbClr val="EDF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717" autoAdjust="0"/>
    <p:restoredTop sz="94013" autoAdjust="0"/>
  </p:normalViewPr>
  <p:slideViewPr>
    <p:cSldViewPr>
      <p:cViewPr varScale="1">
        <p:scale>
          <a:sx n="55" d="100"/>
          <a:sy n="55" d="100"/>
        </p:scale>
        <p:origin x="4968" y="132"/>
      </p:cViewPr>
      <p:guideLst>
        <p:guide orient="horz" pos="12428"/>
        <p:guide pos="31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69645" y="6232271"/>
            <a:ext cx="10989310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50" b="1" i="0">
                <a:solidFill>
                  <a:srgbClr val="FCFBFC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39290" y="11258296"/>
            <a:ext cx="9050020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50" b="1" i="0">
                <a:solidFill>
                  <a:srgbClr val="FCFBFC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50" b="1" i="0">
                <a:solidFill>
                  <a:srgbClr val="FCFBFC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46430" y="4623943"/>
            <a:ext cx="5623941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658229" y="4623943"/>
            <a:ext cx="5623941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550" b="1" i="0">
                <a:solidFill>
                  <a:srgbClr val="FCFBFC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23458" y="201632"/>
            <a:ext cx="5347970" cy="8763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550" b="1" i="0">
                <a:solidFill>
                  <a:srgbClr val="FCFBFC"/>
                </a:solidFill>
                <a:latin typeface="Roboto"/>
                <a:cs typeface="Robot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6430" y="4623943"/>
            <a:ext cx="1163574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95724" y="18696814"/>
            <a:ext cx="4137152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46430" y="18696814"/>
            <a:ext cx="297357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308592" y="18696814"/>
            <a:ext cx="297357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Relationship Id="rId30" Type="http://schemas.openxmlformats.org/officeDocument/2006/relationships/image" Target="../media/image29.svg"/><Relationship Id="rId8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10.svg"/><Relationship Id="rId18" Type="http://schemas.openxmlformats.org/officeDocument/2006/relationships/image" Target="../media/image20.png"/><Relationship Id="rId3" Type="http://schemas.openxmlformats.org/officeDocument/2006/relationships/image" Target="../media/image15.png"/><Relationship Id="rId21" Type="http://schemas.openxmlformats.org/officeDocument/2006/relationships/image" Target="../media/image13.svg"/><Relationship Id="rId7" Type="http://schemas.openxmlformats.org/officeDocument/2006/relationships/image" Target="../media/image36.png"/><Relationship Id="rId12" Type="http://schemas.openxmlformats.org/officeDocument/2006/relationships/image" Target="../media/image9.png"/><Relationship Id="rId17" Type="http://schemas.openxmlformats.org/officeDocument/2006/relationships/image" Target="../media/image29.svg"/><Relationship Id="rId25" Type="http://schemas.openxmlformats.org/officeDocument/2006/relationships/image" Target="../media/image24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24" Type="http://schemas.openxmlformats.org/officeDocument/2006/relationships/image" Target="../media/image26.svg"/><Relationship Id="rId5" Type="http://schemas.openxmlformats.org/officeDocument/2006/relationships/image" Target="../media/image34.png"/><Relationship Id="rId15" Type="http://schemas.openxmlformats.org/officeDocument/2006/relationships/image" Target="../media/image33.svg"/><Relationship Id="rId23" Type="http://schemas.openxmlformats.org/officeDocument/2006/relationships/image" Target="../media/image25.png"/><Relationship Id="rId10" Type="http://schemas.openxmlformats.org/officeDocument/2006/relationships/image" Target="../media/image8.png"/><Relationship Id="rId19" Type="http://schemas.openxmlformats.org/officeDocument/2006/relationships/image" Target="../media/image21.svg"/><Relationship Id="rId4" Type="http://schemas.openxmlformats.org/officeDocument/2006/relationships/image" Target="../media/image1.png"/><Relationship Id="rId9" Type="http://schemas.openxmlformats.org/officeDocument/2006/relationships/image" Target="../media/image38.png"/><Relationship Id="rId14" Type="http://schemas.openxmlformats.org/officeDocument/2006/relationships/image" Target="../media/image32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16.png"/><Relationship Id="rId18" Type="http://schemas.openxmlformats.org/officeDocument/2006/relationships/image" Target="../media/image28.png"/><Relationship Id="rId3" Type="http://schemas.openxmlformats.org/officeDocument/2006/relationships/image" Target="../media/image15.png"/><Relationship Id="rId21" Type="http://schemas.openxmlformats.org/officeDocument/2006/relationships/image" Target="../media/image43.png"/><Relationship Id="rId7" Type="http://schemas.openxmlformats.org/officeDocument/2006/relationships/image" Target="../media/image22.png"/><Relationship Id="rId12" Type="http://schemas.openxmlformats.org/officeDocument/2006/relationships/image" Target="../media/image11.png"/><Relationship Id="rId17" Type="http://schemas.openxmlformats.org/officeDocument/2006/relationships/image" Target="../media/image10.svg"/><Relationship Id="rId2" Type="http://schemas.openxmlformats.org/officeDocument/2006/relationships/image" Target="../media/image14.png"/><Relationship Id="rId16" Type="http://schemas.openxmlformats.org/officeDocument/2006/relationships/image" Target="../media/image9.png"/><Relationship Id="rId20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13.svg"/><Relationship Id="rId5" Type="http://schemas.openxmlformats.org/officeDocument/2006/relationships/image" Target="../media/image8.png"/><Relationship Id="rId15" Type="http://schemas.openxmlformats.org/officeDocument/2006/relationships/image" Target="../media/image18.jpeg"/><Relationship Id="rId10" Type="http://schemas.openxmlformats.org/officeDocument/2006/relationships/image" Target="../media/image12.png"/><Relationship Id="rId19" Type="http://schemas.openxmlformats.org/officeDocument/2006/relationships/image" Target="../media/image29.svg"/><Relationship Id="rId4" Type="http://schemas.openxmlformats.org/officeDocument/2006/relationships/image" Target="../media/image40.png"/><Relationship Id="rId9" Type="http://schemas.openxmlformats.org/officeDocument/2006/relationships/image" Target="../media/image26.svg"/><Relationship Id="rId1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46.jpeg"/><Relationship Id="rId18" Type="http://schemas.openxmlformats.org/officeDocument/2006/relationships/image" Target="../media/image29.svg"/><Relationship Id="rId3" Type="http://schemas.openxmlformats.org/officeDocument/2006/relationships/image" Target="../media/image15.png"/><Relationship Id="rId21" Type="http://schemas.openxmlformats.org/officeDocument/2006/relationships/image" Target="../media/image26.svg"/><Relationship Id="rId7" Type="http://schemas.openxmlformats.org/officeDocument/2006/relationships/image" Target="../media/image8.png"/><Relationship Id="rId12" Type="http://schemas.openxmlformats.org/officeDocument/2006/relationships/image" Target="../media/image10.svg"/><Relationship Id="rId17" Type="http://schemas.openxmlformats.org/officeDocument/2006/relationships/image" Target="../media/image28.png"/><Relationship Id="rId2" Type="http://schemas.openxmlformats.org/officeDocument/2006/relationships/image" Target="../media/image14.png"/><Relationship Id="rId16" Type="http://schemas.openxmlformats.org/officeDocument/2006/relationships/image" Target="../media/image13.sv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9.png"/><Relationship Id="rId5" Type="http://schemas.openxmlformats.org/officeDocument/2006/relationships/image" Target="../media/image44.png"/><Relationship Id="rId15" Type="http://schemas.openxmlformats.org/officeDocument/2006/relationships/image" Target="../media/image12.png"/><Relationship Id="rId23" Type="http://schemas.openxmlformats.org/officeDocument/2006/relationships/image" Target="../media/image23.png"/><Relationship Id="rId10" Type="http://schemas.openxmlformats.org/officeDocument/2006/relationships/image" Target="../media/image17.svg"/><Relationship Id="rId19" Type="http://schemas.openxmlformats.org/officeDocument/2006/relationships/image" Target="../media/image18.jpeg"/><Relationship Id="rId4" Type="http://schemas.openxmlformats.org/officeDocument/2006/relationships/image" Target="../media/image40.png"/><Relationship Id="rId9" Type="http://schemas.openxmlformats.org/officeDocument/2006/relationships/image" Target="../media/image16.png"/><Relationship Id="rId14" Type="http://schemas.openxmlformats.org/officeDocument/2006/relationships/image" Target="../media/image22.png"/><Relationship Id="rId22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8.png"/><Relationship Id="rId18" Type="http://schemas.openxmlformats.org/officeDocument/2006/relationships/image" Target="../media/image17.svg"/><Relationship Id="rId26" Type="http://schemas.openxmlformats.org/officeDocument/2006/relationships/image" Target="../media/image23.png"/><Relationship Id="rId3" Type="http://schemas.openxmlformats.org/officeDocument/2006/relationships/image" Target="../media/image3.png"/><Relationship Id="rId21" Type="http://schemas.openxmlformats.org/officeDocument/2006/relationships/image" Target="../media/image22.png"/><Relationship Id="rId7" Type="http://schemas.openxmlformats.org/officeDocument/2006/relationships/image" Target="../media/image47.png"/><Relationship Id="rId12" Type="http://schemas.openxmlformats.org/officeDocument/2006/relationships/image" Target="../media/image10.svg"/><Relationship Id="rId17" Type="http://schemas.openxmlformats.org/officeDocument/2006/relationships/image" Target="../media/image16.png"/><Relationship Id="rId25" Type="http://schemas.openxmlformats.org/officeDocument/2006/relationships/image" Target="../media/image48.png"/><Relationship Id="rId2" Type="http://schemas.openxmlformats.org/officeDocument/2006/relationships/image" Target="../media/image1.png"/><Relationship Id="rId16" Type="http://schemas.openxmlformats.org/officeDocument/2006/relationships/image" Target="../media/image13.svg"/><Relationship Id="rId20" Type="http://schemas.openxmlformats.org/officeDocument/2006/relationships/image" Target="../media/image11.png"/><Relationship Id="rId29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9.png"/><Relationship Id="rId24" Type="http://schemas.openxmlformats.org/officeDocument/2006/relationships/image" Target="../media/image26.svg"/><Relationship Id="rId5" Type="http://schemas.openxmlformats.org/officeDocument/2006/relationships/image" Target="../media/image5.png"/><Relationship Id="rId15" Type="http://schemas.openxmlformats.org/officeDocument/2006/relationships/image" Target="../media/image12.png"/><Relationship Id="rId23" Type="http://schemas.openxmlformats.org/officeDocument/2006/relationships/image" Target="../media/image25.png"/><Relationship Id="rId28" Type="http://schemas.openxmlformats.org/officeDocument/2006/relationships/image" Target="../media/image27.png"/><Relationship Id="rId10" Type="http://schemas.openxmlformats.org/officeDocument/2006/relationships/image" Target="../media/image15.png"/><Relationship Id="rId19" Type="http://schemas.openxmlformats.org/officeDocument/2006/relationships/image" Target="../media/image18.jpeg"/><Relationship Id="rId31" Type="http://schemas.openxmlformats.org/officeDocument/2006/relationships/image" Target="../media/image49.png"/><Relationship Id="rId4" Type="http://schemas.openxmlformats.org/officeDocument/2006/relationships/image" Target="../media/image4.png"/><Relationship Id="rId9" Type="http://schemas.openxmlformats.org/officeDocument/2006/relationships/image" Target="../media/image14.png"/><Relationship Id="rId14" Type="http://schemas.openxmlformats.org/officeDocument/2006/relationships/image" Target="../media/image29.svg"/><Relationship Id="rId22" Type="http://schemas.openxmlformats.org/officeDocument/2006/relationships/image" Target="../media/image19.png"/><Relationship Id="rId27" Type="http://schemas.openxmlformats.org/officeDocument/2006/relationships/image" Target="../media/image24.png"/><Relationship Id="rId30" Type="http://schemas.openxmlformats.org/officeDocument/2006/relationships/image" Target="../media/image3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321975" y="18892004"/>
            <a:ext cx="10928985" cy="77216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just">
              <a:lnSpc>
                <a:spcPct val="103000"/>
              </a:lnSpc>
              <a:spcBef>
                <a:spcPts val="45"/>
              </a:spcBef>
            </a:pP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Tijorat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banklari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raqamli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platformalar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va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hamkorlik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dasturlari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doirasida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turli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qulay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şartlardagi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(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masalan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,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tadbirkorlik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uçun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,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iş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haqi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doirasida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va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mijozning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kredit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tarixidan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kelib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çiqib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)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mikroqarzlar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taklif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etişi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sababli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,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örtaça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foiz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stavkalari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banklarning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umumiy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xizmatlari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uçun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belgilangan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amaldagi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foiz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stavkalaridan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farqlanişi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mumkin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.</a:t>
            </a:r>
          </a:p>
        </p:txBody>
      </p:sp>
      <p:sp>
        <p:nvSpPr>
          <p:cNvPr id="12" name="object 12"/>
          <p:cNvSpPr/>
          <p:nvPr/>
        </p:nvSpPr>
        <p:spPr>
          <a:xfrm>
            <a:off x="395570" y="19003126"/>
            <a:ext cx="662305" cy="662305"/>
          </a:xfrm>
          <a:custGeom>
            <a:avLst/>
            <a:gdLst/>
            <a:ahLst/>
            <a:cxnLst/>
            <a:rect l="l" t="t" r="r" b="b"/>
            <a:pathLst>
              <a:path w="662305" h="662305">
                <a:moveTo>
                  <a:pt x="356524" y="660836"/>
                </a:moveTo>
                <a:lnTo>
                  <a:pt x="305182" y="660836"/>
                </a:lnTo>
                <a:lnTo>
                  <a:pt x="310500" y="661829"/>
                </a:lnTo>
                <a:lnTo>
                  <a:pt x="351433" y="661829"/>
                </a:lnTo>
                <a:lnTo>
                  <a:pt x="354059" y="661123"/>
                </a:lnTo>
                <a:lnTo>
                  <a:pt x="356524" y="660836"/>
                </a:lnTo>
                <a:close/>
              </a:path>
              <a:path w="662305" h="662305">
                <a:moveTo>
                  <a:pt x="310729" y="0"/>
                </a:moveTo>
                <a:lnTo>
                  <a:pt x="266378" y="5750"/>
                </a:lnTo>
                <a:lnTo>
                  <a:pt x="222970" y="17498"/>
                </a:lnTo>
                <a:lnTo>
                  <a:pt x="181156" y="35244"/>
                </a:lnTo>
                <a:lnTo>
                  <a:pt x="141586" y="58991"/>
                </a:lnTo>
                <a:lnTo>
                  <a:pt x="104912" y="88742"/>
                </a:lnTo>
                <a:lnTo>
                  <a:pt x="70688" y="126017"/>
                </a:lnTo>
                <a:lnTo>
                  <a:pt x="42823" y="167549"/>
                </a:lnTo>
                <a:lnTo>
                  <a:pt x="21630" y="212581"/>
                </a:lnTo>
                <a:lnTo>
                  <a:pt x="7419" y="260359"/>
                </a:lnTo>
                <a:lnTo>
                  <a:pt x="502" y="310127"/>
                </a:lnTo>
                <a:lnTo>
                  <a:pt x="26" y="349126"/>
                </a:lnTo>
                <a:lnTo>
                  <a:pt x="0" y="351316"/>
                </a:lnTo>
                <a:lnTo>
                  <a:pt x="1112" y="357288"/>
                </a:lnTo>
                <a:lnTo>
                  <a:pt x="8295" y="404676"/>
                </a:lnTo>
                <a:lnTo>
                  <a:pt x="21985" y="449631"/>
                </a:lnTo>
                <a:lnTo>
                  <a:pt x="41672" y="491644"/>
                </a:lnTo>
                <a:lnTo>
                  <a:pt x="66846" y="530207"/>
                </a:lnTo>
                <a:lnTo>
                  <a:pt x="96997" y="564813"/>
                </a:lnTo>
                <a:lnTo>
                  <a:pt x="131614" y="594954"/>
                </a:lnTo>
                <a:lnTo>
                  <a:pt x="170188" y="620123"/>
                </a:lnTo>
                <a:lnTo>
                  <a:pt x="212207" y="639811"/>
                </a:lnTo>
                <a:lnTo>
                  <a:pt x="257161" y="653512"/>
                </a:lnTo>
                <a:lnTo>
                  <a:pt x="305328" y="660836"/>
                </a:lnTo>
                <a:lnTo>
                  <a:pt x="357801" y="660836"/>
                </a:lnTo>
                <a:lnTo>
                  <a:pt x="407243" y="653078"/>
                </a:lnTo>
                <a:lnTo>
                  <a:pt x="452797" y="638843"/>
                </a:lnTo>
                <a:lnTo>
                  <a:pt x="495242" y="618466"/>
                </a:lnTo>
                <a:lnTo>
                  <a:pt x="499666" y="615506"/>
                </a:lnTo>
                <a:lnTo>
                  <a:pt x="331203" y="615506"/>
                </a:lnTo>
                <a:lnTo>
                  <a:pt x="284992" y="611777"/>
                </a:lnTo>
                <a:lnTo>
                  <a:pt x="241156" y="600982"/>
                </a:lnTo>
                <a:lnTo>
                  <a:pt x="200280" y="583706"/>
                </a:lnTo>
                <a:lnTo>
                  <a:pt x="162950" y="560537"/>
                </a:lnTo>
                <a:lnTo>
                  <a:pt x="129755" y="532062"/>
                </a:lnTo>
                <a:lnTo>
                  <a:pt x="101279" y="498866"/>
                </a:lnTo>
                <a:lnTo>
                  <a:pt x="78110" y="461537"/>
                </a:lnTo>
                <a:lnTo>
                  <a:pt x="60835" y="420661"/>
                </a:lnTo>
                <a:lnTo>
                  <a:pt x="50040" y="376824"/>
                </a:lnTo>
                <a:lnTo>
                  <a:pt x="46311" y="330614"/>
                </a:lnTo>
                <a:lnTo>
                  <a:pt x="50040" y="284404"/>
                </a:lnTo>
                <a:lnTo>
                  <a:pt x="60835" y="240567"/>
                </a:lnTo>
                <a:lnTo>
                  <a:pt x="78110" y="199691"/>
                </a:lnTo>
                <a:lnTo>
                  <a:pt x="101279" y="162362"/>
                </a:lnTo>
                <a:lnTo>
                  <a:pt x="129755" y="129166"/>
                </a:lnTo>
                <a:lnTo>
                  <a:pt x="162950" y="100691"/>
                </a:lnTo>
                <a:lnTo>
                  <a:pt x="200280" y="77522"/>
                </a:lnTo>
                <a:lnTo>
                  <a:pt x="241156" y="60246"/>
                </a:lnTo>
                <a:lnTo>
                  <a:pt x="284992" y="49451"/>
                </a:lnTo>
                <a:lnTo>
                  <a:pt x="331203" y="45722"/>
                </a:lnTo>
                <a:lnTo>
                  <a:pt x="498852" y="45722"/>
                </a:lnTo>
                <a:lnTo>
                  <a:pt x="484539" y="36910"/>
                </a:lnTo>
                <a:lnTo>
                  <a:pt x="442927" y="18700"/>
                </a:lnTo>
                <a:lnTo>
                  <a:pt x="399655" y="6477"/>
                </a:lnTo>
                <a:lnTo>
                  <a:pt x="355371" y="243"/>
                </a:lnTo>
                <a:lnTo>
                  <a:pt x="310729" y="0"/>
                </a:lnTo>
                <a:close/>
              </a:path>
              <a:path w="662305" h="662305">
                <a:moveTo>
                  <a:pt x="498852" y="45722"/>
                </a:moveTo>
                <a:lnTo>
                  <a:pt x="331203" y="45722"/>
                </a:lnTo>
                <a:lnTo>
                  <a:pt x="377413" y="49451"/>
                </a:lnTo>
                <a:lnTo>
                  <a:pt x="421249" y="60246"/>
                </a:lnTo>
                <a:lnTo>
                  <a:pt x="462126" y="77522"/>
                </a:lnTo>
                <a:lnTo>
                  <a:pt x="499455" y="100691"/>
                </a:lnTo>
                <a:lnTo>
                  <a:pt x="532650" y="129166"/>
                </a:lnTo>
                <a:lnTo>
                  <a:pt x="561126" y="162362"/>
                </a:lnTo>
                <a:lnTo>
                  <a:pt x="584295" y="199691"/>
                </a:lnTo>
                <a:lnTo>
                  <a:pt x="601570" y="240567"/>
                </a:lnTo>
                <a:lnTo>
                  <a:pt x="612366" y="284404"/>
                </a:lnTo>
                <a:lnTo>
                  <a:pt x="616094" y="330614"/>
                </a:lnTo>
                <a:lnTo>
                  <a:pt x="612366" y="376824"/>
                </a:lnTo>
                <a:lnTo>
                  <a:pt x="601570" y="420661"/>
                </a:lnTo>
                <a:lnTo>
                  <a:pt x="584295" y="461537"/>
                </a:lnTo>
                <a:lnTo>
                  <a:pt x="561126" y="498866"/>
                </a:lnTo>
                <a:lnTo>
                  <a:pt x="532650" y="532062"/>
                </a:lnTo>
                <a:lnTo>
                  <a:pt x="499455" y="560537"/>
                </a:lnTo>
                <a:lnTo>
                  <a:pt x="462126" y="583706"/>
                </a:lnTo>
                <a:lnTo>
                  <a:pt x="421249" y="600982"/>
                </a:lnTo>
                <a:lnTo>
                  <a:pt x="377413" y="611777"/>
                </a:lnTo>
                <a:lnTo>
                  <a:pt x="331203" y="615506"/>
                </a:lnTo>
                <a:lnTo>
                  <a:pt x="499666" y="615506"/>
                </a:lnTo>
                <a:lnTo>
                  <a:pt x="534062" y="592487"/>
                </a:lnTo>
                <a:lnTo>
                  <a:pt x="568739" y="561445"/>
                </a:lnTo>
                <a:lnTo>
                  <a:pt x="598757" y="525877"/>
                </a:lnTo>
                <a:lnTo>
                  <a:pt x="623600" y="486322"/>
                </a:lnTo>
                <a:lnTo>
                  <a:pt x="642749" y="443320"/>
                </a:lnTo>
                <a:lnTo>
                  <a:pt x="655689" y="397408"/>
                </a:lnTo>
                <a:lnTo>
                  <a:pt x="661903" y="349126"/>
                </a:lnTo>
                <a:lnTo>
                  <a:pt x="661879" y="311431"/>
                </a:lnTo>
                <a:lnTo>
                  <a:pt x="655289" y="261923"/>
                </a:lnTo>
                <a:lnTo>
                  <a:pt x="641479" y="214448"/>
                </a:lnTo>
                <a:lnTo>
                  <a:pt x="620794" y="169712"/>
                </a:lnTo>
                <a:lnTo>
                  <a:pt x="593577" y="128420"/>
                </a:lnTo>
                <a:lnTo>
                  <a:pt x="560174" y="91279"/>
                </a:lnTo>
                <a:lnTo>
                  <a:pt x="523838" y="61104"/>
                </a:lnTo>
                <a:lnTo>
                  <a:pt x="498852" y="45722"/>
                </a:lnTo>
                <a:close/>
              </a:path>
            </a:pathLst>
          </a:custGeom>
          <a:solidFill>
            <a:srgbClr val="00296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273" y="19278735"/>
            <a:ext cx="67504" cy="207201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691101" y="19176129"/>
            <a:ext cx="71120" cy="62865"/>
          </a:xfrm>
          <a:custGeom>
            <a:avLst/>
            <a:gdLst/>
            <a:ahLst/>
            <a:cxnLst/>
            <a:rect l="l" t="t" r="r" b="b"/>
            <a:pathLst>
              <a:path w="71120" h="62865">
                <a:moveTo>
                  <a:pt x="34724" y="0"/>
                </a:moveTo>
                <a:lnTo>
                  <a:pt x="20241" y="3125"/>
                </a:lnTo>
                <a:lnTo>
                  <a:pt x="7776" y="11821"/>
                </a:lnTo>
                <a:lnTo>
                  <a:pt x="2299" y="19977"/>
                </a:lnTo>
                <a:lnTo>
                  <a:pt x="0" y="29058"/>
                </a:lnTo>
                <a:lnTo>
                  <a:pt x="969" y="38361"/>
                </a:lnTo>
                <a:lnTo>
                  <a:pt x="5299" y="47183"/>
                </a:lnTo>
                <a:lnTo>
                  <a:pt x="18065" y="58187"/>
                </a:lnTo>
                <a:lnTo>
                  <a:pt x="33847" y="62393"/>
                </a:lnTo>
                <a:lnTo>
                  <a:pt x="50000" y="59589"/>
                </a:lnTo>
                <a:lnTo>
                  <a:pt x="63876" y="49564"/>
                </a:lnTo>
                <a:lnTo>
                  <a:pt x="69509" y="39907"/>
                </a:lnTo>
                <a:lnTo>
                  <a:pt x="70928" y="29610"/>
                </a:lnTo>
                <a:lnTo>
                  <a:pt x="68366" y="19573"/>
                </a:lnTo>
                <a:lnTo>
                  <a:pt x="62057" y="10696"/>
                </a:lnTo>
                <a:lnTo>
                  <a:pt x="49303" y="2503"/>
                </a:lnTo>
                <a:lnTo>
                  <a:pt x="34724" y="0"/>
                </a:lnTo>
                <a:close/>
              </a:path>
            </a:pathLst>
          </a:custGeom>
          <a:solidFill>
            <a:srgbClr val="0029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7266636" y="1500458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5">
                <a:moveTo>
                  <a:pt x="4068" y="0"/>
                </a:moveTo>
                <a:lnTo>
                  <a:pt x="741" y="323"/>
                </a:lnTo>
                <a:lnTo>
                  <a:pt x="981" y="3805"/>
                </a:lnTo>
                <a:lnTo>
                  <a:pt x="0" y="5540"/>
                </a:lnTo>
                <a:lnTo>
                  <a:pt x="2094" y="4343"/>
                </a:lnTo>
                <a:lnTo>
                  <a:pt x="3374" y="2261"/>
                </a:lnTo>
                <a:lnTo>
                  <a:pt x="4068" y="0"/>
                </a:lnTo>
                <a:close/>
              </a:path>
            </a:pathLst>
          </a:custGeom>
          <a:solidFill>
            <a:srgbClr val="7922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02255" y="6167780"/>
            <a:ext cx="11919585" cy="10291445"/>
          </a:xfrm>
          <a:custGeom>
            <a:avLst/>
            <a:gdLst/>
            <a:ahLst/>
            <a:cxnLst/>
            <a:rect l="l" t="t" r="r" b="b"/>
            <a:pathLst>
              <a:path w="11919585" h="10291444">
                <a:moveTo>
                  <a:pt x="11372614" y="10291384"/>
                </a:moveTo>
                <a:lnTo>
                  <a:pt x="546939" y="10291384"/>
                </a:lnTo>
                <a:lnTo>
                  <a:pt x="499747" y="10289377"/>
                </a:lnTo>
                <a:lnTo>
                  <a:pt x="453670" y="10283463"/>
                </a:lnTo>
                <a:lnTo>
                  <a:pt x="408872" y="10273808"/>
                </a:lnTo>
                <a:lnTo>
                  <a:pt x="365517" y="10260576"/>
                </a:lnTo>
                <a:lnTo>
                  <a:pt x="323769" y="10243930"/>
                </a:lnTo>
                <a:lnTo>
                  <a:pt x="283792" y="10224036"/>
                </a:lnTo>
                <a:lnTo>
                  <a:pt x="245752" y="10201056"/>
                </a:lnTo>
                <a:lnTo>
                  <a:pt x="209810" y="10175156"/>
                </a:lnTo>
                <a:lnTo>
                  <a:pt x="176133" y="10146499"/>
                </a:lnTo>
                <a:lnTo>
                  <a:pt x="144884" y="10115250"/>
                </a:lnTo>
                <a:lnTo>
                  <a:pt x="116228" y="10081573"/>
                </a:lnTo>
                <a:lnTo>
                  <a:pt x="90328" y="10045632"/>
                </a:lnTo>
                <a:lnTo>
                  <a:pt x="67348" y="10007591"/>
                </a:lnTo>
                <a:lnTo>
                  <a:pt x="47453" y="9967615"/>
                </a:lnTo>
                <a:lnTo>
                  <a:pt x="30808" y="9925867"/>
                </a:lnTo>
                <a:lnTo>
                  <a:pt x="17575" y="9882512"/>
                </a:lnTo>
                <a:lnTo>
                  <a:pt x="7920" y="9837714"/>
                </a:lnTo>
                <a:lnTo>
                  <a:pt x="2007" y="9791637"/>
                </a:lnTo>
                <a:lnTo>
                  <a:pt x="0" y="9744445"/>
                </a:lnTo>
                <a:lnTo>
                  <a:pt x="0" y="546939"/>
                </a:lnTo>
                <a:lnTo>
                  <a:pt x="2007" y="499747"/>
                </a:lnTo>
                <a:lnTo>
                  <a:pt x="7920" y="453670"/>
                </a:lnTo>
                <a:lnTo>
                  <a:pt x="17575" y="408872"/>
                </a:lnTo>
                <a:lnTo>
                  <a:pt x="30808" y="365517"/>
                </a:lnTo>
                <a:lnTo>
                  <a:pt x="47453" y="323769"/>
                </a:lnTo>
                <a:lnTo>
                  <a:pt x="67348" y="283792"/>
                </a:lnTo>
                <a:lnTo>
                  <a:pt x="90328" y="245752"/>
                </a:lnTo>
                <a:lnTo>
                  <a:pt x="116228" y="209810"/>
                </a:lnTo>
                <a:lnTo>
                  <a:pt x="144884" y="176133"/>
                </a:lnTo>
                <a:lnTo>
                  <a:pt x="176133" y="144884"/>
                </a:lnTo>
                <a:lnTo>
                  <a:pt x="209810" y="116228"/>
                </a:lnTo>
                <a:lnTo>
                  <a:pt x="245752" y="90328"/>
                </a:lnTo>
                <a:lnTo>
                  <a:pt x="283792" y="67348"/>
                </a:lnTo>
                <a:lnTo>
                  <a:pt x="323769" y="47453"/>
                </a:lnTo>
                <a:lnTo>
                  <a:pt x="365517" y="30808"/>
                </a:lnTo>
                <a:lnTo>
                  <a:pt x="408872" y="17575"/>
                </a:lnTo>
                <a:lnTo>
                  <a:pt x="453670" y="7920"/>
                </a:lnTo>
                <a:lnTo>
                  <a:pt x="499747" y="2007"/>
                </a:lnTo>
                <a:lnTo>
                  <a:pt x="546939" y="0"/>
                </a:lnTo>
                <a:lnTo>
                  <a:pt x="11372614" y="0"/>
                </a:lnTo>
                <a:lnTo>
                  <a:pt x="11419806" y="2007"/>
                </a:lnTo>
                <a:lnTo>
                  <a:pt x="11465883" y="7920"/>
                </a:lnTo>
                <a:lnTo>
                  <a:pt x="11510681" y="17575"/>
                </a:lnTo>
                <a:lnTo>
                  <a:pt x="11554036" y="30808"/>
                </a:lnTo>
                <a:lnTo>
                  <a:pt x="11595784" y="47453"/>
                </a:lnTo>
                <a:lnTo>
                  <a:pt x="11635760" y="67348"/>
                </a:lnTo>
                <a:lnTo>
                  <a:pt x="11673801" y="90328"/>
                </a:lnTo>
                <a:lnTo>
                  <a:pt x="11709742" y="116228"/>
                </a:lnTo>
                <a:lnTo>
                  <a:pt x="11743419" y="144884"/>
                </a:lnTo>
                <a:lnTo>
                  <a:pt x="11774668" y="176133"/>
                </a:lnTo>
                <a:lnTo>
                  <a:pt x="11803325" y="209810"/>
                </a:lnTo>
                <a:lnTo>
                  <a:pt x="11829225" y="245752"/>
                </a:lnTo>
                <a:lnTo>
                  <a:pt x="11852205" y="283792"/>
                </a:lnTo>
                <a:lnTo>
                  <a:pt x="11872099" y="323769"/>
                </a:lnTo>
                <a:lnTo>
                  <a:pt x="11888745" y="365517"/>
                </a:lnTo>
                <a:lnTo>
                  <a:pt x="11901977" y="408872"/>
                </a:lnTo>
                <a:lnTo>
                  <a:pt x="11911632" y="453670"/>
                </a:lnTo>
                <a:lnTo>
                  <a:pt x="11917546" y="499747"/>
                </a:lnTo>
                <a:lnTo>
                  <a:pt x="11919553" y="546939"/>
                </a:lnTo>
                <a:lnTo>
                  <a:pt x="11919553" y="9744445"/>
                </a:lnTo>
                <a:lnTo>
                  <a:pt x="11917546" y="9791637"/>
                </a:lnTo>
                <a:lnTo>
                  <a:pt x="11911632" y="9837714"/>
                </a:lnTo>
                <a:lnTo>
                  <a:pt x="11901977" y="9882512"/>
                </a:lnTo>
                <a:lnTo>
                  <a:pt x="11888745" y="9925867"/>
                </a:lnTo>
                <a:lnTo>
                  <a:pt x="11872099" y="9967615"/>
                </a:lnTo>
                <a:lnTo>
                  <a:pt x="11852205" y="10007591"/>
                </a:lnTo>
                <a:lnTo>
                  <a:pt x="11829225" y="10045632"/>
                </a:lnTo>
                <a:lnTo>
                  <a:pt x="11803325" y="10081573"/>
                </a:lnTo>
                <a:lnTo>
                  <a:pt x="11774668" y="10115250"/>
                </a:lnTo>
                <a:lnTo>
                  <a:pt x="11743419" y="10146499"/>
                </a:lnTo>
                <a:lnTo>
                  <a:pt x="11709742" y="10175156"/>
                </a:lnTo>
                <a:lnTo>
                  <a:pt x="11673801" y="10201056"/>
                </a:lnTo>
                <a:lnTo>
                  <a:pt x="11635760" y="10224036"/>
                </a:lnTo>
                <a:lnTo>
                  <a:pt x="11595784" y="10243930"/>
                </a:lnTo>
                <a:lnTo>
                  <a:pt x="11554036" y="10260576"/>
                </a:lnTo>
                <a:lnTo>
                  <a:pt x="11510681" y="10273808"/>
                </a:lnTo>
                <a:lnTo>
                  <a:pt x="11465883" y="10283463"/>
                </a:lnTo>
                <a:lnTo>
                  <a:pt x="11419806" y="10289377"/>
                </a:lnTo>
                <a:lnTo>
                  <a:pt x="11372614" y="10291384"/>
                </a:lnTo>
                <a:close/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045932" y="5307052"/>
            <a:ext cx="9253587" cy="819785"/>
          </a:xfrm>
          <a:custGeom>
            <a:avLst/>
            <a:gdLst/>
            <a:ahLst/>
            <a:cxnLst/>
            <a:rect l="l" t="t" r="r" b="b"/>
            <a:pathLst>
              <a:path w="8653780" h="819785">
                <a:moveTo>
                  <a:pt x="8521721" y="0"/>
                </a:moveTo>
                <a:lnTo>
                  <a:pt x="131598" y="0"/>
                </a:lnTo>
                <a:lnTo>
                  <a:pt x="90005" y="6708"/>
                </a:lnTo>
                <a:lnTo>
                  <a:pt x="53880" y="25388"/>
                </a:lnTo>
                <a:lnTo>
                  <a:pt x="25392" y="53875"/>
                </a:lnTo>
                <a:lnTo>
                  <a:pt x="6709" y="90000"/>
                </a:lnTo>
                <a:lnTo>
                  <a:pt x="0" y="131598"/>
                </a:lnTo>
                <a:lnTo>
                  <a:pt x="0" y="687919"/>
                </a:lnTo>
                <a:lnTo>
                  <a:pt x="6709" y="729518"/>
                </a:lnTo>
                <a:lnTo>
                  <a:pt x="25392" y="765646"/>
                </a:lnTo>
                <a:lnTo>
                  <a:pt x="53880" y="794136"/>
                </a:lnTo>
                <a:lnTo>
                  <a:pt x="90005" y="812819"/>
                </a:lnTo>
                <a:lnTo>
                  <a:pt x="131598" y="819529"/>
                </a:lnTo>
                <a:lnTo>
                  <a:pt x="8521721" y="819529"/>
                </a:lnTo>
                <a:lnTo>
                  <a:pt x="8563320" y="812819"/>
                </a:lnTo>
                <a:lnTo>
                  <a:pt x="8599448" y="794136"/>
                </a:lnTo>
                <a:lnTo>
                  <a:pt x="8627938" y="765646"/>
                </a:lnTo>
                <a:lnTo>
                  <a:pt x="8646621" y="729518"/>
                </a:lnTo>
                <a:lnTo>
                  <a:pt x="8653331" y="687919"/>
                </a:lnTo>
                <a:lnTo>
                  <a:pt x="8653331" y="131598"/>
                </a:lnTo>
                <a:lnTo>
                  <a:pt x="8646621" y="90000"/>
                </a:lnTo>
                <a:lnTo>
                  <a:pt x="8627938" y="53875"/>
                </a:lnTo>
                <a:lnTo>
                  <a:pt x="8599448" y="25388"/>
                </a:lnTo>
                <a:lnTo>
                  <a:pt x="8563320" y="6708"/>
                </a:lnTo>
                <a:lnTo>
                  <a:pt x="8521721" y="0"/>
                </a:lnTo>
                <a:close/>
              </a:path>
            </a:pathLst>
          </a:custGeom>
          <a:solidFill>
            <a:srgbClr val="3A188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4" name="object 214"/>
          <p:cNvSpPr txBox="1"/>
          <p:nvPr/>
        </p:nvSpPr>
        <p:spPr>
          <a:xfrm>
            <a:off x="2293601" y="5535723"/>
            <a:ext cx="8694612" cy="4116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uz-Latn-UZ" sz="2600" b="1" dirty="0">
                <a:solidFill>
                  <a:srgbClr val="FFFFFF"/>
                </a:solidFill>
                <a:latin typeface="Roboto"/>
                <a:cs typeface="Roboto"/>
              </a:rPr>
              <a:t>BANKLAR</a:t>
            </a:r>
            <a:r>
              <a:rPr lang="uz-Latn-UZ" sz="2600" b="1" spc="-2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uz-Latn-UZ" sz="2600" b="1" dirty="0">
                <a:solidFill>
                  <a:srgbClr val="FFFFFF"/>
                </a:solidFill>
                <a:latin typeface="Roboto"/>
                <a:cs typeface="Roboto"/>
              </a:rPr>
              <a:t>BÖYIÇA</a:t>
            </a:r>
            <a:r>
              <a:rPr lang="uz-Latn-UZ" sz="2600" b="1" spc="-2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uz-Latn-UZ" sz="2600" b="1" dirty="0">
                <a:solidFill>
                  <a:srgbClr val="FFFFFF"/>
                </a:solidFill>
                <a:latin typeface="Roboto"/>
                <a:cs typeface="Roboto"/>
              </a:rPr>
              <a:t>MIKROQARZLAR</a:t>
            </a:r>
            <a:r>
              <a:rPr lang="uz-Latn-UZ" sz="2600" b="1" spc="-1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uz-Latn-UZ" sz="2600" b="1" dirty="0">
                <a:solidFill>
                  <a:srgbClr val="FFFFFF"/>
                </a:solidFill>
                <a:latin typeface="Roboto"/>
                <a:cs typeface="Roboto"/>
              </a:rPr>
              <a:t>FOIZ</a:t>
            </a:r>
            <a:r>
              <a:rPr lang="uz-Latn-UZ" sz="2600" b="1" spc="-2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uz-Latn-UZ" sz="2600" b="1" spc="-10" dirty="0">
                <a:solidFill>
                  <a:srgbClr val="FFFFFF"/>
                </a:solidFill>
                <a:latin typeface="Roboto"/>
                <a:cs typeface="Roboto"/>
              </a:rPr>
              <a:t>STAVKALARI</a:t>
            </a:r>
            <a:endParaRPr lang="uz-Latn-UZ" sz="2600" dirty="0">
              <a:latin typeface="Roboto"/>
              <a:cs typeface="Roboto"/>
            </a:endParaRPr>
          </a:p>
        </p:txBody>
      </p:sp>
      <p:sp>
        <p:nvSpPr>
          <p:cNvPr id="111" name="object 111"/>
          <p:cNvSpPr/>
          <p:nvPr/>
        </p:nvSpPr>
        <p:spPr>
          <a:xfrm>
            <a:off x="1221760" y="700982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221760" y="771939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21760" y="842896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221760" y="913853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221760" y="984810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221760" y="1055767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221760" y="11267244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221760" y="1197681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221760" y="1268638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221760" y="1339595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221760" y="14105522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898910" y="700982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898910" y="771939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98910" y="842896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98910" y="913853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8910" y="984810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8910" y="1055767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98910" y="11267244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898910" y="1197681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898910" y="1268638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897600" y="1339595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19">
            <a:extLst>
              <a:ext uri="{FF2B5EF4-FFF2-40B4-BE49-F238E27FC236}">
                <a16:creationId xmlns:a16="http://schemas.microsoft.com/office/drawing/2014/main" id="{0C4011D2-B00B-8EE2-C72A-3DA32DB6A356}"/>
              </a:ext>
            </a:extLst>
          </p:cNvPr>
          <p:cNvSpPr/>
          <p:nvPr/>
        </p:nvSpPr>
        <p:spPr>
          <a:xfrm>
            <a:off x="1221760" y="14814000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120">
            <a:extLst>
              <a:ext uri="{FF2B5EF4-FFF2-40B4-BE49-F238E27FC236}">
                <a16:creationId xmlns:a16="http://schemas.microsoft.com/office/drawing/2014/main" id="{B5B12CE5-5B3C-FA61-A9C2-745EC65B99DC}"/>
              </a:ext>
            </a:extLst>
          </p:cNvPr>
          <p:cNvSpPr/>
          <p:nvPr/>
        </p:nvSpPr>
        <p:spPr>
          <a:xfrm>
            <a:off x="1221760" y="15523199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121">
            <a:extLst>
              <a:ext uri="{FF2B5EF4-FFF2-40B4-BE49-F238E27FC236}">
                <a16:creationId xmlns:a16="http://schemas.microsoft.com/office/drawing/2014/main" id="{AC5D68CD-CA72-43FF-EC97-D65B4C9AF6E0}"/>
              </a:ext>
            </a:extLst>
          </p:cNvPr>
          <p:cNvSpPr/>
          <p:nvPr/>
        </p:nvSpPr>
        <p:spPr>
          <a:xfrm>
            <a:off x="1221760" y="16232400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129">
            <a:extLst>
              <a:ext uri="{FF2B5EF4-FFF2-40B4-BE49-F238E27FC236}">
                <a16:creationId xmlns:a16="http://schemas.microsoft.com/office/drawing/2014/main" id="{8CA99CED-BD1C-BAD4-A7D8-ECAB6475C4A6}"/>
              </a:ext>
            </a:extLst>
          </p:cNvPr>
          <p:cNvSpPr/>
          <p:nvPr/>
        </p:nvSpPr>
        <p:spPr>
          <a:xfrm>
            <a:off x="6897600" y="14104800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130">
            <a:extLst>
              <a:ext uri="{FF2B5EF4-FFF2-40B4-BE49-F238E27FC236}">
                <a16:creationId xmlns:a16="http://schemas.microsoft.com/office/drawing/2014/main" id="{D2E7C490-146B-9ACB-3350-FB4DADC6921B}"/>
              </a:ext>
            </a:extLst>
          </p:cNvPr>
          <p:cNvSpPr/>
          <p:nvPr/>
        </p:nvSpPr>
        <p:spPr>
          <a:xfrm>
            <a:off x="6897600" y="14814000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131">
            <a:extLst>
              <a:ext uri="{FF2B5EF4-FFF2-40B4-BE49-F238E27FC236}">
                <a16:creationId xmlns:a16="http://schemas.microsoft.com/office/drawing/2014/main" id="{692AFCEE-6D77-C434-9A1E-5C574C5F22DB}"/>
              </a:ext>
            </a:extLst>
          </p:cNvPr>
          <p:cNvSpPr/>
          <p:nvPr/>
        </p:nvSpPr>
        <p:spPr>
          <a:xfrm>
            <a:off x="6897600" y="15523200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Rectangle 5">
            <a:extLst>
              <a:ext uri="{FF2B5EF4-FFF2-40B4-BE49-F238E27FC236}">
                <a16:creationId xmlns:a16="http://schemas.microsoft.com/office/drawing/2014/main" id="{B2481619-0B31-9871-A69A-966687BCD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600" y="15611149"/>
            <a:ext cx="4781941" cy="621250"/>
          </a:xfrm>
          <a:prstGeom prst="rect">
            <a:avLst/>
          </a:prstGeom>
          <a:solidFill>
            <a:srgbClr val="F3E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E9EFFF"/>
              </a:solidFill>
              <a:highlight>
                <a:srgbClr val="FFFF00"/>
              </a:highlight>
            </a:endParaRPr>
          </a:p>
        </p:txBody>
      </p:sp>
      <p:sp>
        <p:nvSpPr>
          <p:cNvPr id="459" name="Rectangle 28">
            <a:extLst>
              <a:ext uri="{FF2B5EF4-FFF2-40B4-BE49-F238E27FC236}">
                <a16:creationId xmlns:a16="http://schemas.microsoft.com/office/drawing/2014/main" id="{41A16692-ED04-6FB6-84C2-88B196A32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0072" y="15706109"/>
            <a:ext cx="97462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rgbClr val="3A1881"/>
                </a:solidFill>
                <a:latin typeface="Roboto" panose="02000000000000000000" pitchFamily="2" charset="0"/>
              </a:rPr>
              <a:t>27,6%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3A1881"/>
              </a:solidFill>
              <a:effectLst/>
            </a:endParaRPr>
          </a:p>
        </p:txBody>
      </p:sp>
      <p:sp>
        <p:nvSpPr>
          <p:cNvPr id="460" name="Rectangle 57">
            <a:extLst>
              <a:ext uri="{FF2B5EF4-FFF2-40B4-BE49-F238E27FC236}">
                <a16:creationId xmlns:a16="http://schemas.microsoft.com/office/drawing/2014/main" id="{103452CC-E75A-2137-8BCE-2D2FF8B04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4591" y="15706109"/>
            <a:ext cx="292387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 err="1">
                <a:solidFill>
                  <a:srgbClr val="3A1881"/>
                </a:solidFill>
                <a:latin typeface="Roboto" panose="02000000000000000000" pitchFamily="2" charset="0"/>
              </a:rPr>
              <a:t>Örtaça</a:t>
            </a:r>
            <a:r>
              <a:rPr lang="en-US" altLang="en-US" sz="2800" b="1" dirty="0">
                <a:solidFill>
                  <a:srgbClr val="3A1881"/>
                </a:solidFill>
                <a:latin typeface="Roboto" panose="02000000000000000000" pitchFamily="2" charset="0"/>
              </a:rPr>
              <a:t> </a:t>
            </a:r>
            <a:r>
              <a:rPr kumimoji="0" lang="uz-Cyrl-UZ" altLang="en-US" sz="2800" b="1" i="0" u="none" strike="noStrike" cap="none" normalizeH="0" baseline="0" dirty="0">
                <a:ln>
                  <a:noFill/>
                </a:ln>
                <a:solidFill>
                  <a:srgbClr val="3A1881"/>
                </a:solidFill>
                <a:effectLst/>
                <a:latin typeface="Roboto" panose="02000000000000000000" pitchFamily="2" charset="0"/>
              </a:rPr>
              <a:t>foiz stavka</a:t>
            </a:r>
            <a:endParaRPr kumimoji="0" lang="uz-Cyrl-UZ" altLang="en-US" sz="2800" b="0" i="0" u="none" strike="noStrike" cap="none" normalizeH="0" baseline="0" dirty="0">
              <a:ln>
                <a:noFill/>
              </a:ln>
              <a:solidFill>
                <a:srgbClr val="3A1881"/>
              </a:solidFill>
              <a:effectLst/>
            </a:endParaRPr>
          </a:p>
        </p:txBody>
      </p:sp>
      <p:sp>
        <p:nvSpPr>
          <p:cNvPr id="44" name="object 12">
            <a:extLst>
              <a:ext uri="{FF2B5EF4-FFF2-40B4-BE49-F238E27FC236}">
                <a16:creationId xmlns:a16="http://schemas.microsoft.com/office/drawing/2014/main" id="{CFE6267D-2B80-3434-AF82-43F29A9C00B7}"/>
              </a:ext>
            </a:extLst>
          </p:cNvPr>
          <p:cNvSpPr/>
          <p:nvPr/>
        </p:nvSpPr>
        <p:spPr>
          <a:xfrm>
            <a:off x="466664" y="3167533"/>
            <a:ext cx="11991340" cy="2080260"/>
          </a:xfrm>
          <a:custGeom>
            <a:avLst/>
            <a:gdLst/>
            <a:ahLst/>
            <a:cxnLst/>
            <a:rect l="l" t="t" r="r" b="b"/>
            <a:pathLst>
              <a:path w="11991340" h="2080260">
                <a:moveTo>
                  <a:pt x="11523275" y="2079649"/>
                </a:moveTo>
                <a:lnTo>
                  <a:pt x="467456" y="2079649"/>
                </a:lnTo>
                <a:lnTo>
                  <a:pt x="419661" y="2077236"/>
                </a:lnTo>
                <a:lnTo>
                  <a:pt x="373247" y="2070152"/>
                </a:lnTo>
                <a:lnTo>
                  <a:pt x="328448" y="2058633"/>
                </a:lnTo>
                <a:lnTo>
                  <a:pt x="285500" y="2042914"/>
                </a:lnTo>
                <a:lnTo>
                  <a:pt x="244638" y="2023230"/>
                </a:lnTo>
                <a:lnTo>
                  <a:pt x="206096" y="1999815"/>
                </a:lnTo>
                <a:lnTo>
                  <a:pt x="170110" y="1972905"/>
                </a:lnTo>
                <a:lnTo>
                  <a:pt x="136914" y="1942735"/>
                </a:lnTo>
                <a:lnTo>
                  <a:pt x="106743" y="1909539"/>
                </a:lnTo>
                <a:lnTo>
                  <a:pt x="79833" y="1873553"/>
                </a:lnTo>
                <a:lnTo>
                  <a:pt x="56419" y="1835011"/>
                </a:lnTo>
                <a:lnTo>
                  <a:pt x="36734" y="1794148"/>
                </a:lnTo>
                <a:lnTo>
                  <a:pt x="21015" y="1751200"/>
                </a:lnTo>
                <a:lnTo>
                  <a:pt x="9496" y="1706402"/>
                </a:lnTo>
                <a:lnTo>
                  <a:pt x="2413" y="1659988"/>
                </a:lnTo>
                <a:lnTo>
                  <a:pt x="0" y="1612193"/>
                </a:lnTo>
                <a:lnTo>
                  <a:pt x="0" y="467456"/>
                </a:lnTo>
                <a:lnTo>
                  <a:pt x="2413" y="419661"/>
                </a:lnTo>
                <a:lnTo>
                  <a:pt x="9496" y="373247"/>
                </a:lnTo>
                <a:lnTo>
                  <a:pt x="21015" y="328448"/>
                </a:lnTo>
                <a:lnTo>
                  <a:pt x="36734" y="285500"/>
                </a:lnTo>
                <a:lnTo>
                  <a:pt x="56419" y="244638"/>
                </a:lnTo>
                <a:lnTo>
                  <a:pt x="79833" y="206096"/>
                </a:lnTo>
                <a:lnTo>
                  <a:pt x="106743" y="170110"/>
                </a:lnTo>
                <a:lnTo>
                  <a:pt x="136914" y="136914"/>
                </a:lnTo>
                <a:lnTo>
                  <a:pt x="170110" y="106743"/>
                </a:lnTo>
                <a:lnTo>
                  <a:pt x="206096" y="79833"/>
                </a:lnTo>
                <a:lnTo>
                  <a:pt x="244638" y="56419"/>
                </a:lnTo>
                <a:lnTo>
                  <a:pt x="285500" y="36734"/>
                </a:lnTo>
                <a:lnTo>
                  <a:pt x="328448" y="21015"/>
                </a:lnTo>
                <a:lnTo>
                  <a:pt x="373247" y="9496"/>
                </a:lnTo>
                <a:lnTo>
                  <a:pt x="419661" y="2413"/>
                </a:lnTo>
                <a:lnTo>
                  <a:pt x="467456" y="0"/>
                </a:lnTo>
                <a:lnTo>
                  <a:pt x="11523275" y="0"/>
                </a:lnTo>
                <a:lnTo>
                  <a:pt x="11571070" y="2413"/>
                </a:lnTo>
                <a:lnTo>
                  <a:pt x="11617484" y="9496"/>
                </a:lnTo>
                <a:lnTo>
                  <a:pt x="11662283" y="21015"/>
                </a:lnTo>
                <a:lnTo>
                  <a:pt x="11705231" y="36734"/>
                </a:lnTo>
                <a:lnTo>
                  <a:pt x="11746093" y="56419"/>
                </a:lnTo>
                <a:lnTo>
                  <a:pt x="11784635" y="79833"/>
                </a:lnTo>
                <a:lnTo>
                  <a:pt x="11820621" y="106743"/>
                </a:lnTo>
                <a:lnTo>
                  <a:pt x="11853817" y="136914"/>
                </a:lnTo>
                <a:lnTo>
                  <a:pt x="11883987" y="170110"/>
                </a:lnTo>
                <a:lnTo>
                  <a:pt x="11910897" y="206096"/>
                </a:lnTo>
                <a:lnTo>
                  <a:pt x="11934312" y="244638"/>
                </a:lnTo>
                <a:lnTo>
                  <a:pt x="11953996" y="285500"/>
                </a:lnTo>
                <a:lnTo>
                  <a:pt x="11969716" y="328448"/>
                </a:lnTo>
                <a:lnTo>
                  <a:pt x="11981234" y="373247"/>
                </a:lnTo>
                <a:lnTo>
                  <a:pt x="11988318" y="419661"/>
                </a:lnTo>
                <a:lnTo>
                  <a:pt x="11990731" y="467456"/>
                </a:lnTo>
                <a:lnTo>
                  <a:pt x="11990731" y="1612193"/>
                </a:lnTo>
                <a:lnTo>
                  <a:pt x="11988318" y="1659988"/>
                </a:lnTo>
                <a:lnTo>
                  <a:pt x="11981234" y="1706402"/>
                </a:lnTo>
                <a:lnTo>
                  <a:pt x="11969716" y="1751200"/>
                </a:lnTo>
                <a:lnTo>
                  <a:pt x="11953996" y="1794148"/>
                </a:lnTo>
                <a:lnTo>
                  <a:pt x="11934312" y="1835011"/>
                </a:lnTo>
                <a:lnTo>
                  <a:pt x="11910897" y="1873553"/>
                </a:lnTo>
                <a:lnTo>
                  <a:pt x="11883987" y="1909539"/>
                </a:lnTo>
                <a:lnTo>
                  <a:pt x="11853817" y="1942735"/>
                </a:lnTo>
                <a:lnTo>
                  <a:pt x="11820621" y="1972905"/>
                </a:lnTo>
                <a:lnTo>
                  <a:pt x="11784635" y="1999815"/>
                </a:lnTo>
                <a:lnTo>
                  <a:pt x="11746093" y="2023230"/>
                </a:lnTo>
                <a:lnTo>
                  <a:pt x="11705231" y="2042914"/>
                </a:lnTo>
                <a:lnTo>
                  <a:pt x="11662283" y="2058633"/>
                </a:lnTo>
                <a:lnTo>
                  <a:pt x="11617484" y="2070152"/>
                </a:lnTo>
                <a:lnTo>
                  <a:pt x="11571070" y="2077236"/>
                </a:lnTo>
                <a:lnTo>
                  <a:pt x="11523275" y="2079649"/>
                </a:lnTo>
                <a:close/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3">
            <a:extLst>
              <a:ext uri="{FF2B5EF4-FFF2-40B4-BE49-F238E27FC236}">
                <a16:creationId xmlns:a16="http://schemas.microsoft.com/office/drawing/2014/main" id="{DB05AC21-9FBA-2C24-E1FE-9335A80507CE}"/>
              </a:ext>
            </a:extLst>
          </p:cNvPr>
          <p:cNvSpPr txBox="1"/>
          <p:nvPr/>
        </p:nvSpPr>
        <p:spPr>
          <a:xfrm>
            <a:off x="3123458" y="3445742"/>
            <a:ext cx="3783078" cy="12890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0"/>
              </a:spcBef>
            </a:pPr>
            <a:r>
              <a:rPr sz="2400" b="1" dirty="0">
                <a:solidFill>
                  <a:srgbClr val="3A1881"/>
                </a:solidFill>
                <a:latin typeface="Roboto"/>
                <a:cs typeface="Roboto"/>
              </a:rPr>
              <a:t>MIKROQARZ</a:t>
            </a:r>
            <a:r>
              <a:rPr sz="2400" b="1" spc="270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3A1881"/>
                </a:solidFill>
                <a:latin typeface="Roboto"/>
                <a:cs typeface="Roboto"/>
              </a:rPr>
              <a:t>NIMA?</a:t>
            </a:r>
            <a:endParaRPr sz="2400" dirty="0">
              <a:latin typeface="Roboto"/>
              <a:cs typeface="Roboto"/>
            </a:endParaRPr>
          </a:p>
          <a:p>
            <a:pPr marL="12700" marR="5080" algn="just">
              <a:lnSpc>
                <a:spcPct val="105100"/>
              </a:lnSpc>
              <a:spcBef>
                <a:spcPts val="1175"/>
              </a:spcBef>
            </a:pPr>
            <a:r>
              <a:rPr lang="uz-Latn-UZ" sz="1600" dirty="0">
                <a:solidFill>
                  <a:srgbClr val="3A1881"/>
                </a:solidFill>
                <a:latin typeface="Roboto"/>
                <a:cs typeface="Roboto"/>
              </a:rPr>
              <a:t>Mikroqarz</a:t>
            </a:r>
            <a:r>
              <a:rPr lang="uz-Latn-UZ" sz="1600" spc="170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uz-Latn-UZ" sz="1600" dirty="0">
                <a:solidFill>
                  <a:srgbClr val="3A1881"/>
                </a:solidFill>
                <a:latin typeface="Roboto"/>
                <a:cs typeface="Roboto"/>
              </a:rPr>
              <a:t>–</a:t>
            </a:r>
            <a:r>
              <a:rPr lang="uz-Latn-UZ" sz="1600" spc="175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uz-Latn-UZ" sz="1600" dirty="0">
                <a:solidFill>
                  <a:srgbClr val="3A1881"/>
                </a:solidFill>
                <a:latin typeface="Roboto"/>
                <a:cs typeface="Roboto"/>
              </a:rPr>
              <a:t>bu aholi iste’molini moliyalaştiriş uçun ajratiladigan maqsadsiz kredit.</a:t>
            </a:r>
          </a:p>
        </p:txBody>
      </p:sp>
      <p:sp>
        <p:nvSpPr>
          <p:cNvPr id="47" name="object 15">
            <a:extLst>
              <a:ext uri="{FF2B5EF4-FFF2-40B4-BE49-F238E27FC236}">
                <a16:creationId xmlns:a16="http://schemas.microsoft.com/office/drawing/2014/main" id="{8246A96C-2089-C280-07E5-D983350DF7D6}"/>
              </a:ext>
            </a:extLst>
          </p:cNvPr>
          <p:cNvSpPr/>
          <p:nvPr/>
        </p:nvSpPr>
        <p:spPr>
          <a:xfrm>
            <a:off x="7143945" y="3476889"/>
            <a:ext cx="0" cy="1580515"/>
          </a:xfrm>
          <a:custGeom>
            <a:avLst/>
            <a:gdLst/>
            <a:ahLst/>
            <a:cxnLst/>
            <a:rect l="l" t="t" r="r" b="b"/>
            <a:pathLst>
              <a:path h="1580514">
                <a:moveTo>
                  <a:pt x="0" y="0"/>
                </a:moveTo>
                <a:lnTo>
                  <a:pt x="0" y="1580397"/>
                </a:lnTo>
              </a:path>
            </a:pathLst>
          </a:custGeom>
          <a:ln w="11966">
            <a:solidFill>
              <a:srgbClr val="3A18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8" name="object 16">
            <a:extLst>
              <a:ext uri="{FF2B5EF4-FFF2-40B4-BE49-F238E27FC236}">
                <a16:creationId xmlns:a16="http://schemas.microsoft.com/office/drawing/2014/main" id="{82AC71FC-B937-F61D-B577-D259FCB496EA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0536" y="3228927"/>
            <a:ext cx="2089933" cy="2089933"/>
          </a:xfrm>
          <a:prstGeom prst="rect">
            <a:avLst/>
          </a:prstGeom>
        </p:spPr>
      </p:pic>
      <p:sp>
        <p:nvSpPr>
          <p:cNvPr id="49" name="object 17">
            <a:extLst>
              <a:ext uri="{FF2B5EF4-FFF2-40B4-BE49-F238E27FC236}">
                <a16:creationId xmlns:a16="http://schemas.microsoft.com/office/drawing/2014/main" id="{D48FFD54-59A1-6565-DE74-A721DAE86854}"/>
              </a:ext>
            </a:extLst>
          </p:cNvPr>
          <p:cNvSpPr/>
          <p:nvPr/>
        </p:nvSpPr>
        <p:spPr>
          <a:xfrm>
            <a:off x="7901357" y="3432991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1539" y="0"/>
                </a:moveTo>
                <a:lnTo>
                  <a:pt x="342425" y="3050"/>
                </a:lnTo>
                <a:lnTo>
                  <a:pt x="295132" y="11957"/>
                </a:lnTo>
                <a:lnTo>
                  <a:pt x="250027" y="26353"/>
                </a:lnTo>
                <a:lnTo>
                  <a:pt x="207475" y="45872"/>
                </a:lnTo>
                <a:lnTo>
                  <a:pt x="167845" y="70147"/>
                </a:lnTo>
                <a:lnTo>
                  <a:pt x="131503" y="98811"/>
                </a:lnTo>
                <a:lnTo>
                  <a:pt x="98816" y="131496"/>
                </a:lnTo>
                <a:lnTo>
                  <a:pt x="70151" y="167837"/>
                </a:lnTo>
                <a:lnTo>
                  <a:pt x="45875" y="207466"/>
                </a:lnTo>
                <a:lnTo>
                  <a:pt x="26355" y="250016"/>
                </a:lnTo>
                <a:lnTo>
                  <a:pt x="11958" y="295121"/>
                </a:lnTo>
                <a:lnTo>
                  <a:pt x="3050" y="342414"/>
                </a:lnTo>
                <a:lnTo>
                  <a:pt x="0" y="391527"/>
                </a:lnTo>
                <a:lnTo>
                  <a:pt x="3050" y="440640"/>
                </a:lnTo>
                <a:lnTo>
                  <a:pt x="11958" y="487933"/>
                </a:lnTo>
                <a:lnTo>
                  <a:pt x="26355" y="533039"/>
                </a:lnTo>
                <a:lnTo>
                  <a:pt x="45875" y="575590"/>
                </a:lnTo>
                <a:lnTo>
                  <a:pt x="70151" y="615221"/>
                </a:lnTo>
                <a:lnTo>
                  <a:pt x="98816" y="651563"/>
                </a:lnTo>
                <a:lnTo>
                  <a:pt x="131503" y="684250"/>
                </a:lnTo>
                <a:lnTo>
                  <a:pt x="167845" y="712915"/>
                </a:lnTo>
                <a:lnTo>
                  <a:pt x="207475" y="737191"/>
                </a:lnTo>
                <a:lnTo>
                  <a:pt x="250027" y="756711"/>
                </a:lnTo>
                <a:lnTo>
                  <a:pt x="295132" y="771108"/>
                </a:lnTo>
                <a:lnTo>
                  <a:pt x="342425" y="780015"/>
                </a:lnTo>
                <a:lnTo>
                  <a:pt x="391539" y="783066"/>
                </a:lnTo>
                <a:lnTo>
                  <a:pt x="440650" y="780015"/>
                </a:lnTo>
                <a:lnTo>
                  <a:pt x="487940" y="771108"/>
                </a:lnTo>
                <a:lnTo>
                  <a:pt x="533044" y="756711"/>
                </a:lnTo>
                <a:lnTo>
                  <a:pt x="575594" y="737191"/>
                </a:lnTo>
                <a:lnTo>
                  <a:pt x="615223" y="712915"/>
                </a:lnTo>
                <a:lnTo>
                  <a:pt x="651565" y="684250"/>
                </a:lnTo>
                <a:lnTo>
                  <a:pt x="684251" y="651563"/>
                </a:lnTo>
                <a:lnTo>
                  <a:pt x="712915" y="615221"/>
                </a:lnTo>
                <a:lnTo>
                  <a:pt x="737191" y="575590"/>
                </a:lnTo>
                <a:lnTo>
                  <a:pt x="756711" y="533039"/>
                </a:lnTo>
                <a:lnTo>
                  <a:pt x="771108" y="487933"/>
                </a:lnTo>
                <a:lnTo>
                  <a:pt x="780016" y="440640"/>
                </a:lnTo>
                <a:lnTo>
                  <a:pt x="783066" y="391527"/>
                </a:lnTo>
                <a:lnTo>
                  <a:pt x="780016" y="342414"/>
                </a:lnTo>
                <a:lnTo>
                  <a:pt x="771108" y="295121"/>
                </a:lnTo>
                <a:lnTo>
                  <a:pt x="756711" y="250016"/>
                </a:lnTo>
                <a:lnTo>
                  <a:pt x="737191" y="207466"/>
                </a:lnTo>
                <a:lnTo>
                  <a:pt x="712915" y="167837"/>
                </a:lnTo>
                <a:lnTo>
                  <a:pt x="684251" y="131496"/>
                </a:lnTo>
                <a:lnTo>
                  <a:pt x="651565" y="98811"/>
                </a:lnTo>
                <a:lnTo>
                  <a:pt x="615223" y="70147"/>
                </a:lnTo>
                <a:lnTo>
                  <a:pt x="575594" y="45872"/>
                </a:lnTo>
                <a:lnTo>
                  <a:pt x="533044" y="26353"/>
                </a:lnTo>
                <a:lnTo>
                  <a:pt x="487940" y="11957"/>
                </a:lnTo>
                <a:lnTo>
                  <a:pt x="440650" y="3050"/>
                </a:lnTo>
                <a:lnTo>
                  <a:pt x="391539" y="0"/>
                </a:lnTo>
                <a:close/>
              </a:path>
            </a:pathLst>
          </a:custGeom>
          <a:solidFill>
            <a:srgbClr val="3A1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8">
            <a:extLst>
              <a:ext uri="{FF2B5EF4-FFF2-40B4-BE49-F238E27FC236}">
                <a16:creationId xmlns:a16="http://schemas.microsoft.com/office/drawing/2014/main" id="{445D7344-BA2A-B9E7-2317-8604EF9AD262}"/>
              </a:ext>
            </a:extLst>
          </p:cNvPr>
          <p:cNvSpPr/>
          <p:nvPr/>
        </p:nvSpPr>
        <p:spPr>
          <a:xfrm>
            <a:off x="8060016" y="3593769"/>
            <a:ext cx="465455" cy="461645"/>
          </a:xfrm>
          <a:custGeom>
            <a:avLst/>
            <a:gdLst/>
            <a:ahLst/>
            <a:cxnLst/>
            <a:rect l="l" t="t" r="r" b="b"/>
            <a:pathLst>
              <a:path w="465454" h="461645">
                <a:moveTo>
                  <a:pt x="406793" y="88176"/>
                </a:moveTo>
                <a:lnTo>
                  <a:pt x="386918" y="16637"/>
                </a:lnTo>
                <a:lnTo>
                  <a:pt x="384517" y="14541"/>
                </a:lnTo>
                <a:lnTo>
                  <a:pt x="381723" y="14173"/>
                </a:lnTo>
                <a:lnTo>
                  <a:pt x="378904" y="15633"/>
                </a:lnTo>
                <a:lnTo>
                  <a:pt x="362267" y="39395"/>
                </a:lnTo>
                <a:lnTo>
                  <a:pt x="322389" y="17881"/>
                </a:lnTo>
                <a:lnTo>
                  <a:pt x="280403" y="4826"/>
                </a:lnTo>
                <a:lnTo>
                  <a:pt x="237426" y="0"/>
                </a:lnTo>
                <a:lnTo>
                  <a:pt x="194627" y="3187"/>
                </a:lnTo>
                <a:lnTo>
                  <a:pt x="153162" y="14160"/>
                </a:lnTo>
                <a:lnTo>
                  <a:pt x="114160" y="32689"/>
                </a:lnTo>
                <a:lnTo>
                  <a:pt x="78778" y="58547"/>
                </a:lnTo>
                <a:lnTo>
                  <a:pt x="48158" y="91516"/>
                </a:lnTo>
                <a:lnTo>
                  <a:pt x="15963" y="148602"/>
                </a:lnTo>
                <a:lnTo>
                  <a:pt x="1333" y="212420"/>
                </a:lnTo>
                <a:lnTo>
                  <a:pt x="0" y="229908"/>
                </a:lnTo>
                <a:lnTo>
                  <a:pt x="800" y="245783"/>
                </a:lnTo>
                <a:lnTo>
                  <a:pt x="9550" y="296722"/>
                </a:lnTo>
                <a:lnTo>
                  <a:pt x="28854" y="343827"/>
                </a:lnTo>
                <a:lnTo>
                  <a:pt x="57975" y="385546"/>
                </a:lnTo>
                <a:lnTo>
                  <a:pt x="96177" y="420357"/>
                </a:lnTo>
                <a:lnTo>
                  <a:pt x="142455" y="446697"/>
                </a:lnTo>
                <a:lnTo>
                  <a:pt x="193725" y="461378"/>
                </a:lnTo>
                <a:lnTo>
                  <a:pt x="201142" y="460705"/>
                </a:lnTo>
                <a:lnTo>
                  <a:pt x="149440" y="408774"/>
                </a:lnTo>
                <a:lnTo>
                  <a:pt x="107022" y="381469"/>
                </a:lnTo>
                <a:lnTo>
                  <a:pt x="73025" y="344233"/>
                </a:lnTo>
                <a:lnTo>
                  <a:pt x="49580" y="298729"/>
                </a:lnTo>
                <a:lnTo>
                  <a:pt x="41643" y="269684"/>
                </a:lnTo>
                <a:lnTo>
                  <a:pt x="38163" y="240068"/>
                </a:lnTo>
                <a:lnTo>
                  <a:pt x="39179" y="210375"/>
                </a:lnTo>
                <a:lnTo>
                  <a:pt x="61315" y="139700"/>
                </a:lnTo>
                <a:lnTo>
                  <a:pt x="86499" y="103720"/>
                </a:lnTo>
                <a:lnTo>
                  <a:pt x="118516" y="74523"/>
                </a:lnTo>
                <a:lnTo>
                  <a:pt x="155613" y="53492"/>
                </a:lnTo>
                <a:lnTo>
                  <a:pt x="203301" y="39852"/>
                </a:lnTo>
                <a:lnTo>
                  <a:pt x="251180" y="38354"/>
                </a:lnTo>
                <a:lnTo>
                  <a:pt x="297611" y="48590"/>
                </a:lnTo>
                <a:lnTo>
                  <a:pt x="340944" y="70116"/>
                </a:lnTo>
                <a:lnTo>
                  <a:pt x="324472" y="94361"/>
                </a:lnTo>
                <a:lnTo>
                  <a:pt x="324535" y="97663"/>
                </a:lnTo>
                <a:lnTo>
                  <a:pt x="325970" y="99783"/>
                </a:lnTo>
                <a:lnTo>
                  <a:pt x="328523" y="101104"/>
                </a:lnTo>
                <a:lnTo>
                  <a:pt x="402285" y="94475"/>
                </a:lnTo>
                <a:lnTo>
                  <a:pt x="406793" y="88176"/>
                </a:lnTo>
                <a:close/>
              </a:path>
              <a:path w="465454" h="461645">
                <a:moveTo>
                  <a:pt x="465455" y="221691"/>
                </a:moveTo>
                <a:lnTo>
                  <a:pt x="463029" y="215049"/>
                </a:lnTo>
                <a:lnTo>
                  <a:pt x="458597" y="209854"/>
                </a:lnTo>
                <a:lnTo>
                  <a:pt x="452704" y="206552"/>
                </a:lnTo>
                <a:lnTo>
                  <a:pt x="445846" y="205574"/>
                </a:lnTo>
                <a:lnTo>
                  <a:pt x="438823" y="207264"/>
                </a:lnTo>
                <a:lnTo>
                  <a:pt x="433120" y="211289"/>
                </a:lnTo>
                <a:lnTo>
                  <a:pt x="429310" y="217144"/>
                </a:lnTo>
                <a:lnTo>
                  <a:pt x="427951" y="224332"/>
                </a:lnTo>
                <a:lnTo>
                  <a:pt x="428167" y="247180"/>
                </a:lnTo>
                <a:lnTo>
                  <a:pt x="435571" y="254800"/>
                </a:lnTo>
                <a:lnTo>
                  <a:pt x="445325" y="255752"/>
                </a:lnTo>
                <a:lnTo>
                  <a:pt x="452043" y="255092"/>
                </a:lnTo>
                <a:lnTo>
                  <a:pt x="458012" y="252069"/>
                </a:lnTo>
                <a:lnTo>
                  <a:pt x="462661" y="247154"/>
                </a:lnTo>
                <a:lnTo>
                  <a:pt x="465455" y="240766"/>
                </a:lnTo>
                <a:lnTo>
                  <a:pt x="465455" y="2216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19">
            <a:extLst>
              <a:ext uri="{FF2B5EF4-FFF2-40B4-BE49-F238E27FC236}">
                <a16:creationId xmlns:a16="http://schemas.microsoft.com/office/drawing/2014/main" id="{476536B0-CB31-6DAA-54A6-E8F9D7939C8F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66329" y="3674806"/>
            <a:ext cx="161658" cy="241644"/>
          </a:xfrm>
          <a:prstGeom prst="rect">
            <a:avLst/>
          </a:prstGeom>
        </p:spPr>
      </p:pic>
      <p:sp>
        <p:nvSpPr>
          <p:cNvPr id="52" name="object 20">
            <a:extLst>
              <a:ext uri="{FF2B5EF4-FFF2-40B4-BE49-F238E27FC236}">
                <a16:creationId xmlns:a16="http://schemas.microsoft.com/office/drawing/2014/main" id="{C54EF032-774E-C9F8-4E4E-096E674C2AC3}"/>
              </a:ext>
            </a:extLst>
          </p:cNvPr>
          <p:cNvSpPr/>
          <p:nvPr/>
        </p:nvSpPr>
        <p:spPr>
          <a:xfrm>
            <a:off x="8313115" y="3728262"/>
            <a:ext cx="202565" cy="327025"/>
          </a:xfrm>
          <a:custGeom>
            <a:avLst/>
            <a:gdLst/>
            <a:ahLst/>
            <a:cxnLst/>
            <a:rect l="l" t="t" r="r" b="b"/>
            <a:pathLst>
              <a:path w="202565" h="327025">
                <a:moveTo>
                  <a:pt x="49682" y="308635"/>
                </a:moveTo>
                <a:lnTo>
                  <a:pt x="49466" y="301345"/>
                </a:lnTo>
                <a:lnTo>
                  <a:pt x="46634" y="294843"/>
                </a:lnTo>
                <a:lnTo>
                  <a:pt x="41732" y="289877"/>
                </a:lnTo>
                <a:lnTo>
                  <a:pt x="35331" y="287108"/>
                </a:lnTo>
                <a:lnTo>
                  <a:pt x="28041" y="287172"/>
                </a:lnTo>
                <a:lnTo>
                  <a:pt x="13220" y="290487"/>
                </a:lnTo>
                <a:lnTo>
                  <a:pt x="6489" y="293776"/>
                </a:lnTo>
                <a:lnTo>
                  <a:pt x="1993" y="299466"/>
                </a:lnTo>
                <a:lnTo>
                  <a:pt x="0" y="306463"/>
                </a:lnTo>
                <a:lnTo>
                  <a:pt x="749" y="313728"/>
                </a:lnTo>
                <a:lnTo>
                  <a:pt x="4318" y="320268"/>
                </a:lnTo>
                <a:lnTo>
                  <a:pt x="9906" y="324700"/>
                </a:lnTo>
                <a:lnTo>
                  <a:pt x="16903" y="326758"/>
                </a:lnTo>
                <a:lnTo>
                  <a:pt x="24676" y="326224"/>
                </a:lnTo>
                <a:lnTo>
                  <a:pt x="35547" y="323596"/>
                </a:lnTo>
                <a:lnTo>
                  <a:pt x="42367" y="320471"/>
                </a:lnTo>
                <a:lnTo>
                  <a:pt x="47193" y="315252"/>
                </a:lnTo>
                <a:lnTo>
                  <a:pt x="49682" y="308635"/>
                </a:lnTo>
                <a:close/>
              </a:path>
              <a:path w="202565" h="327025">
                <a:moveTo>
                  <a:pt x="116395" y="273939"/>
                </a:moveTo>
                <a:lnTo>
                  <a:pt x="114198" y="267271"/>
                </a:lnTo>
                <a:lnTo>
                  <a:pt x="109512" y="261708"/>
                </a:lnTo>
                <a:lnTo>
                  <a:pt x="103289" y="258254"/>
                </a:lnTo>
                <a:lnTo>
                  <a:pt x="96354" y="257403"/>
                </a:lnTo>
                <a:lnTo>
                  <a:pt x="89547" y="259638"/>
                </a:lnTo>
                <a:lnTo>
                  <a:pt x="76581" y="267525"/>
                </a:lnTo>
                <a:lnTo>
                  <a:pt x="71234" y="272592"/>
                </a:lnTo>
                <a:lnTo>
                  <a:pt x="68465" y="279095"/>
                </a:lnTo>
                <a:lnTo>
                  <a:pt x="68326" y="286131"/>
                </a:lnTo>
                <a:lnTo>
                  <a:pt x="70878" y="292823"/>
                </a:lnTo>
                <a:lnTo>
                  <a:pt x="75717" y="298043"/>
                </a:lnTo>
                <a:lnTo>
                  <a:pt x="82016" y="301142"/>
                </a:lnTo>
                <a:lnTo>
                  <a:pt x="89039" y="301663"/>
                </a:lnTo>
                <a:lnTo>
                  <a:pt x="96024" y="299212"/>
                </a:lnTo>
                <a:lnTo>
                  <a:pt x="107581" y="292188"/>
                </a:lnTo>
                <a:lnTo>
                  <a:pt x="112991" y="287223"/>
                </a:lnTo>
                <a:lnTo>
                  <a:pt x="115951" y="280860"/>
                </a:lnTo>
                <a:lnTo>
                  <a:pt x="116395" y="273939"/>
                </a:lnTo>
                <a:close/>
              </a:path>
              <a:path w="202565" h="327025">
                <a:moveTo>
                  <a:pt x="169303" y="224256"/>
                </a:moveTo>
                <a:lnTo>
                  <a:pt x="167119" y="217474"/>
                </a:lnTo>
                <a:lnTo>
                  <a:pt x="162420" y="211886"/>
                </a:lnTo>
                <a:lnTo>
                  <a:pt x="155943" y="208521"/>
                </a:lnTo>
                <a:lnTo>
                  <a:pt x="148882" y="207848"/>
                </a:lnTo>
                <a:lnTo>
                  <a:pt x="142062" y="209892"/>
                </a:lnTo>
                <a:lnTo>
                  <a:pt x="136334" y="214630"/>
                </a:lnTo>
                <a:lnTo>
                  <a:pt x="128206" y="224726"/>
                </a:lnTo>
                <a:lnTo>
                  <a:pt x="124688" y="231508"/>
                </a:lnTo>
                <a:lnTo>
                  <a:pt x="124104" y="238785"/>
                </a:lnTo>
                <a:lnTo>
                  <a:pt x="126339" y="245694"/>
                </a:lnTo>
                <a:lnTo>
                  <a:pt x="131241" y="251409"/>
                </a:lnTo>
                <a:lnTo>
                  <a:pt x="137693" y="254635"/>
                </a:lnTo>
                <a:lnTo>
                  <a:pt x="144741" y="255168"/>
                </a:lnTo>
                <a:lnTo>
                  <a:pt x="151599" y="252971"/>
                </a:lnTo>
                <a:lnTo>
                  <a:pt x="157429" y="248031"/>
                </a:lnTo>
                <a:lnTo>
                  <a:pt x="165290" y="238188"/>
                </a:lnTo>
                <a:lnTo>
                  <a:pt x="168770" y="231419"/>
                </a:lnTo>
                <a:lnTo>
                  <a:pt x="169303" y="224256"/>
                </a:lnTo>
                <a:close/>
              </a:path>
              <a:path w="202565" h="327025">
                <a:moveTo>
                  <a:pt x="201409" y="31267"/>
                </a:moveTo>
                <a:lnTo>
                  <a:pt x="179451" y="0"/>
                </a:lnTo>
                <a:lnTo>
                  <a:pt x="172097" y="1066"/>
                </a:lnTo>
                <a:lnTo>
                  <a:pt x="165925" y="4749"/>
                </a:lnTo>
                <a:lnTo>
                  <a:pt x="161594" y="10337"/>
                </a:lnTo>
                <a:lnTo>
                  <a:pt x="159639" y="17132"/>
                </a:lnTo>
                <a:lnTo>
                  <a:pt x="160629" y="24409"/>
                </a:lnTo>
                <a:lnTo>
                  <a:pt x="165519" y="37807"/>
                </a:lnTo>
                <a:lnTo>
                  <a:pt x="169506" y="44107"/>
                </a:lnTo>
                <a:lnTo>
                  <a:pt x="175514" y="48056"/>
                </a:lnTo>
                <a:lnTo>
                  <a:pt x="182613" y="49453"/>
                </a:lnTo>
                <a:lnTo>
                  <a:pt x="189890" y="48069"/>
                </a:lnTo>
                <a:lnTo>
                  <a:pt x="195935" y="44119"/>
                </a:lnTo>
                <a:lnTo>
                  <a:pt x="199898" y="38303"/>
                </a:lnTo>
                <a:lnTo>
                  <a:pt x="201409" y="31267"/>
                </a:lnTo>
                <a:close/>
              </a:path>
              <a:path w="202565" h="327025">
                <a:moveTo>
                  <a:pt x="202476" y="160388"/>
                </a:moveTo>
                <a:lnTo>
                  <a:pt x="200533" y="153339"/>
                </a:lnTo>
                <a:lnTo>
                  <a:pt x="196088" y="147637"/>
                </a:lnTo>
                <a:lnTo>
                  <a:pt x="189598" y="144005"/>
                </a:lnTo>
                <a:lnTo>
                  <a:pt x="182194" y="143154"/>
                </a:lnTo>
                <a:lnTo>
                  <a:pt x="175361" y="145148"/>
                </a:lnTo>
                <a:lnTo>
                  <a:pt x="169735" y="149618"/>
                </a:lnTo>
                <a:lnTo>
                  <a:pt x="166001" y="156197"/>
                </a:lnTo>
                <a:lnTo>
                  <a:pt x="162039" y="167678"/>
                </a:lnTo>
                <a:lnTo>
                  <a:pt x="161010" y="175336"/>
                </a:lnTo>
                <a:lnTo>
                  <a:pt x="162941" y="182384"/>
                </a:lnTo>
                <a:lnTo>
                  <a:pt x="167360" y="188087"/>
                </a:lnTo>
                <a:lnTo>
                  <a:pt x="173799" y="191719"/>
                </a:lnTo>
                <a:lnTo>
                  <a:pt x="181279" y="192620"/>
                </a:lnTo>
                <a:lnTo>
                  <a:pt x="188163" y="190614"/>
                </a:lnTo>
                <a:lnTo>
                  <a:pt x="193827" y="186042"/>
                </a:lnTo>
                <a:lnTo>
                  <a:pt x="197637" y="179222"/>
                </a:lnTo>
                <a:lnTo>
                  <a:pt x="201460" y="168071"/>
                </a:lnTo>
                <a:lnTo>
                  <a:pt x="202476" y="1603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1">
            <a:extLst>
              <a:ext uri="{FF2B5EF4-FFF2-40B4-BE49-F238E27FC236}">
                <a16:creationId xmlns:a16="http://schemas.microsoft.com/office/drawing/2014/main" id="{EC6AC065-AC81-F85C-77F8-E80AB57AA697}"/>
              </a:ext>
            </a:extLst>
          </p:cNvPr>
          <p:cNvSpPr/>
          <p:nvPr/>
        </p:nvSpPr>
        <p:spPr>
          <a:xfrm>
            <a:off x="9507705" y="3429976"/>
            <a:ext cx="789305" cy="789305"/>
          </a:xfrm>
          <a:custGeom>
            <a:avLst/>
            <a:gdLst/>
            <a:ahLst/>
            <a:cxnLst/>
            <a:rect l="l" t="t" r="r" b="b"/>
            <a:pathLst>
              <a:path w="789304" h="789304">
                <a:moveTo>
                  <a:pt x="394542" y="0"/>
                </a:moveTo>
                <a:lnTo>
                  <a:pt x="345051" y="3074"/>
                </a:lnTo>
                <a:lnTo>
                  <a:pt x="297395" y="12049"/>
                </a:lnTo>
                <a:lnTo>
                  <a:pt x="251943" y="26556"/>
                </a:lnTo>
                <a:lnTo>
                  <a:pt x="209065" y="46226"/>
                </a:lnTo>
                <a:lnTo>
                  <a:pt x="169131" y="70688"/>
                </a:lnTo>
                <a:lnTo>
                  <a:pt x="132510" y="99572"/>
                </a:lnTo>
                <a:lnTo>
                  <a:pt x="99572" y="132510"/>
                </a:lnTo>
                <a:lnTo>
                  <a:pt x="70688" y="169131"/>
                </a:lnTo>
                <a:lnTo>
                  <a:pt x="46226" y="209065"/>
                </a:lnTo>
                <a:lnTo>
                  <a:pt x="26556" y="251943"/>
                </a:lnTo>
                <a:lnTo>
                  <a:pt x="12049" y="297395"/>
                </a:lnTo>
                <a:lnTo>
                  <a:pt x="3074" y="345051"/>
                </a:lnTo>
                <a:lnTo>
                  <a:pt x="0" y="394542"/>
                </a:lnTo>
                <a:lnTo>
                  <a:pt x="3074" y="444034"/>
                </a:lnTo>
                <a:lnTo>
                  <a:pt x="12049" y="491690"/>
                </a:lnTo>
                <a:lnTo>
                  <a:pt x="26556" y="537142"/>
                </a:lnTo>
                <a:lnTo>
                  <a:pt x="46226" y="580020"/>
                </a:lnTo>
                <a:lnTo>
                  <a:pt x="70688" y="619954"/>
                </a:lnTo>
                <a:lnTo>
                  <a:pt x="99572" y="656575"/>
                </a:lnTo>
                <a:lnTo>
                  <a:pt x="132510" y="689513"/>
                </a:lnTo>
                <a:lnTo>
                  <a:pt x="169131" y="718397"/>
                </a:lnTo>
                <a:lnTo>
                  <a:pt x="209065" y="742859"/>
                </a:lnTo>
                <a:lnTo>
                  <a:pt x="251943" y="762528"/>
                </a:lnTo>
                <a:lnTo>
                  <a:pt x="297395" y="777036"/>
                </a:lnTo>
                <a:lnTo>
                  <a:pt x="345051" y="786011"/>
                </a:lnTo>
                <a:lnTo>
                  <a:pt x="394542" y="789085"/>
                </a:lnTo>
                <a:lnTo>
                  <a:pt x="444034" y="786011"/>
                </a:lnTo>
                <a:lnTo>
                  <a:pt x="491690" y="777036"/>
                </a:lnTo>
                <a:lnTo>
                  <a:pt x="537142" y="762528"/>
                </a:lnTo>
                <a:lnTo>
                  <a:pt x="580020" y="742859"/>
                </a:lnTo>
                <a:lnTo>
                  <a:pt x="619954" y="718397"/>
                </a:lnTo>
                <a:lnTo>
                  <a:pt x="656575" y="689513"/>
                </a:lnTo>
                <a:lnTo>
                  <a:pt x="689513" y="656575"/>
                </a:lnTo>
                <a:lnTo>
                  <a:pt x="718397" y="619954"/>
                </a:lnTo>
                <a:lnTo>
                  <a:pt x="742859" y="580020"/>
                </a:lnTo>
                <a:lnTo>
                  <a:pt x="762528" y="537142"/>
                </a:lnTo>
                <a:lnTo>
                  <a:pt x="777036" y="491690"/>
                </a:lnTo>
                <a:lnTo>
                  <a:pt x="786011" y="444034"/>
                </a:lnTo>
                <a:lnTo>
                  <a:pt x="789085" y="394542"/>
                </a:lnTo>
                <a:lnTo>
                  <a:pt x="786011" y="345051"/>
                </a:lnTo>
                <a:lnTo>
                  <a:pt x="777036" y="297395"/>
                </a:lnTo>
                <a:lnTo>
                  <a:pt x="762528" y="251943"/>
                </a:lnTo>
                <a:lnTo>
                  <a:pt x="742859" y="209065"/>
                </a:lnTo>
                <a:lnTo>
                  <a:pt x="718397" y="169131"/>
                </a:lnTo>
                <a:lnTo>
                  <a:pt x="689513" y="132510"/>
                </a:lnTo>
                <a:lnTo>
                  <a:pt x="656575" y="99572"/>
                </a:lnTo>
                <a:lnTo>
                  <a:pt x="619954" y="70688"/>
                </a:lnTo>
                <a:lnTo>
                  <a:pt x="580020" y="46226"/>
                </a:lnTo>
                <a:lnTo>
                  <a:pt x="537142" y="26556"/>
                </a:lnTo>
                <a:lnTo>
                  <a:pt x="491690" y="12049"/>
                </a:lnTo>
                <a:lnTo>
                  <a:pt x="444034" y="3074"/>
                </a:lnTo>
                <a:lnTo>
                  <a:pt x="394542" y="0"/>
                </a:lnTo>
                <a:close/>
              </a:path>
            </a:pathLst>
          </a:custGeom>
          <a:solidFill>
            <a:srgbClr val="3A1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22">
            <a:extLst>
              <a:ext uri="{FF2B5EF4-FFF2-40B4-BE49-F238E27FC236}">
                <a16:creationId xmlns:a16="http://schemas.microsoft.com/office/drawing/2014/main" id="{9B4DABA1-F710-197A-91BF-ADEAE74CAD5D}"/>
              </a:ext>
            </a:extLst>
          </p:cNvPr>
          <p:cNvSpPr/>
          <p:nvPr/>
        </p:nvSpPr>
        <p:spPr>
          <a:xfrm>
            <a:off x="9697448" y="3619684"/>
            <a:ext cx="410209" cy="410209"/>
          </a:xfrm>
          <a:custGeom>
            <a:avLst/>
            <a:gdLst/>
            <a:ahLst/>
            <a:cxnLst/>
            <a:rect l="l" t="t" r="r" b="b"/>
            <a:pathLst>
              <a:path w="410209" h="410210">
                <a:moveTo>
                  <a:pt x="393642" y="0"/>
                </a:moveTo>
                <a:lnTo>
                  <a:pt x="387240" y="0"/>
                </a:lnTo>
                <a:lnTo>
                  <a:pt x="382214" y="1184"/>
                </a:lnTo>
                <a:lnTo>
                  <a:pt x="378719" y="3841"/>
                </a:lnTo>
                <a:lnTo>
                  <a:pt x="4975" y="377645"/>
                </a:lnTo>
                <a:lnTo>
                  <a:pt x="940" y="384046"/>
                </a:lnTo>
                <a:lnTo>
                  <a:pt x="0" y="391208"/>
                </a:lnTo>
                <a:lnTo>
                  <a:pt x="1774" y="398198"/>
                </a:lnTo>
                <a:lnTo>
                  <a:pt x="5884" y="404080"/>
                </a:lnTo>
                <a:lnTo>
                  <a:pt x="12161" y="408214"/>
                </a:lnTo>
                <a:lnTo>
                  <a:pt x="19296" y="409667"/>
                </a:lnTo>
                <a:lnTo>
                  <a:pt x="26489" y="408309"/>
                </a:lnTo>
                <a:lnTo>
                  <a:pt x="32941" y="404008"/>
                </a:lnTo>
                <a:lnTo>
                  <a:pt x="405740" y="31221"/>
                </a:lnTo>
                <a:lnTo>
                  <a:pt x="408062" y="27762"/>
                </a:lnTo>
                <a:lnTo>
                  <a:pt x="409641" y="23203"/>
                </a:lnTo>
                <a:lnTo>
                  <a:pt x="409641" y="15197"/>
                </a:lnTo>
                <a:lnTo>
                  <a:pt x="407296" y="7503"/>
                </a:lnTo>
                <a:lnTo>
                  <a:pt x="401516" y="1795"/>
                </a:lnTo>
                <a:lnTo>
                  <a:pt x="3936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23">
            <a:extLst>
              <a:ext uri="{FF2B5EF4-FFF2-40B4-BE49-F238E27FC236}">
                <a16:creationId xmlns:a16="http://schemas.microsoft.com/office/drawing/2014/main" id="{38F75B6D-657A-C5DD-4DC6-35F351FBAD56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97768" y="3619993"/>
            <a:ext cx="182289" cy="182516"/>
          </a:xfrm>
          <a:prstGeom prst="rect">
            <a:avLst/>
          </a:prstGeom>
        </p:spPr>
      </p:pic>
      <p:pic>
        <p:nvPicPr>
          <p:cNvPr id="56" name="object 24">
            <a:extLst>
              <a:ext uri="{FF2B5EF4-FFF2-40B4-BE49-F238E27FC236}">
                <a16:creationId xmlns:a16="http://schemas.microsoft.com/office/drawing/2014/main" id="{9495BA7C-3CC5-2F31-47F5-D5A93315A67C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24453" y="3846640"/>
            <a:ext cx="182337" cy="182372"/>
          </a:xfrm>
          <a:prstGeom prst="rect">
            <a:avLst/>
          </a:prstGeom>
        </p:spPr>
      </p:pic>
      <p:sp>
        <p:nvSpPr>
          <p:cNvPr id="57" name="object 25">
            <a:extLst>
              <a:ext uri="{FF2B5EF4-FFF2-40B4-BE49-F238E27FC236}">
                <a16:creationId xmlns:a16="http://schemas.microsoft.com/office/drawing/2014/main" id="{9153F468-B3C5-EB0A-2BE8-8F7A5B0B8405}"/>
              </a:ext>
            </a:extLst>
          </p:cNvPr>
          <p:cNvSpPr/>
          <p:nvPr/>
        </p:nvSpPr>
        <p:spPr>
          <a:xfrm>
            <a:off x="11017948" y="3437577"/>
            <a:ext cx="770890" cy="770890"/>
          </a:xfrm>
          <a:custGeom>
            <a:avLst/>
            <a:gdLst/>
            <a:ahLst/>
            <a:cxnLst/>
            <a:rect l="l" t="t" r="r" b="b"/>
            <a:pathLst>
              <a:path w="770890" h="770889">
                <a:moveTo>
                  <a:pt x="385316" y="0"/>
                </a:moveTo>
                <a:lnTo>
                  <a:pt x="336983" y="3002"/>
                </a:lnTo>
                <a:lnTo>
                  <a:pt x="290441" y="11768"/>
                </a:lnTo>
                <a:lnTo>
                  <a:pt x="246052" y="25937"/>
                </a:lnTo>
                <a:lnTo>
                  <a:pt x="204177" y="45148"/>
                </a:lnTo>
                <a:lnTo>
                  <a:pt x="165177" y="69039"/>
                </a:lnTo>
                <a:lnTo>
                  <a:pt x="129412" y="97250"/>
                </a:lnTo>
                <a:lnTo>
                  <a:pt x="97245" y="129419"/>
                </a:lnTo>
                <a:lnTo>
                  <a:pt x="69035" y="165185"/>
                </a:lnTo>
                <a:lnTo>
                  <a:pt x="45145" y="204186"/>
                </a:lnTo>
                <a:lnTo>
                  <a:pt x="25936" y="246063"/>
                </a:lnTo>
                <a:lnTo>
                  <a:pt x="11767" y="290452"/>
                </a:lnTo>
                <a:lnTo>
                  <a:pt x="3002" y="336995"/>
                </a:lnTo>
                <a:lnTo>
                  <a:pt x="0" y="385328"/>
                </a:lnTo>
                <a:lnTo>
                  <a:pt x="3002" y="433661"/>
                </a:lnTo>
                <a:lnTo>
                  <a:pt x="11767" y="480203"/>
                </a:lnTo>
                <a:lnTo>
                  <a:pt x="25936" y="524592"/>
                </a:lnTo>
                <a:lnTo>
                  <a:pt x="45145" y="566467"/>
                </a:lnTo>
                <a:lnTo>
                  <a:pt x="69035" y="605468"/>
                </a:lnTo>
                <a:lnTo>
                  <a:pt x="97245" y="641232"/>
                </a:lnTo>
                <a:lnTo>
                  <a:pt x="129412" y="673400"/>
                </a:lnTo>
                <a:lnTo>
                  <a:pt x="165177" y="701609"/>
                </a:lnTo>
                <a:lnTo>
                  <a:pt x="204177" y="725499"/>
                </a:lnTo>
                <a:lnTo>
                  <a:pt x="246052" y="744709"/>
                </a:lnTo>
                <a:lnTo>
                  <a:pt x="290441" y="758877"/>
                </a:lnTo>
                <a:lnTo>
                  <a:pt x="336983" y="767643"/>
                </a:lnTo>
                <a:lnTo>
                  <a:pt x="385316" y="770645"/>
                </a:lnTo>
                <a:lnTo>
                  <a:pt x="433652" y="767643"/>
                </a:lnTo>
                <a:lnTo>
                  <a:pt x="480196" y="758877"/>
                </a:lnTo>
                <a:lnTo>
                  <a:pt x="524587" y="744709"/>
                </a:lnTo>
                <a:lnTo>
                  <a:pt x="566463" y="725499"/>
                </a:lnTo>
                <a:lnTo>
                  <a:pt x="605465" y="701609"/>
                </a:lnTo>
                <a:lnTo>
                  <a:pt x="641230" y="673400"/>
                </a:lnTo>
                <a:lnTo>
                  <a:pt x="673398" y="641232"/>
                </a:lnTo>
                <a:lnTo>
                  <a:pt x="701608" y="605468"/>
                </a:lnTo>
                <a:lnTo>
                  <a:pt x="725498" y="566467"/>
                </a:lnTo>
                <a:lnTo>
                  <a:pt x="744708" y="524592"/>
                </a:lnTo>
                <a:lnTo>
                  <a:pt x="758877" y="480203"/>
                </a:lnTo>
                <a:lnTo>
                  <a:pt x="767643" y="433661"/>
                </a:lnTo>
                <a:lnTo>
                  <a:pt x="770645" y="385328"/>
                </a:lnTo>
                <a:lnTo>
                  <a:pt x="767643" y="336995"/>
                </a:lnTo>
                <a:lnTo>
                  <a:pt x="758877" y="290452"/>
                </a:lnTo>
                <a:lnTo>
                  <a:pt x="744708" y="246063"/>
                </a:lnTo>
                <a:lnTo>
                  <a:pt x="725498" y="204186"/>
                </a:lnTo>
                <a:lnTo>
                  <a:pt x="701608" y="165185"/>
                </a:lnTo>
                <a:lnTo>
                  <a:pt x="673398" y="129419"/>
                </a:lnTo>
                <a:lnTo>
                  <a:pt x="641230" y="97250"/>
                </a:lnTo>
                <a:lnTo>
                  <a:pt x="605465" y="69039"/>
                </a:lnTo>
                <a:lnTo>
                  <a:pt x="566463" y="45148"/>
                </a:lnTo>
                <a:lnTo>
                  <a:pt x="524587" y="25937"/>
                </a:lnTo>
                <a:lnTo>
                  <a:pt x="480196" y="11768"/>
                </a:lnTo>
                <a:lnTo>
                  <a:pt x="433652" y="3002"/>
                </a:lnTo>
                <a:lnTo>
                  <a:pt x="385316" y="0"/>
                </a:lnTo>
                <a:close/>
              </a:path>
            </a:pathLst>
          </a:custGeom>
          <a:solidFill>
            <a:srgbClr val="3A1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26">
            <a:extLst>
              <a:ext uri="{FF2B5EF4-FFF2-40B4-BE49-F238E27FC236}">
                <a16:creationId xmlns:a16="http://schemas.microsoft.com/office/drawing/2014/main" id="{37F18F5F-A6B1-6CF2-4298-DE8BEDA46065}"/>
              </a:ext>
            </a:extLst>
          </p:cNvPr>
          <p:cNvSpPr/>
          <p:nvPr/>
        </p:nvSpPr>
        <p:spPr>
          <a:xfrm>
            <a:off x="11127092" y="3793578"/>
            <a:ext cx="552450" cy="228600"/>
          </a:xfrm>
          <a:custGeom>
            <a:avLst/>
            <a:gdLst/>
            <a:ahLst/>
            <a:cxnLst/>
            <a:rect l="l" t="t" r="r" b="b"/>
            <a:pathLst>
              <a:path w="552450" h="228600">
                <a:moveTo>
                  <a:pt x="552208" y="138760"/>
                </a:moveTo>
                <a:lnTo>
                  <a:pt x="552005" y="131191"/>
                </a:lnTo>
                <a:lnTo>
                  <a:pt x="551535" y="123748"/>
                </a:lnTo>
                <a:lnTo>
                  <a:pt x="551510" y="123291"/>
                </a:lnTo>
                <a:lnTo>
                  <a:pt x="545401" y="95592"/>
                </a:lnTo>
                <a:lnTo>
                  <a:pt x="532574" y="70485"/>
                </a:lnTo>
                <a:lnTo>
                  <a:pt x="519201" y="55257"/>
                </a:lnTo>
                <a:lnTo>
                  <a:pt x="517080" y="52844"/>
                </a:lnTo>
                <a:lnTo>
                  <a:pt x="517080" y="158203"/>
                </a:lnTo>
                <a:lnTo>
                  <a:pt x="430022" y="158203"/>
                </a:lnTo>
                <a:lnTo>
                  <a:pt x="429933" y="150482"/>
                </a:lnTo>
                <a:lnTo>
                  <a:pt x="429869" y="144881"/>
                </a:lnTo>
                <a:lnTo>
                  <a:pt x="427901" y="123748"/>
                </a:lnTo>
                <a:lnTo>
                  <a:pt x="422529" y="102997"/>
                </a:lnTo>
                <a:lnTo>
                  <a:pt x="413867" y="82854"/>
                </a:lnTo>
                <a:lnTo>
                  <a:pt x="402043" y="63639"/>
                </a:lnTo>
                <a:lnTo>
                  <a:pt x="401701" y="63639"/>
                </a:lnTo>
                <a:lnTo>
                  <a:pt x="419925" y="57213"/>
                </a:lnTo>
                <a:lnTo>
                  <a:pt x="474941" y="64490"/>
                </a:lnTo>
                <a:lnTo>
                  <a:pt x="504215" y="91071"/>
                </a:lnTo>
                <a:lnTo>
                  <a:pt x="516737" y="127546"/>
                </a:lnTo>
                <a:lnTo>
                  <a:pt x="516763" y="130086"/>
                </a:lnTo>
                <a:lnTo>
                  <a:pt x="516877" y="139915"/>
                </a:lnTo>
                <a:lnTo>
                  <a:pt x="516991" y="150482"/>
                </a:lnTo>
                <a:lnTo>
                  <a:pt x="517080" y="158203"/>
                </a:lnTo>
                <a:lnTo>
                  <a:pt x="517080" y="52844"/>
                </a:lnTo>
                <a:lnTo>
                  <a:pt x="462280" y="22974"/>
                </a:lnTo>
                <a:lnTo>
                  <a:pt x="433476" y="20307"/>
                </a:lnTo>
                <a:lnTo>
                  <a:pt x="404964" y="24980"/>
                </a:lnTo>
                <a:lnTo>
                  <a:pt x="395084" y="29349"/>
                </a:lnTo>
                <a:lnTo>
                  <a:pt x="395084" y="150482"/>
                </a:lnTo>
                <a:lnTo>
                  <a:pt x="395033" y="191655"/>
                </a:lnTo>
                <a:lnTo>
                  <a:pt x="394563" y="192671"/>
                </a:lnTo>
                <a:lnTo>
                  <a:pt x="157632" y="192671"/>
                </a:lnTo>
                <a:lnTo>
                  <a:pt x="157137" y="190855"/>
                </a:lnTo>
                <a:lnTo>
                  <a:pt x="157137" y="164668"/>
                </a:lnTo>
                <a:lnTo>
                  <a:pt x="157213" y="150482"/>
                </a:lnTo>
                <a:lnTo>
                  <a:pt x="158991" y="131191"/>
                </a:lnTo>
                <a:lnTo>
                  <a:pt x="159092" y="130086"/>
                </a:lnTo>
                <a:lnTo>
                  <a:pt x="164846" y="109728"/>
                </a:lnTo>
                <a:lnTo>
                  <a:pt x="174218" y="90703"/>
                </a:lnTo>
                <a:lnTo>
                  <a:pt x="187032" y="73494"/>
                </a:lnTo>
                <a:lnTo>
                  <a:pt x="197599" y="63868"/>
                </a:lnTo>
                <a:lnTo>
                  <a:pt x="198488" y="63055"/>
                </a:lnTo>
                <a:lnTo>
                  <a:pt x="199796" y="61874"/>
                </a:lnTo>
                <a:lnTo>
                  <a:pt x="205359" y="56807"/>
                </a:lnTo>
                <a:lnTo>
                  <a:pt x="226326" y="44475"/>
                </a:lnTo>
                <a:lnTo>
                  <a:pt x="236969" y="40894"/>
                </a:lnTo>
                <a:lnTo>
                  <a:pt x="249415" y="36715"/>
                </a:lnTo>
                <a:lnTo>
                  <a:pt x="274091" y="33782"/>
                </a:lnTo>
                <a:lnTo>
                  <a:pt x="276466" y="33782"/>
                </a:lnTo>
                <a:lnTo>
                  <a:pt x="323113" y="43218"/>
                </a:lnTo>
                <a:lnTo>
                  <a:pt x="362432" y="70485"/>
                </a:lnTo>
                <a:lnTo>
                  <a:pt x="386676" y="107607"/>
                </a:lnTo>
                <a:lnTo>
                  <a:pt x="395084" y="150482"/>
                </a:lnTo>
                <a:lnTo>
                  <a:pt x="395084" y="29349"/>
                </a:lnTo>
                <a:lnTo>
                  <a:pt x="377875" y="36931"/>
                </a:lnTo>
                <a:lnTo>
                  <a:pt x="372948" y="33782"/>
                </a:lnTo>
                <a:lnTo>
                  <a:pt x="338924" y="12014"/>
                </a:lnTo>
                <a:lnTo>
                  <a:pt x="295617" y="0"/>
                </a:lnTo>
                <a:lnTo>
                  <a:pt x="250990" y="850"/>
                </a:lnTo>
                <a:lnTo>
                  <a:pt x="208114" y="14503"/>
                </a:lnTo>
                <a:lnTo>
                  <a:pt x="170040" y="40894"/>
                </a:lnTo>
                <a:lnTo>
                  <a:pt x="146850" y="31826"/>
                </a:lnTo>
                <a:lnTo>
                  <a:pt x="146850" y="68503"/>
                </a:lnTo>
                <a:lnTo>
                  <a:pt x="136347" y="87223"/>
                </a:lnTo>
                <a:lnTo>
                  <a:pt x="128714" y="106514"/>
                </a:lnTo>
                <a:lnTo>
                  <a:pt x="122440" y="144881"/>
                </a:lnTo>
                <a:lnTo>
                  <a:pt x="122212" y="164668"/>
                </a:lnTo>
                <a:lnTo>
                  <a:pt x="35166" y="164668"/>
                </a:lnTo>
                <a:lnTo>
                  <a:pt x="35280" y="138760"/>
                </a:lnTo>
                <a:lnTo>
                  <a:pt x="36474" y="126187"/>
                </a:lnTo>
                <a:lnTo>
                  <a:pt x="36487" y="126009"/>
                </a:lnTo>
                <a:lnTo>
                  <a:pt x="54241" y="89306"/>
                </a:lnTo>
                <a:lnTo>
                  <a:pt x="97942" y="63639"/>
                </a:lnTo>
                <a:lnTo>
                  <a:pt x="114757" y="61874"/>
                </a:lnTo>
                <a:lnTo>
                  <a:pt x="122897" y="62280"/>
                </a:lnTo>
                <a:lnTo>
                  <a:pt x="131775" y="63639"/>
                </a:lnTo>
                <a:lnTo>
                  <a:pt x="131457" y="63639"/>
                </a:lnTo>
                <a:lnTo>
                  <a:pt x="139001" y="65582"/>
                </a:lnTo>
                <a:lnTo>
                  <a:pt x="146850" y="68503"/>
                </a:lnTo>
                <a:lnTo>
                  <a:pt x="146850" y="31826"/>
                </a:lnTo>
                <a:lnTo>
                  <a:pt x="143116" y="30353"/>
                </a:lnTo>
                <a:lnTo>
                  <a:pt x="115049" y="26784"/>
                </a:lnTo>
                <a:lnTo>
                  <a:pt x="86944" y="30200"/>
                </a:lnTo>
                <a:lnTo>
                  <a:pt x="37261" y="56807"/>
                </a:lnTo>
                <a:lnTo>
                  <a:pt x="6299" y="103670"/>
                </a:lnTo>
                <a:lnTo>
                  <a:pt x="609" y="131013"/>
                </a:lnTo>
                <a:lnTo>
                  <a:pt x="571" y="131191"/>
                </a:lnTo>
                <a:lnTo>
                  <a:pt x="0" y="138760"/>
                </a:lnTo>
                <a:lnTo>
                  <a:pt x="127" y="164668"/>
                </a:lnTo>
                <a:lnTo>
                  <a:pt x="241" y="168338"/>
                </a:lnTo>
                <a:lnTo>
                  <a:pt x="123253" y="199631"/>
                </a:lnTo>
                <a:lnTo>
                  <a:pt x="127342" y="209651"/>
                </a:lnTo>
                <a:lnTo>
                  <a:pt x="134150" y="217919"/>
                </a:lnTo>
                <a:lnTo>
                  <a:pt x="143370" y="224104"/>
                </a:lnTo>
                <a:lnTo>
                  <a:pt x="155244" y="227990"/>
                </a:lnTo>
                <a:lnTo>
                  <a:pt x="397040" y="227990"/>
                </a:lnTo>
                <a:lnTo>
                  <a:pt x="429463" y="200240"/>
                </a:lnTo>
                <a:lnTo>
                  <a:pt x="430047" y="193167"/>
                </a:lnTo>
                <a:lnTo>
                  <a:pt x="519137" y="193167"/>
                </a:lnTo>
                <a:lnTo>
                  <a:pt x="522516" y="192671"/>
                </a:lnTo>
                <a:lnTo>
                  <a:pt x="529336" y="191655"/>
                </a:lnTo>
                <a:lnTo>
                  <a:pt x="529869" y="191655"/>
                </a:lnTo>
                <a:lnTo>
                  <a:pt x="552081" y="166077"/>
                </a:lnTo>
                <a:lnTo>
                  <a:pt x="552081" y="165379"/>
                </a:lnTo>
                <a:lnTo>
                  <a:pt x="552119" y="158203"/>
                </a:lnTo>
                <a:lnTo>
                  <a:pt x="552208" y="1387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" name="object 27">
            <a:extLst>
              <a:ext uri="{FF2B5EF4-FFF2-40B4-BE49-F238E27FC236}">
                <a16:creationId xmlns:a16="http://schemas.microsoft.com/office/drawing/2014/main" id="{343DCFEF-B741-9C6F-D6B5-9D81AF4C0283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171320" y="3624240"/>
            <a:ext cx="463815" cy="199304"/>
          </a:xfrm>
          <a:prstGeom prst="rect">
            <a:avLst/>
          </a:prstGeom>
        </p:spPr>
      </p:pic>
      <p:sp>
        <p:nvSpPr>
          <p:cNvPr id="60" name="object 28">
            <a:extLst>
              <a:ext uri="{FF2B5EF4-FFF2-40B4-BE49-F238E27FC236}">
                <a16:creationId xmlns:a16="http://schemas.microsoft.com/office/drawing/2014/main" id="{DC756FB3-EC00-EB81-8847-A8D5D7B40172}"/>
              </a:ext>
            </a:extLst>
          </p:cNvPr>
          <p:cNvSpPr txBox="1"/>
          <p:nvPr/>
        </p:nvSpPr>
        <p:spPr>
          <a:xfrm>
            <a:off x="7615421" y="4307385"/>
            <a:ext cx="1355090" cy="4150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ctr">
              <a:lnSpc>
                <a:spcPct val="104700"/>
              </a:lnSpc>
              <a:spcBef>
                <a:spcPts val="45"/>
              </a:spcBef>
            </a:pPr>
            <a:r>
              <a:rPr lang="uz-Latn-UZ" sz="1300" spc="-10" dirty="0">
                <a:solidFill>
                  <a:srgbClr val="351599"/>
                </a:solidFill>
                <a:latin typeface="Roboto"/>
                <a:cs typeface="Roboto"/>
              </a:rPr>
              <a:t>Tezkor rasmiylaştiriladi.</a:t>
            </a:r>
            <a:endParaRPr lang="uz-Latn-UZ" sz="1300" dirty="0">
              <a:latin typeface="Roboto"/>
              <a:cs typeface="Roboto"/>
            </a:endParaRPr>
          </a:p>
        </p:txBody>
      </p:sp>
      <p:sp>
        <p:nvSpPr>
          <p:cNvPr id="61" name="object 29">
            <a:extLst>
              <a:ext uri="{FF2B5EF4-FFF2-40B4-BE49-F238E27FC236}">
                <a16:creationId xmlns:a16="http://schemas.microsoft.com/office/drawing/2014/main" id="{B2769C86-866A-0DC3-D531-ACAF36E34515}"/>
              </a:ext>
            </a:extLst>
          </p:cNvPr>
          <p:cNvSpPr txBox="1"/>
          <p:nvPr/>
        </p:nvSpPr>
        <p:spPr>
          <a:xfrm>
            <a:off x="9288919" y="4307218"/>
            <a:ext cx="1226820" cy="64198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-635" algn="ctr">
              <a:lnSpc>
                <a:spcPct val="104700"/>
              </a:lnSpc>
              <a:spcBef>
                <a:spcPts val="45"/>
              </a:spcBef>
            </a:pPr>
            <a:r>
              <a:rPr sz="1300" dirty="0">
                <a:solidFill>
                  <a:srgbClr val="351599"/>
                </a:solidFill>
                <a:latin typeface="Roboto"/>
                <a:cs typeface="Roboto"/>
              </a:rPr>
              <a:t>Foiz</a:t>
            </a:r>
            <a:r>
              <a:rPr sz="1300" spc="-35" dirty="0">
                <a:solidFill>
                  <a:srgbClr val="351599"/>
                </a:solidFill>
                <a:latin typeface="Roboto"/>
                <a:cs typeface="Roboto"/>
              </a:rPr>
              <a:t> </a:t>
            </a:r>
            <a:r>
              <a:rPr sz="1300" spc="-10" dirty="0">
                <a:solidFill>
                  <a:srgbClr val="351599"/>
                </a:solidFill>
                <a:latin typeface="Roboto"/>
                <a:cs typeface="Roboto"/>
              </a:rPr>
              <a:t>stavkalari </a:t>
            </a:r>
            <a:r>
              <a:rPr sz="1300" dirty="0">
                <a:solidFill>
                  <a:srgbClr val="351599"/>
                </a:solidFill>
                <a:latin typeface="Roboto"/>
                <a:cs typeface="Roboto"/>
              </a:rPr>
              <a:t>banklarga</a:t>
            </a:r>
            <a:r>
              <a:rPr sz="1300" spc="-75" dirty="0">
                <a:solidFill>
                  <a:srgbClr val="351599"/>
                </a:solidFill>
                <a:latin typeface="Roboto"/>
                <a:cs typeface="Roboto"/>
              </a:rPr>
              <a:t> </a:t>
            </a:r>
            <a:r>
              <a:rPr sz="1300" spc="-10" dirty="0">
                <a:solidFill>
                  <a:srgbClr val="351599"/>
                </a:solidFill>
                <a:latin typeface="Roboto"/>
                <a:cs typeface="Roboto"/>
              </a:rPr>
              <a:t>qarab </a:t>
            </a:r>
            <a:r>
              <a:rPr sz="1300" dirty="0" err="1">
                <a:solidFill>
                  <a:srgbClr val="351599"/>
                </a:solidFill>
                <a:latin typeface="Roboto"/>
                <a:cs typeface="Roboto"/>
              </a:rPr>
              <a:t>farq</a:t>
            </a:r>
            <a:r>
              <a:rPr sz="1300" dirty="0">
                <a:solidFill>
                  <a:srgbClr val="351599"/>
                </a:solidFill>
                <a:latin typeface="Roboto"/>
                <a:cs typeface="Roboto"/>
              </a:rPr>
              <a:t> </a:t>
            </a:r>
            <a:r>
              <a:rPr sz="1300" spc="-10" dirty="0" err="1">
                <a:solidFill>
                  <a:srgbClr val="351599"/>
                </a:solidFill>
                <a:latin typeface="Roboto"/>
                <a:cs typeface="Roboto"/>
              </a:rPr>
              <a:t>qil</a:t>
            </a:r>
            <a:r>
              <a:rPr lang="uz-Latn-UZ" sz="1300" spc="-10" dirty="0">
                <a:solidFill>
                  <a:srgbClr val="351599"/>
                </a:solidFill>
                <a:latin typeface="Roboto"/>
                <a:cs typeface="Roboto"/>
              </a:rPr>
              <a:t>a</a:t>
            </a:r>
            <a:r>
              <a:rPr sz="1300" spc="-10" dirty="0">
                <a:solidFill>
                  <a:srgbClr val="351599"/>
                </a:solidFill>
                <a:latin typeface="Roboto"/>
                <a:cs typeface="Roboto"/>
              </a:rPr>
              <a:t>di.</a:t>
            </a:r>
            <a:endParaRPr sz="1300" dirty="0">
              <a:latin typeface="Roboto"/>
              <a:cs typeface="Roboto"/>
            </a:endParaRPr>
          </a:p>
        </p:txBody>
      </p:sp>
      <p:sp>
        <p:nvSpPr>
          <p:cNvPr id="62" name="object 30">
            <a:extLst>
              <a:ext uri="{FF2B5EF4-FFF2-40B4-BE49-F238E27FC236}">
                <a16:creationId xmlns:a16="http://schemas.microsoft.com/office/drawing/2014/main" id="{66B6672A-7980-8050-23AA-B1D627B723DE}"/>
              </a:ext>
            </a:extLst>
          </p:cNvPr>
          <p:cNvSpPr txBox="1"/>
          <p:nvPr/>
        </p:nvSpPr>
        <p:spPr>
          <a:xfrm>
            <a:off x="10684033" y="4307050"/>
            <a:ext cx="1438910" cy="4150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065" marR="5080" algn="ctr">
              <a:lnSpc>
                <a:spcPct val="104700"/>
              </a:lnSpc>
              <a:spcBef>
                <a:spcPts val="45"/>
              </a:spcBef>
            </a:pPr>
            <a:r>
              <a:rPr lang="en-US" sz="1300" dirty="0" err="1">
                <a:solidFill>
                  <a:srgbClr val="351599"/>
                </a:solidFill>
                <a:latin typeface="Roboto"/>
                <a:cs typeface="Roboto"/>
              </a:rPr>
              <a:t>Jismoniy</a:t>
            </a:r>
            <a:r>
              <a:rPr lang="en-US" sz="1300" spc="-50" dirty="0">
                <a:solidFill>
                  <a:srgbClr val="351599"/>
                </a:solidFill>
                <a:latin typeface="Roboto"/>
                <a:cs typeface="Roboto"/>
              </a:rPr>
              <a:t> </a:t>
            </a:r>
            <a:r>
              <a:rPr lang="en-US" sz="1300" dirty="0" err="1">
                <a:solidFill>
                  <a:srgbClr val="351599"/>
                </a:solidFill>
                <a:latin typeface="Roboto"/>
                <a:cs typeface="Roboto"/>
              </a:rPr>
              <a:t>şaxslar</a:t>
            </a:r>
            <a:r>
              <a:rPr lang="en-US" sz="1300" dirty="0">
                <a:solidFill>
                  <a:srgbClr val="351599"/>
                </a:solidFill>
                <a:latin typeface="Roboto"/>
                <a:cs typeface="Roboto"/>
              </a:rPr>
              <a:t> </a:t>
            </a:r>
            <a:r>
              <a:rPr lang="en-US" sz="1300" dirty="0" err="1">
                <a:solidFill>
                  <a:srgbClr val="351599"/>
                </a:solidFill>
                <a:latin typeface="Roboto"/>
                <a:cs typeface="Roboto"/>
              </a:rPr>
              <a:t>uçun</a:t>
            </a:r>
            <a:r>
              <a:rPr lang="en-US" sz="1300" dirty="0">
                <a:solidFill>
                  <a:srgbClr val="351599"/>
                </a:solidFill>
                <a:latin typeface="Roboto"/>
                <a:cs typeface="Roboto"/>
              </a:rPr>
              <a:t> </a:t>
            </a:r>
            <a:r>
              <a:rPr lang="en-US" sz="1300" dirty="0" err="1">
                <a:solidFill>
                  <a:srgbClr val="351599"/>
                </a:solidFill>
                <a:latin typeface="Roboto"/>
                <a:cs typeface="Roboto"/>
              </a:rPr>
              <a:t>mavjud</a:t>
            </a:r>
            <a:r>
              <a:rPr lang="en-US" sz="1300" dirty="0">
                <a:solidFill>
                  <a:srgbClr val="351599"/>
                </a:solidFill>
                <a:latin typeface="Roboto"/>
                <a:cs typeface="Roboto"/>
              </a:rPr>
              <a:t>.</a:t>
            </a:r>
            <a:endParaRPr lang="en-US" sz="1300" dirty="0">
              <a:latin typeface="Roboto"/>
              <a:cs typeface="Roboto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B070277D-414A-61FD-01C5-4E3ADED3B120}"/>
              </a:ext>
            </a:extLst>
          </p:cNvPr>
          <p:cNvSpPr/>
          <p:nvPr/>
        </p:nvSpPr>
        <p:spPr>
          <a:xfrm>
            <a:off x="663259" y="16685896"/>
            <a:ext cx="11597640" cy="1953040"/>
          </a:xfrm>
          <a:custGeom>
            <a:avLst/>
            <a:gdLst/>
            <a:ahLst/>
            <a:cxnLst/>
            <a:rect l="l" t="t" r="r" b="b"/>
            <a:pathLst>
              <a:path w="11597640" h="1576705">
                <a:moveTo>
                  <a:pt x="11230521" y="0"/>
                </a:moveTo>
                <a:lnTo>
                  <a:pt x="367019" y="0"/>
                </a:lnTo>
                <a:lnTo>
                  <a:pt x="320980" y="2859"/>
                </a:lnTo>
                <a:lnTo>
                  <a:pt x="276648" y="11209"/>
                </a:lnTo>
                <a:lnTo>
                  <a:pt x="234366" y="24705"/>
                </a:lnTo>
                <a:lnTo>
                  <a:pt x="194479" y="43003"/>
                </a:lnTo>
                <a:lnTo>
                  <a:pt x="157331" y="65760"/>
                </a:lnTo>
                <a:lnTo>
                  <a:pt x="123265" y="92630"/>
                </a:lnTo>
                <a:lnTo>
                  <a:pt x="92625" y="123271"/>
                </a:lnTo>
                <a:lnTo>
                  <a:pt x="65756" y="157339"/>
                </a:lnTo>
                <a:lnTo>
                  <a:pt x="43001" y="194488"/>
                </a:lnTo>
                <a:lnTo>
                  <a:pt x="24703" y="234376"/>
                </a:lnTo>
                <a:lnTo>
                  <a:pt x="11208" y="276659"/>
                </a:lnTo>
                <a:lnTo>
                  <a:pt x="2859" y="320992"/>
                </a:lnTo>
                <a:lnTo>
                  <a:pt x="0" y="367031"/>
                </a:lnTo>
                <a:lnTo>
                  <a:pt x="0" y="1209405"/>
                </a:lnTo>
                <a:lnTo>
                  <a:pt x="2859" y="1255444"/>
                </a:lnTo>
                <a:lnTo>
                  <a:pt x="11208" y="1299777"/>
                </a:lnTo>
                <a:lnTo>
                  <a:pt x="24703" y="1342059"/>
                </a:lnTo>
                <a:lnTo>
                  <a:pt x="43001" y="1381947"/>
                </a:lnTo>
                <a:lnTo>
                  <a:pt x="65756" y="1419097"/>
                </a:lnTo>
                <a:lnTo>
                  <a:pt x="92625" y="1453164"/>
                </a:lnTo>
                <a:lnTo>
                  <a:pt x="123265" y="1483805"/>
                </a:lnTo>
                <a:lnTo>
                  <a:pt x="157331" y="1510676"/>
                </a:lnTo>
                <a:lnTo>
                  <a:pt x="194479" y="1533432"/>
                </a:lnTo>
                <a:lnTo>
                  <a:pt x="234366" y="1551731"/>
                </a:lnTo>
                <a:lnTo>
                  <a:pt x="276648" y="1565227"/>
                </a:lnTo>
                <a:lnTo>
                  <a:pt x="320980" y="1573577"/>
                </a:lnTo>
                <a:lnTo>
                  <a:pt x="367019" y="1576436"/>
                </a:lnTo>
                <a:lnTo>
                  <a:pt x="11230521" y="1576436"/>
                </a:lnTo>
                <a:lnTo>
                  <a:pt x="11276560" y="1573577"/>
                </a:lnTo>
                <a:lnTo>
                  <a:pt x="11320893" y="1565227"/>
                </a:lnTo>
                <a:lnTo>
                  <a:pt x="11363176" y="1551731"/>
                </a:lnTo>
                <a:lnTo>
                  <a:pt x="11403064" y="1533432"/>
                </a:lnTo>
                <a:lnTo>
                  <a:pt x="11440213" y="1510676"/>
                </a:lnTo>
                <a:lnTo>
                  <a:pt x="11474281" y="1483805"/>
                </a:lnTo>
                <a:lnTo>
                  <a:pt x="11504922" y="1453164"/>
                </a:lnTo>
                <a:lnTo>
                  <a:pt x="11531792" y="1419097"/>
                </a:lnTo>
                <a:lnTo>
                  <a:pt x="11554549" y="1381947"/>
                </a:lnTo>
                <a:lnTo>
                  <a:pt x="11572847" y="1342059"/>
                </a:lnTo>
                <a:lnTo>
                  <a:pt x="11586343" y="1299777"/>
                </a:lnTo>
                <a:lnTo>
                  <a:pt x="11594693" y="1255444"/>
                </a:lnTo>
                <a:lnTo>
                  <a:pt x="11597553" y="1209405"/>
                </a:lnTo>
                <a:lnTo>
                  <a:pt x="11597553" y="367031"/>
                </a:lnTo>
                <a:lnTo>
                  <a:pt x="11594693" y="320992"/>
                </a:lnTo>
                <a:lnTo>
                  <a:pt x="11586343" y="276659"/>
                </a:lnTo>
                <a:lnTo>
                  <a:pt x="11572847" y="234376"/>
                </a:lnTo>
                <a:lnTo>
                  <a:pt x="11554549" y="194488"/>
                </a:lnTo>
                <a:lnTo>
                  <a:pt x="11531792" y="157339"/>
                </a:lnTo>
                <a:lnTo>
                  <a:pt x="11504922" y="123271"/>
                </a:lnTo>
                <a:lnTo>
                  <a:pt x="11474281" y="92630"/>
                </a:lnTo>
                <a:lnTo>
                  <a:pt x="11440213" y="65760"/>
                </a:lnTo>
                <a:lnTo>
                  <a:pt x="11403064" y="43003"/>
                </a:lnTo>
                <a:lnTo>
                  <a:pt x="11363176" y="24705"/>
                </a:lnTo>
                <a:lnTo>
                  <a:pt x="11320893" y="11209"/>
                </a:lnTo>
                <a:lnTo>
                  <a:pt x="11276560" y="2859"/>
                </a:lnTo>
                <a:lnTo>
                  <a:pt x="11230521" y="0"/>
                </a:lnTo>
                <a:close/>
              </a:path>
            </a:pathLst>
          </a:custGeom>
          <a:solidFill>
            <a:srgbClr val="F3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0757BD79-F8CE-6138-0C6E-282592854962}"/>
              </a:ext>
            </a:extLst>
          </p:cNvPr>
          <p:cNvSpPr/>
          <p:nvPr/>
        </p:nvSpPr>
        <p:spPr>
          <a:xfrm>
            <a:off x="663259" y="17062230"/>
            <a:ext cx="11597640" cy="1576705"/>
          </a:xfrm>
          <a:custGeom>
            <a:avLst/>
            <a:gdLst/>
            <a:ahLst/>
            <a:cxnLst/>
            <a:rect l="l" t="t" r="r" b="b"/>
            <a:pathLst>
              <a:path w="11597640" h="1576705">
                <a:moveTo>
                  <a:pt x="11230521" y="1576436"/>
                </a:moveTo>
                <a:lnTo>
                  <a:pt x="367019" y="1576436"/>
                </a:lnTo>
                <a:lnTo>
                  <a:pt x="320980" y="1573577"/>
                </a:lnTo>
                <a:lnTo>
                  <a:pt x="276648" y="1565227"/>
                </a:lnTo>
                <a:lnTo>
                  <a:pt x="234366" y="1551731"/>
                </a:lnTo>
                <a:lnTo>
                  <a:pt x="194479" y="1533432"/>
                </a:lnTo>
                <a:lnTo>
                  <a:pt x="157331" y="1510676"/>
                </a:lnTo>
                <a:lnTo>
                  <a:pt x="123265" y="1483805"/>
                </a:lnTo>
                <a:lnTo>
                  <a:pt x="92625" y="1453164"/>
                </a:lnTo>
                <a:lnTo>
                  <a:pt x="65756" y="1419097"/>
                </a:lnTo>
                <a:lnTo>
                  <a:pt x="43001" y="1381947"/>
                </a:lnTo>
                <a:lnTo>
                  <a:pt x="24703" y="1342059"/>
                </a:lnTo>
                <a:lnTo>
                  <a:pt x="11208" y="1299777"/>
                </a:lnTo>
                <a:lnTo>
                  <a:pt x="2859" y="1255444"/>
                </a:lnTo>
                <a:lnTo>
                  <a:pt x="0" y="1209405"/>
                </a:lnTo>
                <a:lnTo>
                  <a:pt x="0" y="367031"/>
                </a:lnTo>
                <a:lnTo>
                  <a:pt x="2859" y="320992"/>
                </a:lnTo>
                <a:lnTo>
                  <a:pt x="11208" y="276659"/>
                </a:lnTo>
                <a:lnTo>
                  <a:pt x="24703" y="234376"/>
                </a:lnTo>
                <a:lnTo>
                  <a:pt x="43001" y="194488"/>
                </a:lnTo>
                <a:lnTo>
                  <a:pt x="65756" y="157339"/>
                </a:lnTo>
                <a:lnTo>
                  <a:pt x="92625" y="123271"/>
                </a:lnTo>
                <a:lnTo>
                  <a:pt x="123265" y="92630"/>
                </a:lnTo>
                <a:lnTo>
                  <a:pt x="157331" y="65760"/>
                </a:lnTo>
                <a:lnTo>
                  <a:pt x="194479" y="43003"/>
                </a:lnTo>
                <a:lnTo>
                  <a:pt x="234366" y="24705"/>
                </a:lnTo>
                <a:lnTo>
                  <a:pt x="276648" y="11209"/>
                </a:lnTo>
                <a:lnTo>
                  <a:pt x="320980" y="2859"/>
                </a:lnTo>
                <a:lnTo>
                  <a:pt x="367019" y="0"/>
                </a:lnTo>
                <a:lnTo>
                  <a:pt x="11230521" y="0"/>
                </a:lnTo>
                <a:lnTo>
                  <a:pt x="11276560" y="2859"/>
                </a:lnTo>
                <a:lnTo>
                  <a:pt x="11320893" y="11209"/>
                </a:lnTo>
                <a:lnTo>
                  <a:pt x="11363176" y="24705"/>
                </a:lnTo>
                <a:lnTo>
                  <a:pt x="11403064" y="43003"/>
                </a:lnTo>
                <a:lnTo>
                  <a:pt x="11440213" y="65760"/>
                </a:lnTo>
                <a:lnTo>
                  <a:pt x="11474281" y="92630"/>
                </a:lnTo>
                <a:lnTo>
                  <a:pt x="11504922" y="123271"/>
                </a:lnTo>
                <a:lnTo>
                  <a:pt x="11531792" y="157339"/>
                </a:lnTo>
                <a:lnTo>
                  <a:pt x="11554549" y="194488"/>
                </a:lnTo>
                <a:lnTo>
                  <a:pt x="11572847" y="234376"/>
                </a:lnTo>
                <a:lnTo>
                  <a:pt x="11586343" y="276659"/>
                </a:lnTo>
                <a:lnTo>
                  <a:pt x="11594693" y="320992"/>
                </a:lnTo>
                <a:lnTo>
                  <a:pt x="11597553" y="367031"/>
                </a:lnTo>
                <a:lnTo>
                  <a:pt x="11597553" y="1209405"/>
                </a:lnTo>
                <a:lnTo>
                  <a:pt x="11594693" y="1255444"/>
                </a:lnTo>
                <a:lnTo>
                  <a:pt x="11586343" y="1299777"/>
                </a:lnTo>
                <a:lnTo>
                  <a:pt x="11572847" y="1342059"/>
                </a:lnTo>
                <a:lnTo>
                  <a:pt x="11554549" y="1381947"/>
                </a:lnTo>
                <a:lnTo>
                  <a:pt x="11531792" y="1419097"/>
                </a:lnTo>
                <a:lnTo>
                  <a:pt x="11504922" y="1453164"/>
                </a:lnTo>
                <a:lnTo>
                  <a:pt x="11474281" y="1483805"/>
                </a:lnTo>
                <a:lnTo>
                  <a:pt x="11440213" y="1510676"/>
                </a:lnTo>
                <a:lnTo>
                  <a:pt x="11403064" y="1533432"/>
                </a:lnTo>
                <a:lnTo>
                  <a:pt x="11363176" y="1551731"/>
                </a:lnTo>
                <a:lnTo>
                  <a:pt x="11320893" y="1565227"/>
                </a:lnTo>
                <a:lnTo>
                  <a:pt x="11276560" y="1573577"/>
                </a:lnTo>
                <a:lnTo>
                  <a:pt x="11230521" y="1576436"/>
                </a:lnTo>
                <a:close/>
              </a:path>
            </a:pathLst>
          </a:custGeom>
          <a:ln w="11966">
            <a:solidFill>
              <a:srgbClr val="ECEC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5CBD0481-916C-BF52-F650-3F720DF38AD9}"/>
              </a:ext>
            </a:extLst>
          </p:cNvPr>
          <p:cNvSpPr/>
          <p:nvPr/>
        </p:nvSpPr>
        <p:spPr>
          <a:xfrm>
            <a:off x="1066759" y="17233812"/>
            <a:ext cx="1245870" cy="1245870"/>
          </a:xfrm>
          <a:custGeom>
            <a:avLst/>
            <a:gdLst/>
            <a:ahLst/>
            <a:cxnLst/>
            <a:rect l="l" t="t" r="r" b="b"/>
            <a:pathLst>
              <a:path w="1245870" h="1245869">
                <a:moveTo>
                  <a:pt x="622652" y="0"/>
                </a:moveTo>
                <a:lnTo>
                  <a:pt x="573993" y="1873"/>
                </a:lnTo>
                <a:lnTo>
                  <a:pt x="526358" y="7400"/>
                </a:lnTo>
                <a:lnTo>
                  <a:pt x="479885" y="16444"/>
                </a:lnTo>
                <a:lnTo>
                  <a:pt x="434714" y="28865"/>
                </a:lnTo>
                <a:lnTo>
                  <a:pt x="390982" y="44525"/>
                </a:lnTo>
                <a:lnTo>
                  <a:pt x="348828" y="63285"/>
                </a:lnTo>
                <a:lnTo>
                  <a:pt x="308390" y="85008"/>
                </a:lnTo>
                <a:lnTo>
                  <a:pt x="269807" y="109555"/>
                </a:lnTo>
                <a:lnTo>
                  <a:pt x="233217" y="136786"/>
                </a:lnTo>
                <a:lnTo>
                  <a:pt x="198759" y="166565"/>
                </a:lnTo>
                <a:lnTo>
                  <a:pt x="166571" y="198752"/>
                </a:lnTo>
                <a:lnTo>
                  <a:pt x="136791" y="233210"/>
                </a:lnTo>
                <a:lnTo>
                  <a:pt x="109558" y="269799"/>
                </a:lnTo>
                <a:lnTo>
                  <a:pt x="85011" y="308381"/>
                </a:lnTo>
                <a:lnTo>
                  <a:pt x="63288" y="348818"/>
                </a:lnTo>
                <a:lnTo>
                  <a:pt x="44526" y="390972"/>
                </a:lnTo>
                <a:lnTo>
                  <a:pt x="28866" y="434703"/>
                </a:lnTo>
                <a:lnTo>
                  <a:pt x="16445" y="479874"/>
                </a:lnTo>
                <a:lnTo>
                  <a:pt x="7401" y="526346"/>
                </a:lnTo>
                <a:lnTo>
                  <a:pt x="1873" y="573981"/>
                </a:lnTo>
                <a:lnTo>
                  <a:pt x="0" y="622640"/>
                </a:lnTo>
                <a:lnTo>
                  <a:pt x="1873" y="671299"/>
                </a:lnTo>
                <a:lnTo>
                  <a:pt x="7401" y="718934"/>
                </a:lnTo>
                <a:lnTo>
                  <a:pt x="16445" y="765406"/>
                </a:lnTo>
                <a:lnTo>
                  <a:pt x="28866" y="810577"/>
                </a:lnTo>
                <a:lnTo>
                  <a:pt x="44526" y="854309"/>
                </a:lnTo>
                <a:lnTo>
                  <a:pt x="63288" y="896462"/>
                </a:lnTo>
                <a:lnTo>
                  <a:pt x="85011" y="936899"/>
                </a:lnTo>
                <a:lnTo>
                  <a:pt x="109558" y="975482"/>
                </a:lnTo>
                <a:lnTo>
                  <a:pt x="136791" y="1012071"/>
                </a:lnTo>
                <a:lnTo>
                  <a:pt x="166571" y="1046528"/>
                </a:lnTo>
                <a:lnTo>
                  <a:pt x="198759" y="1078715"/>
                </a:lnTo>
                <a:lnTo>
                  <a:pt x="233217" y="1108494"/>
                </a:lnTo>
                <a:lnTo>
                  <a:pt x="269807" y="1135726"/>
                </a:lnTo>
                <a:lnTo>
                  <a:pt x="308390" y="1160272"/>
                </a:lnTo>
                <a:lnTo>
                  <a:pt x="348828" y="1181995"/>
                </a:lnTo>
                <a:lnTo>
                  <a:pt x="390982" y="1200756"/>
                </a:lnTo>
                <a:lnTo>
                  <a:pt x="434714" y="1216416"/>
                </a:lnTo>
                <a:lnTo>
                  <a:pt x="479885" y="1228837"/>
                </a:lnTo>
                <a:lnTo>
                  <a:pt x="526358" y="1237880"/>
                </a:lnTo>
                <a:lnTo>
                  <a:pt x="573993" y="1243408"/>
                </a:lnTo>
                <a:lnTo>
                  <a:pt x="622652" y="1245281"/>
                </a:lnTo>
                <a:lnTo>
                  <a:pt x="671311" y="1243408"/>
                </a:lnTo>
                <a:lnTo>
                  <a:pt x="718946" y="1237880"/>
                </a:lnTo>
                <a:lnTo>
                  <a:pt x="765418" y="1228837"/>
                </a:lnTo>
                <a:lnTo>
                  <a:pt x="810589" y="1216416"/>
                </a:lnTo>
                <a:lnTo>
                  <a:pt x="854321" y="1200756"/>
                </a:lnTo>
                <a:lnTo>
                  <a:pt x="896474" y="1181995"/>
                </a:lnTo>
                <a:lnTo>
                  <a:pt x="936911" y="1160272"/>
                </a:lnTo>
                <a:lnTo>
                  <a:pt x="975494" y="1135726"/>
                </a:lnTo>
                <a:lnTo>
                  <a:pt x="1012083" y="1108494"/>
                </a:lnTo>
                <a:lnTo>
                  <a:pt x="1046540" y="1078715"/>
                </a:lnTo>
                <a:lnTo>
                  <a:pt x="1078727" y="1046528"/>
                </a:lnTo>
                <a:lnTo>
                  <a:pt x="1108506" y="1012071"/>
                </a:lnTo>
                <a:lnTo>
                  <a:pt x="1135738" y="975482"/>
                </a:lnTo>
                <a:lnTo>
                  <a:pt x="1160284" y="936899"/>
                </a:lnTo>
                <a:lnTo>
                  <a:pt x="1182007" y="896462"/>
                </a:lnTo>
                <a:lnTo>
                  <a:pt x="1200768" y="854309"/>
                </a:lnTo>
                <a:lnTo>
                  <a:pt x="1216428" y="810577"/>
                </a:lnTo>
                <a:lnTo>
                  <a:pt x="1228849" y="765406"/>
                </a:lnTo>
                <a:lnTo>
                  <a:pt x="1237892" y="718934"/>
                </a:lnTo>
                <a:lnTo>
                  <a:pt x="1243420" y="671299"/>
                </a:lnTo>
                <a:lnTo>
                  <a:pt x="1245293" y="622640"/>
                </a:lnTo>
                <a:lnTo>
                  <a:pt x="1243420" y="573981"/>
                </a:lnTo>
                <a:lnTo>
                  <a:pt x="1237892" y="526346"/>
                </a:lnTo>
                <a:lnTo>
                  <a:pt x="1228849" y="479874"/>
                </a:lnTo>
                <a:lnTo>
                  <a:pt x="1216428" y="434703"/>
                </a:lnTo>
                <a:lnTo>
                  <a:pt x="1200768" y="390972"/>
                </a:lnTo>
                <a:lnTo>
                  <a:pt x="1182007" y="348818"/>
                </a:lnTo>
                <a:lnTo>
                  <a:pt x="1160284" y="308381"/>
                </a:lnTo>
                <a:lnTo>
                  <a:pt x="1135738" y="269799"/>
                </a:lnTo>
                <a:lnTo>
                  <a:pt x="1108506" y="233210"/>
                </a:lnTo>
                <a:lnTo>
                  <a:pt x="1078727" y="198752"/>
                </a:lnTo>
                <a:lnTo>
                  <a:pt x="1046540" y="166565"/>
                </a:lnTo>
                <a:lnTo>
                  <a:pt x="1012083" y="136786"/>
                </a:lnTo>
                <a:lnTo>
                  <a:pt x="975494" y="109555"/>
                </a:lnTo>
                <a:lnTo>
                  <a:pt x="936911" y="85008"/>
                </a:lnTo>
                <a:lnTo>
                  <a:pt x="896474" y="63285"/>
                </a:lnTo>
                <a:lnTo>
                  <a:pt x="854321" y="44525"/>
                </a:lnTo>
                <a:lnTo>
                  <a:pt x="810589" y="28865"/>
                </a:lnTo>
                <a:lnTo>
                  <a:pt x="765418" y="16444"/>
                </a:lnTo>
                <a:lnTo>
                  <a:pt x="718946" y="7400"/>
                </a:lnTo>
                <a:lnTo>
                  <a:pt x="671311" y="1873"/>
                </a:lnTo>
                <a:lnTo>
                  <a:pt x="622652" y="0"/>
                </a:lnTo>
                <a:close/>
              </a:path>
            </a:pathLst>
          </a:custGeom>
          <a:solidFill>
            <a:srgbClr val="3A188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C35F526A-A1B4-5518-D090-524FEFE7BDEE}"/>
              </a:ext>
            </a:extLst>
          </p:cNvPr>
          <p:cNvSpPr txBox="1"/>
          <p:nvPr/>
        </p:nvSpPr>
        <p:spPr>
          <a:xfrm>
            <a:off x="2467474" y="17189671"/>
            <a:ext cx="3702050" cy="1355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US" sz="1550" b="1" dirty="0" err="1">
                <a:solidFill>
                  <a:srgbClr val="3A1881"/>
                </a:solidFill>
                <a:latin typeface="Roboto"/>
                <a:cs typeface="Roboto"/>
              </a:rPr>
              <a:t>Jismoniy</a:t>
            </a:r>
            <a:r>
              <a:rPr lang="en-US" sz="1550" b="1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3A1881"/>
                </a:solidFill>
                <a:latin typeface="Roboto"/>
                <a:cs typeface="Roboto"/>
              </a:rPr>
              <a:t>şaxslarga</a:t>
            </a:r>
            <a:r>
              <a:rPr lang="en-US" sz="1550" b="1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3A1881"/>
                </a:solidFill>
                <a:latin typeface="Roboto"/>
                <a:cs typeface="Roboto"/>
              </a:rPr>
              <a:t>ajratilgan</a:t>
            </a:r>
            <a:r>
              <a:rPr lang="en-US" sz="1550" b="1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3A1881"/>
                </a:solidFill>
                <a:latin typeface="Roboto"/>
                <a:cs typeface="Roboto"/>
              </a:rPr>
              <a:t>kreditlar</a:t>
            </a:r>
            <a:r>
              <a:rPr lang="en-US" sz="1550" b="1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550" dirty="0">
                <a:solidFill>
                  <a:srgbClr val="3A1881"/>
                </a:solidFill>
                <a:latin typeface="Roboto"/>
                <a:cs typeface="Roboto"/>
              </a:rPr>
              <a:t>(</a:t>
            </a:r>
            <a:r>
              <a:rPr lang="en-US" sz="1550" dirty="0" err="1">
                <a:solidFill>
                  <a:srgbClr val="3A1881"/>
                </a:solidFill>
                <a:latin typeface="Roboto"/>
                <a:cs typeface="Roboto"/>
              </a:rPr>
              <a:t>mikroqarz</a:t>
            </a:r>
            <a:r>
              <a:rPr lang="en-US" sz="1550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3A1881"/>
                </a:solidFill>
                <a:latin typeface="Roboto"/>
                <a:cs typeface="Roboto"/>
              </a:rPr>
              <a:t>va</a:t>
            </a:r>
            <a:r>
              <a:rPr lang="en-US" sz="1550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3A1881"/>
                </a:solidFill>
                <a:latin typeface="Roboto"/>
                <a:cs typeface="Roboto"/>
              </a:rPr>
              <a:t>kredit</a:t>
            </a:r>
            <a:r>
              <a:rPr lang="en-US" sz="1550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3A1881"/>
                </a:solidFill>
                <a:latin typeface="Roboto"/>
                <a:cs typeface="Roboto"/>
              </a:rPr>
              <a:t>kartalaridan</a:t>
            </a:r>
            <a:r>
              <a:rPr lang="en-US" sz="1550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3A1881"/>
                </a:solidFill>
                <a:latin typeface="Roboto"/>
                <a:cs typeface="Roboto"/>
              </a:rPr>
              <a:t>taşqari</a:t>
            </a:r>
            <a:r>
              <a:rPr lang="en-US" sz="1550" dirty="0">
                <a:solidFill>
                  <a:srgbClr val="3A1881"/>
                </a:solidFill>
                <a:latin typeface="Roboto"/>
                <a:cs typeface="Roboto"/>
              </a:rPr>
              <a:t>) </a:t>
            </a:r>
            <a:r>
              <a:rPr lang="en-US" sz="1550" dirty="0" err="1">
                <a:solidFill>
                  <a:srgbClr val="3A1881"/>
                </a:solidFill>
                <a:latin typeface="Roboto"/>
                <a:cs typeface="Roboto"/>
              </a:rPr>
              <a:t>örtaça</a:t>
            </a:r>
            <a:r>
              <a:rPr lang="en-US" sz="1550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3A1881"/>
                </a:solidFill>
                <a:latin typeface="Roboto"/>
                <a:cs typeface="Roboto"/>
              </a:rPr>
              <a:t>foiz</a:t>
            </a:r>
            <a:r>
              <a:rPr lang="en-US" sz="1550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3A1881"/>
                </a:solidFill>
                <a:latin typeface="Roboto"/>
                <a:cs typeface="Roboto"/>
              </a:rPr>
              <a:t>stavkasi</a:t>
            </a:r>
            <a:r>
              <a:rPr lang="en-US" sz="1550" dirty="0">
                <a:solidFill>
                  <a:srgbClr val="3A1881"/>
                </a:solidFill>
                <a:latin typeface="Roboto"/>
                <a:cs typeface="Roboto"/>
              </a:rPr>
              <a:t>:</a:t>
            </a:r>
          </a:p>
          <a:p>
            <a:pPr marL="12700">
              <a:lnSpc>
                <a:spcPts val="4885"/>
              </a:lnSpc>
            </a:pPr>
            <a:r>
              <a:rPr sz="4500" b="1" spc="-30" dirty="0">
                <a:solidFill>
                  <a:srgbClr val="3A1881"/>
                </a:solidFill>
                <a:latin typeface="Roboto"/>
                <a:cs typeface="Roboto"/>
              </a:rPr>
              <a:t>22,4%</a:t>
            </a:r>
            <a:endParaRPr sz="4500" dirty="0">
              <a:solidFill>
                <a:srgbClr val="3A1881"/>
              </a:solidFill>
              <a:latin typeface="Roboto"/>
              <a:cs typeface="Roboto"/>
            </a:endParaRPr>
          </a:p>
        </p:txBody>
      </p:sp>
      <p:sp>
        <p:nvSpPr>
          <p:cNvPr id="21" name="object 12">
            <a:extLst>
              <a:ext uri="{FF2B5EF4-FFF2-40B4-BE49-F238E27FC236}">
                <a16:creationId xmlns:a16="http://schemas.microsoft.com/office/drawing/2014/main" id="{034CDCA3-C0D8-DC70-D4DF-B54CBEACC684}"/>
              </a:ext>
            </a:extLst>
          </p:cNvPr>
          <p:cNvSpPr/>
          <p:nvPr/>
        </p:nvSpPr>
        <p:spPr>
          <a:xfrm>
            <a:off x="1373454" y="17478856"/>
            <a:ext cx="632460" cy="755650"/>
          </a:xfrm>
          <a:custGeom>
            <a:avLst/>
            <a:gdLst/>
            <a:ahLst/>
            <a:cxnLst/>
            <a:rect l="l" t="t" r="r" b="b"/>
            <a:pathLst>
              <a:path w="632460" h="755650">
                <a:moveTo>
                  <a:pt x="506780" y="190995"/>
                </a:moveTo>
                <a:lnTo>
                  <a:pt x="501738" y="147193"/>
                </a:lnTo>
                <a:lnTo>
                  <a:pt x="487375" y="106997"/>
                </a:lnTo>
                <a:lnTo>
                  <a:pt x="475157" y="87782"/>
                </a:lnTo>
                <a:lnTo>
                  <a:pt x="475157" y="190995"/>
                </a:lnTo>
                <a:lnTo>
                  <a:pt x="467042" y="241312"/>
                </a:lnTo>
                <a:lnTo>
                  <a:pt x="444436" y="285038"/>
                </a:lnTo>
                <a:lnTo>
                  <a:pt x="409981" y="319506"/>
                </a:lnTo>
                <a:lnTo>
                  <a:pt x="366268" y="342125"/>
                </a:lnTo>
                <a:lnTo>
                  <a:pt x="315950" y="350240"/>
                </a:lnTo>
                <a:lnTo>
                  <a:pt x="265620" y="342125"/>
                </a:lnTo>
                <a:lnTo>
                  <a:pt x="221919" y="319506"/>
                </a:lnTo>
                <a:lnTo>
                  <a:pt x="187452" y="285038"/>
                </a:lnTo>
                <a:lnTo>
                  <a:pt x="164846" y="241312"/>
                </a:lnTo>
                <a:lnTo>
                  <a:pt x="156730" y="190995"/>
                </a:lnTo>
                <a:lnTo>
                  <a:pt x="164846" y="140627"/>
                </a:lnTo>
                <a:lnTo>
                  <a:pt x="187452" y="96901"/>
                </a:lnTo>
                <a:lnTo>
                  <a:pt x="221919" y="62420"/>
                </a:lnTo>
                <a:lnTo>
                  <a:pt x="265620" y="39814"/>
                </a:lnTo>
                <a:lnTo>
                  <a:pt x="315950" y="31686"/>
                </a:lnTo>
                <a:lnTo>
                  <a:pt x="366268" y="39814"/>
                </a:lnTo>
                <a:lnTo>
                  <a:pt x="409981" y="62420"/>
                </a:lnTo>
                <a:lnTo>
                  <a:pt x="444436" y="96901"/>
                </a:lnTo>
                <a:lnTo>
                  <a:pt x="467042" y="140627"/>
                </a:lnTo>
                <a:lnTo>
                  <a:pt x="475157" y="190995"/>
                </a:lnTo>
                <a:lnTo>
                  <a:pt x="475157" y="87782"/>
                </a:lnTo>
                <a:lnTo>
                  <a:pt x="435267" y="41960"/>
                </a:lnTo>
                <a:lnTo>
                  <a:pt x="399821" y="19405"/>
                </a:lnTo>
                <a:lnTo>
                  <a:pt x="359638" y="5041"/>
                </a:lnTo>
                <a:lnTo>
                  <a:pt x="315874" y="0"/>
                </a:lnTo>
                <a:lnTo>
                  <a:pt x="272097" y="5041"/>
                </a:lnTo>
                <a:lnTo>
                  <a:pt x="231914" y="19405"/>
                </a:lnTo>
                <a:lnTo>
                  <a:pt x="196469" y="41960"/>
                </a:lnTo>
                <a:lnTo>
                  <a:pt x="166903" y="71526"/>
                </a:lnTo>
                <a:lnTo>
                  <a:pt x="144360" y="106997"/>
                </a:lnTo>
                <a:lnTo>
                  <a:pt x="129997" y="147193"/>
                </a:lnTo>
                <a:lnTo>
                  <a:pt x="124955" y="190995"/>
                </a:lnTo>
                <a:lnTo>
                  <a:pt x="129997" y="234784"/>
                </a:lnTo>
                <a:lnTo>
                  <a:pt x="144360" y="274980"/>
                </a:lnTo>
                <a:lnTo>
                  <a:pt x="166903" y="310438"/>
                </a:lnTo>
                <a:lnTo>
                  <a:pt x="196469" y="340017"/>
                </a:lnTo>
                <a:lnTo>
                  <a:pt x="231914" y="362559"/>
                </a:lnTo>
                <a:lnTo>
                  <a:pt x="272097" y="376923"/>
                </a:lnTo>
                <a:lnTo>
                  <a:pt x="315874" y="381965"/>
                </a:lnTo>
                <a:lnTo>
                  <a:pt x="359638" y="376923"/>
                </a:lnTo>
                <a:lnTo>
                  <a:pt x="399821" y="362559"/>
                </a:lnTo>
                <a:lnTo>
                  <a:pt x="419188" y="350240"/>
                </a:lnTo>
                <a:lnTo>
                  <a:pt x="435267" y="340017"/>
                </a:lnTo>
                <a:lnTo>
                  <a:pt x="464832" y="310438"/>
                </a:lnTo>
                <a:lnTo>
                  <a:pt x="487375" y="274980"/>
                </a:lnTo>
                <a:lnTo>
                  <a:pt x="501738" y="234784"/>
                </a:lnTo>
                <a:lnTo>
                  <a:pt x="506780" y="190995"/>
                </a:lnTo>
                <a:close/>
              </a:path>
              <a:path w="632460" h="755650">
                <a:moveTo>
                  <a:pt x="631888" y="651992"/>
                </a:moveTo>
                <a:lnTo>
                  <a:pt x="630923" y="600163"/>
                </a:lnTo>
                <a:lnTo>
                  <a:pt x="624433" y="558279"/>
                </a:lnTo>
                <a:lnTo>
                  <a:pt x="609168" y="519137"/>
                </a:lnTo>
                <a:lnTo>
                  <a:pt x="599554" y="504444"/>
                </a:lnTo>
                <a:lnTo>
                  <a:pt x="599554" y="610958"/>
                </a:lnTo>
                <a:lnTo>
                  <a:pt x="599490" y="651992"/>
                </a:lnTo>
                <a:lnTo>
                  <a:pt x="599401" y="701243"/>
                </a:lnTo>
                <a:lnTo>
                  <a:pt x="578993" y="722960"/>
                </a:lnTo>
                <a:lnTo>
                  <a:pt x="54381" y="722960"/>
                </a:lnTo>
                <a:lnTo>
                  <a:pt x="45618" y="721245"/>
                </a:lnTo>
                <a:lnTo>
                  <a:pt x="38582" y="716584"/>
                </a:lnTo>
                <a:lnTo>
                  <a:pt x="33909" y="709637"/>
                </a:lnTo>
                <a:lnTo>
                  <a:pt x="32245" y="701243"/>
                </a:lnTo>
                <a:lnTo>
                  <a:pt x="32270" y="609358"/>
                </a:lnTo>
                <a:lnTo>
                  <a:pt x="38379" y="564438"/>
                </a:lnTo>
                <a:lnTo>
                  <a:pt x="55537" y="524357"/>
                </a:lnTo>
                <a:lnTo>
                  <a:pt x="82092" y="490601"/>
                </a:lnTo>
                <a:lnTo>
                  <a:pt x="116433" y="464642"/>
                </a:lnTo>
                <a:lnTo>
                  <a:pt x="156908" y="447992"/>
                </a:lnTo>
                <a:lnTo>
                  <a:pt x="201866" y="442137"/>
                </a:lnTo>
                <a:lnTo>
                  <a:pt x="431380" y="442290"/>
                </a:lnTo>
                <a:lnTo>
                  <a:pt x="476313" y="448310"/>
                </a:lnTo>
                <a:lnTo>
                  <a:pt x="516572" y="465264"/>
                </a:lnTo>
                <a:lnTo>
                  <a:pt x="550595" y="491591"/>
                </a:lnTo>
                <a:lnTo>
                  <a:pt x="576808" y="525691"/>
                </a:lnTo>
                <a:lnTo>
                  <a:pt x="593648" y="566000"/>
                </a:lnTo>
                <a:lnTo>
                  <a:pt x="599554" y="610958"/>
                </a:lnTo>
                <a:lnTo>
                  <a:pt x="599554" y="504444"/>
                </a:lnTo>
                <a:lnTo>
                  <a:pt x="584695" y="481723"/>
                </a:lnTo>
                <a:lnTo>
                  <a:pt x="553212" y="451485"/>
                </a:lnTo>
                <a:lnTo>
                  <a:pt x="537705" y="442137"/>
                </a:lnTo>
                <a:lnTo>
                  <a:pt x="516064" y="429082"/>
                </a:lnTo>
                <a:lnTo>
                  <a:pt x="474548" y="415175"/>
                </a:lnTo>
                <a:lnTo>
                  <a:pt x="430898" y="410489"/>
                </a:lnTo>
                <a:lnTo>
                  <a:pt x="200012" y="410489"/>
                </a:lnTo>
                <a:lnTo>
                  <a:pt x="155816" y="415404"/>
                </a:lnTo>
                <a:lnTo>
                  <a:pt x="114998" y="429399"/>
                </a:lnTo>
                <a:lnTo>
                  <a:pt x="78613" y="451485"/>
                </a:lnTo>
                <a:lnTo>
                  <a:pt x="47980" y="480377"/>
                </a:lnTo>
                <a:lnTo>
                  <a:pt x="24015" y="515213"/>
                </a:lnTo>
                <a:lnTo>
                  <a:pt x="7912" y="554850"/>
                </a:lnTo>
                <a:lnTo>
                  <a:pt x="787" y="598233"/>
                </a:lnTo>
                <a:lnTo>
                  <a:pt x="38" y="701065"/>
                </a:lnTo>
                <a:lnTo>
                  <a:pt x="0" y="705993"/>
                </a:lnTo>
                <a:lnTo>
                  <a:pt x="5346" y="724141"/>
                </a:lnTo>
                <a:lnTo>
                  <a:pt x="16065" y="739038"/>
                </a:lnTo>
                <a:lnTo>
                  <a:pt x="31051" y="749706"/>
                </a:lnTo>
                <a:lnTo>
                  <a:pt x="49199" y="755205"/>
                </a:lnTo>
                <a:lnTo>
                  <a:pt x="582053" y="755205"/>
                </a:lnTo>
                <a:lnTo>
                  <a:pt x="600417" y="749084"/>
                </a:lnTo>
                <a:lnTo>
                  <a:pt x="615696" y="738200"/>
                </a:lnTo>
                <a:lnTo>
                  <a:pt x="626364" y="722960"/>
                </a:lnTo>
                <a:lnTo>
                  <a:pt x="630885" y="703707"/>
                </a:lnTo>
                <a:lnTo>
                  <a:pt x="631659" y="677837"/>
                </a:lnTo>
                <a:lnTo>
                  <a:pt x="631888" y="6519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3">
            <a:extLst>
              <a:ext uri="{FF2B5EF4-FFF2-40B4-BE49-F238E27FC236}">
                <a16:creationId xmlns:a16="http://schemas.microsoft.com/office/drawing/2014/main" id="{06699B51-D092-DE3C-6B91-7E5835B48E1C}"/>
              </a:ext>
            </a:extLst>
          </p:cNvPr>
          <p:cNvSpPr/>
          <p:nvPr/>
        </p:nvSpPr>
        <p:spPr>
          <a:xfrm>
            <a:off x="6672726" y="17236099"/>
            <a:ext cx="1297940" cy="1297940"/>
          </a:xfrm>
          <a:custGeom>
            <a:avLst/>
            <a:gdLst/>
            <a:ahLst/>
            <a:cxnLst/>
            <a:rect l="l" t="t" r="r" b="b"/>
            <a:pathLst>
              <a:path w="1297940" h="1297940">
                <a:moveTo>
                  <a:pt x="648704" y="0"/>
                </a:moveTo>
                <a:lnTo>
                  <a:pt x="600290" y="1779"/>
                </a:lnTo>
                <a:lnTo>
                  <a:pt x="552842" y="7033"/>
                </a:lnTo>
                <a:lnTo>
                  <a:pt x="506487" y="15636"/>
                </a:lnTo>
                <a:lnTo>
                  <a:pt x="461349" y="27464"/>
                </a:lnTo>
                <a:lnTo>
                  <a:pt x="417553" y="42390"/>
                </a:lnTo>
                <a:lnTo>
                  <a:pt x="375225" y="60289"/>
                </a:lnTo>
                <a:lnTo>
                  <a:pt x="334491" y="81036"/>
                </a:lnTo>
                <a:lnTo>
                  <a:pt x="295476" y="104506"/>
                </a:lnTo>
                <a:lnTo>
                  <a:pt x="258306" y="130572"/>
                </a:lnTo>
                <a:lnTo>
                  <a:pt x="223105" y="159110"/>
                </a:lnTo>
                <a:lnTo>
                  <a:pt x="190000" y="189994"/>
                </a:lnTo>
                <a:lnTo>
                  <a:pt x="159115" y="223098"/>
                </a:lnTo>
                <a:lnTo>
                  <a:pt x="130576" y="258298"/>
                </a:lnTo>
                <a:lnTo>
                  <a:pt x="104509" y="295468"/>
                </a:lnTo>
                <a:lnTo>
                  <a:pt x="81039" y="334482"/>
                </a:lnTo>
                <a:lnTo>
                  <a:pt x="60291" y="375216"/>
                </a:lnTo>
                <a:lnTo>
                  <a:pt x="42391" y="417543"/>
                </a:lnTo>
                <a:lnTo>
                  <a:pt x="27465" y="461338"/>
                </a:lnTo>
                <a:lnTo>
                  <a:pt x="15637" y="506476"/>
                </a:lnTo>
                <a:lnTo>
                  <a:pt x="7033" y="552831"/>
                </a:lnTo>
                <a:lnTo>
                  <a:pt x="1779" y="600278"/>
                </a:lnTo>
                <a:lnTo>
                  <a:pt x="0" y="648692"/>
                </a:lnTo>
                <a:lnTo>
                  <a:pt x="1779" y="697106"/>
                </a:lnTo>
                <a:lnTo>
                  <a:pt x="7033" y="744553"/>
                </a:lnTo>
                <a:lnTo>
                  <a:pt x="15637" y="790908"/>
                </a:lnTo>
                <a:lnTo>
                  <a:pt x="27465" y="836046"/>
                </a:lnTo>
                <a:lnTo>
                  <a:pt x="42391" y="879841"/>
                </a:lnTo>
                <a:lnTo>
                  <a:pt x="60291" y="922168"/>
                </a:lnTo>
                <a:lnTo>
                  <a:pt x="81039" y="962901"/>
                </a:lnTo>
                <a:lnTo>
                  <a:pt x="104509" y="1001916"/>
                </a:lnTo>
                <a:lnTo>
                  <a:pt x="130576" y="1039085"/>
                </a:lnTo>
                <a:lnTo>
                  <a:pt x="159115" y="1074285"/>
                </a:lnTo>
                <a:lnTo>
                  <a:pt x="190000" y="1107390"/>
                </a:lnTo>
                <a:lnTo>
                  <a:pt x="223105" y="1138274"/>
                </a:lnTo>
                <a:lnTo>
                  <a:pt x="258306" y="1166812"/>
                </a:lnTo>
                <a:lnTo>
                  <a:pt x="295476" y="1192878"/>
                </a:lnTo>
                <a:lnTo>
                  <a:pt x="334491" y="1216347"/>
                </a:lnTo>
                <a:lnTo>
                  <a:pt x="375225" y="1237094"/>
                </a:lnTo>
                <a:lnTo>
                  <a:pt x="417553" y="1254994"/>
                </a:lnTo>
                <a:lnTo>
                  <a:pt x="461349" y="1269920"/>
                </a:lnTo>
                <a:lnTo>
                  <a:pt x="506487" y="1281747"/>
                </a:lnTo>
                <a:lnTo>
                  <a:pt x="552842" y="1290351"/>
                </a:lnTo>
                <a:lnTo>
                  <a:pt x="600290" y="1295605"/>
                </a:lnTo>
                <a:lnTo>
                  <a:pt x="648704" y="1297384"/>
                </a:lnTo>
                <a:lnTo>
                  <a:pt x="697116" y="1295605"/>
                </a:lnTo>
                <a:lnTo>
                  <a:pt x="744562" y="1290351"/>
                </a:lnTo>
                <a:lnTo>
                  <a:pt x="790916" y="1281747"/>
                </a:lnTo>
                <a:lnTo>
                  <a:pt x="836054" y="1269920"/>
                </a:lnTo>
                <a:lnTo>
                  <a:pt x="879848" y="1254994"/>
                </a:lnTo>
                <a:lnTo>
                  <a:pt x="922175" y="1237094"/>
                </a:lnTo>
                <a:lnTo>
                  <a:pt x="962908" y="1216347"/>
                </a:lnTo>
                <a:lnTo>
                  <a:pt x="1001922" y="1192878"/>
                </a:lnTo>
                <a:lnTo>
                  <a:pt x="1039092" y="1166812"/>
                </a:lnTo>
                <a:lnTo>
                  <a:pt x="1074292" y="1138274"/>
                </a:lnTo>
                <a:lnTo>
                  <a:pt x="1107397" y="1107390"/>
                </a:lnTo>
                <a:lnTo>
                  <a:pt x="1138282" y="1074285"/>
                </a:lnTo>
                <a:lnTo>
                  <a:pt x="1166820" y="1039085"/>
                </a:lnTo>
                <a:lnTo>
                  <a:pt x="1192887" y="1001916"/>
                </a:lnTo>
                <a:lnTo>
                  <a:pt x="1216357" y="962901"/>
                </a:lnTo>
                <a:lnTo>
                  <a:pt x="1237105" y="922168"/>
                </a:lnTo>
                <a:lnTo>
                  <a:pt x="1255004" y="879841"/>
                </a:lnTo>
                <a:lnTo>
                  <a:pt x="1269931" y="836046"/>
                </a:lnTo>
                <a:lnTo>
                  <a:pt x="1281759" y="790908"/>
                </a:lnTo>
                <a:lnTo>
                  <a:pt x="1290363" y="744553"/>
                </a:lnTo>
                <a:lnTo>
                  <a:pt x="1295617" y="697106"/>
                </a:lnTo>
                <a:lnTo>
                  <a:pt x="1297396" y="648692"/>
                </a:lnTo>
                <a:lnTo>
                  <a:pt x="1295617" y="600278"/>
                </a:lnTo>
                <a:lnTo>
                  <a:pt x="1290363" y="552831"/>
                </a:lnTo>
                <a:lnTo>
                  <a:pt x="1281759" y="506476"/>
                </a:lnTo>
                <a:lnTo>
                  <a:pt x="1269931" y="461338"/>
                </a:lnTo>
                <a:lnTo>
                  <a:pt x="1255004" y="417543"/>
                </a:lnTo>
                <a:lnTo>
                  <a:pt x="1237105" y="375216"/>
                </a:lnTo>
                <a:lnTo>
                  <a:pt x="1216357" y="334482"/>
                </a:lnTo>
                <a:lnTo>
                  <a:pt x="1192887" y="295468"/>
                </a:lnTo>
                <a:lnTo>
                  <a:pt x="1166820" y="258298"/>
                </a:lnTo>
                <a:lnTo>
                  <a:pt x="1138282" y="223098"/>
                </a:lnTo>
                <a:lnTo>
                  <a:pt x="1107397" y="189994"/>
                </a:lnTo>
                <a:lnTo>
                  <a:pt x="1074292" y="159110"/>
                </a:lnTo>
                <a:lnTo>
                  <a:pt x="1039092" y="130572"/>
                </a:lnTo>
                <a:lnTo>
                  <a:pt x="1001922" y="104506"/>
                </a:lnTo>
                <a:lnTo>
                  <a:pt x="962908" y="81036"/>
                </a:lnTo>
                <a:lnTo>
                  <a:pt x="922175" y="60289"/>
                </a:lnTo>
                <a:lnTo>
                  <a:pt x="879848" y="42390"/>
                </a:lnTo>
                <a:lnTo>
                  <a:pt x="836054" y="27464"/>
                </a:lnTo>
                <a:lnTo>
                  <a:pt x="790916" y="15636"/>
                </a:lnTo>
                <a:lnTo>
                  <a:pt x="744562" y="7033"/>
                </a:lnTo>
                <a:lnTo>
                  <a:pt x="697116" y="1779"/>
                </a:lnTo>
                <a:lnTo>
                  <a:pt x="648704" y="0"/>
                </a:lnTo>
                <a:close/>
              </a:path>
            </a:pathLst>
          </a:custGeom>
          <a:solidFill>
            <a:srgbClr val="3A1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4">
            <a:extLst>
              <a:ext uri="{FF2B5EF4-FFF2-40B4-BE49-F238E27FC236}">
                <a16:creationId xmlns:a16="http://schemas.microsoft.com/office/drawing/2014/main" id="{3D416B1E-2D2E-F3D5-8F68-728FD427366D}"/>
              </a:ext>
            </a:extLst>
          </p:cNvPr>
          <p:cNvSpPr/>
          <p:nvPr/>
        </p:nvSpPr>
        <p:spPr>
          <a:xfrm>
            <a:off x="6920865" y="17539245"/>
            <a:ext cx="801370" cy="691515"/>
          </a:xfrm>
          <a:custGeom>
            <a:avLst/>
            <a:gdLst/>
            <a:ahLst/>
            <a:cxnLst/>
            <a:rect l="l" t="t" r="r" b="b"/>
            <a:pathLst>
              <a:path w="801370" h="691515">
                <a:moveTo>
                  <a:pt x="546658" y="64160"/>
                </a:moveTo>
                <a:lnTo>
                  <a:pt x="530987" y="16179"/>
                </a:lnTo>
                <a:lnTo>
                  <a:pt x="498602" y="0"/>
                </a:lnTo>
                <a:lnTo>
                  <a:pt x="302755" y="0"/>
                </a:lnTo>
                <a:lnTo>
                  <a:pt x="277660" y="9969"/>
                </a:lnTo>
                <a:lnTo>
                  <a:pt x="262229" y="27101"/>
                </a:lnTo>
                <a:lnTo>
                  <a:pt x="255358" y="50050"/>
                </a:lnTo>
                <a:lnTo>
                  <a:pt x="255968" y="77482"/>
                </a:lnTo>
                <a:lnTo>
                  <a:pt x="257175" y="86398"/>
                </a:lnTo>
                <a:lnTo>
                  <a:pt x="265811" y="90576"/>
                </a:lnTo>
                <a:lnTo>
                  <a:pt x="280593" y="90601"/>
                </a:lnTo>
                <a:lnTo>
                  <a:pt x="289356" y="86398"/>
                </a:lnTo>
                <a:lnTo>
                  <a:pt x="291553" y="70269"/>
                </a:lnTo>
                <a:lnTo>
                  <a:pt x="291592" y="54838"/>
                </a:lnTo>
                <a:lnTo>
                  <a:pt x="292811" y="47802"/>
                </a:lnTo>
                <a:lnTo>
                  <a:pt x="296240" y="41884"/>
                </a:lnTo>
                <a:lnTo>
                  <a:pt x="301688" y="37807"/>
                </a:lnTo>
                <a:lnTo>
                  <a:pt x="308952" y="36283"/>
                </a:lnTo>
                <a:lnTo>
                  <a:pt x="493077" y="36334"/>
                </a:lnTo>
                <a:lnTo>
                  <a:pt x="504101" y="36334"/>
                </a:lnTo>
                <a:lnTo>
                  <a:pt x="509651" y="46037"/>
                </a:lnTo>
                <a:lnTo>
                  <a:pt x="509765" y="70205"/>
                </a:lnTo>
                <a:lnTo>
                  <a:pt x="512140" y="86842"/>
                </a:lnTo>
                <a:lnTo>
                  <a:pt x="521563" y="91097"/>
                </a:lnTo>
                <a:lnTo>
                  <a:pt x="529564" y="90538"/>
                </a:lnTo>
                <a:lnTo>
                  <a:pt x="540169" y="86499"/>
                </a:lnTo>
                <a:lnTo>
                  <a:pt x="545338" y="77241"/>
                </a:lnTo>
                <a:lnTo>
                  <a:pt x="546658" y="64160"/>
                </a:lnTo>
                <a:close/>
              </a:path>
              <a:path w="801370" h="691515">
                <a:moveTo>
                  <a:pt x="782942" y="402043"/>
                </a:moveTo>
                <a:lnTo>
                  <a:pt x="781659" y="393776"/>
                </a:lnTo>
                <a:lnTo>
                  <a:pt x="777963" y="387477"/>
                </a:lnTo>
                <a:lnTo>
                  <a:pt x="772147" y="383476"/>
                </a:lnTo>
                <a:lnTo>
                  <a:pt x="764451" y="382117"/>
                </a:lnTo>
                <a:lnTo>
                  <a:pt x="757008" y="383552"/>
                </a:lnTo>
                <a:lnTo>
                  <a:pt x="751344" y="387616"/>
                </a:lnTo>
                <a:lnTo>
                  <a:pt x="747737" y="394106"/>
                </a:lnTo>
                <a:lnTo>
                  <a:pt x="746480" y="402856"/>
                </a:lnTo>
                <a:lnTo>
                  <a:pt x="746417" y="647674"/>
                </a:lnTo>
                <a:lnTo>
                  <a:pt x="738314" y="654875"/>
                </a:lnTo>
                <a:lnTo>
                  <a:pt x="63042" y="654875"/>
                </a:lnTo>
                <a:lnTo>
                  <a:pt x="54940" y="647674"/>
                </a:lnTo>
                <a:lnTo>
                  <a:pt x="54876" y="402094"/>
                </a:lnTo>
                <a:lnTo>
                  <a:pt x="53594" y="393865"/>
                </a:lnTo>
                <a:lnTo>
                  <a:pt x="49974" y="387565"/>
                </a:lnTo>
                <a:lnTo>
                  <a:pt x="44323" y="383540"/>
                </a:lnTo>
                <a:lnTo>
                  <a:pt x="36944" y="382117"/>
                </a:lnTo>
                <a:lnTo>
                  <a:pt x="29235" y="383489"/>
                </a:lnTo>
                <a:lnTo>
                  <a:pt x="23406" y="387489"/>
                </a:lnTo>
                <a:lnTo>
                  <a:pt x="19710" y="393776"/>
                </a:lnTo>
                <a:lnTo>
                  <a:pt x="18440" y="402043"/>
                </a:lnTo>
                <a:lnTo>
                  <a:pt x="18656" y="637755"/>
                </a:lnTo>
                <a:lnTo>
                  <a:pt x="22885" y="658749"/>
                </a:lnTo>
                <a:lnTo>
                  <a:pt x="34391" y="675678"/>
                </a:lnTo>
                <a:lnTo>
                  <a:pt x="51485" y="686993"/>
                </a:lnTo>
                <a:lnTo>
                  <a:pt x="72466" y="691108"/>
                </a:lnTo>
                <a:lnTo>
                  <a:pt x="728903" y="691108"/>
                </a:lnTo>
                <a:lnTo>
                  <a:pt x="749884" y="686993"/>
                </a:lnTo>
                <a:lnTo>
                  <a:pt x="766978" y="675678"/>
                </a:lnTo>
                <a:lnTo>
                  <a:pt x="778484" y="658749"/>
                </a:lnTo>
                <a:lnTo>
                  <a:pt x="782713" y="637755"/>
                </a:lnTo>
                <a:lnTo>
                  <a:pt x="782942" y="402043"/>
                </a:lnTo>
                <a:close/>
              </a:path>
              <a:path w="801370" h="691515">
                <a:moveTo>
                  <a:pt x="801103" y="173545"/>
                </a:moveTo>
                <a:lnTo>
                  <a:pt x="797471" y="163626"/>
                </a:lnTo>
                <a:lnTo>
                  <a:pt x="794423" y="155282"/>
                </a:lnTo>
                <a:lnTo>
                  <a:pt x="782726" y="140589"/>
                </a:lnTo>
                <a:lnTo>
                  <a:pt x="766851" y="130911"/>
                </a:lnTo>
                <a:lnTo>
                  <a:pt x="767245" y="130911"/>
                </a:lnTo>
                <a:lnTo>
                  <a:pt x="764679" y="130454"/>
                </a:lnTo>
                <a:lnTo>
                  <a:pt x="764679" y="181825"/>
                </a:lnTo>
                <a:lnTo>
                  <a:pt x="764654" y="307428"/>
                </a:lnTo>
                <a:lnTo>
                  <a:pt x="758913" y="314452"/>
                </a:lnTo>
                <a:lnTo>
                  <a:pt x="473786" y="378218"/>
                </a:lnTo>
                <a:lnTo>
                  <a:pt x="472884" y="352552"/>
                </a:lnTo>
                <a:lnTo>
                  <a:pt x="471525" y="351269"/>
                </a:lnTo>
                <a:lnTo>
                  <a:pt x="465162" y="345579"/>
                </a:lnTo>
                <a:lnTo>
                  <a:pt x="437057" y="345579"/>
                </a:lnTo>
                <a:lnTo>
                  <a:pt x="437057" y="381939"/>
                </a:lnTo>
                <a:lnTo>
                  <a:pt x="437057" y="454736"/>
                </a:lnTo>
                <a:lnTo>
                  <a:pt x="364299" y="454736"/>
                </a:lnTo>
                <a:lnTo>
                  <a:pt x="364299" y="381939"/>
                </a:lnTo>
                <a:lnTo>
                  <a:pt x="437057" y="381939"/>
                </a:lnTo>
                <a:lnTo>
                  <a:pt x="437057" y="345579"/>
                </a:lnTo>
                <a:lnTo>
                  <a:pt x="336118" y="345579"/>
                </a:lnTo>
                <a:lnTo>
                  <a:pt x="328726" y="352552"/>
                </a:lnTo>
                <a:lnTo>
                  <a:pt x="327291" y="378167"/>
                </a:lnTo>
                <a:lnTo>
                  <a:pt x="42443" y="314452"/>
                </a:lnTo>
                <a:lnTo>
                  <a:pt x="36677" y="307428"/>
                </a:lnTo>
                <a:lnTo>
                  <a:pt x="36804" y="170459"/>
                </a:lnTo>
                <a:lnTo>
                  <a:pt x="45161" y="163626"/>
                </a:lnTo>
                <a:lnTo>
                  <a:pt x="745985" y="163626"/>
                </a:lnTo>
                <a:lnTo>
                  <a:pt x="753605" y="164985"/>
                </a:lnTo>
                <a:lnTo>
                  <a:pt x="759510" y="168744"/>
                </a:lnTo>
                <a:lnTo>
                  <a:pt x="763320" y="174510"/>
                </a:lnTo>
                <a:lnTo>
                  <a:pt x="764679" y="181825"/>
                </a:lnTo>
                <a:lnTo>
                  <a:pt x="764679" y="130454"/>
                </a:lnTo>
                <a:lnTo>
                  <a:pt x="747039" y="127266"/>
                </a:lnTo>
                <a:lnTo>
                  <a:pt x="54343" y="127266"/>
                </a:lnTo>
                <a:lnTo>
                  <a:pt x="17957" y="141020"/>
                </a:lnTo>
                <a:lnTo>
                  <a:pt x="1130" y="175704"/>
                </a:lnTo>
                <a:lnTo>
                  <a:pt x="0" y="239318"/>
                </a:lnTo>
                <a:lnTo>
                  <a:pt x="279" y="271068"/>
                </a:lnTo>
                <a:lnTo>
                  <a:pt x="4686" y="319874"/>
                </a:lnTo>
                <a:lnTo>
                  <a:pt x="43421" y="351269"/>
                </a:lnTo>
                <a:lnTo>
                  <a:pt x="328002" y="414743"/>
                </a:lnTo>
                <a:lnTo>
                  <a:pt x="327736" y="414743"/>
                </a:lnTo>
                <a:lnTo>
                  <a:pt x="327888" y="454736"/>
                </a:lnTo>
                <a:lnTo>
                  <a:pt x="346049" y="491096"/>
                </a:lnTo>
                <a:lnTo>
                  <a:pt x="455320" y="491096"/>
                </a:lnTo>
                <a:lnTo>
                  <a:pt x="462546" y="489623"/>
                </a:lnTo>
                <a:lnTo>
                  <a:pt x="468287" y="485889"/>
                </a:lnTo>
                <a:lnTo>
                  <a:pt x="472084" y="480275"/>
                </a:lnTo>
                <a:lnTo>
                  <a:pt x="473456" y="473087"/>
                </a:lnTo>
                <a:lnTo>
                  <a:pt x="473456" y="454736"/>
                </a:lnTo>
                <a:lnTo>
                  <a:pt x="473468" y="414743"/>
                </a:lnTo>
                <a:lnTo>
                  <a:pt x="620534" y="381939"/>
                </a:lnTo>
                <a:lnTo>
                  <a:pt x="637222" y="378218"/>
                </a:lnTo>
                <a:lnTo>
                  <a:pt x="758063" y="351269"/>
                </a:lnTo>
                <a:lnTo>
                  <a:pt x="773849" y="345135"/>
                </a:lnTo>
                <a:lnTo>
                  <a:pt x="786498" y="335026"/>
                </a:lnTo>
                <a:lnTo>
                  <a:pt x="795693" y="321830"/>
                </a:lnTo>
                <a:lnTo>
                  <a:pt x="801103" y="306463"/>
                </a:lnTo>
                <a:lnTo>
                  <a:pt x="801103" y="1735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5">
            <a:extLst>
              <a:ext uri="{FF2B5EF4-FFF2-40B4-BE49-F238E27FC236}">
                <a16:creationId xmlns:a16="http://schemas.microsoft.com/office/drawing/2014/main" id="{DC8EDC1B-523F-AC06-795C-B7478ADBAA64}"/>
              </a:ext>
            </a:extLst>
          </p:cNvPr>
          <p:cNvSpPr txBox="1"/>
          <p:nvPr/>
        </p:nvSpPr>
        <p:spPr>
          <a:xfrm>
            <a:off x="8191921" y="17211273"/>
            <a:ext cx="3449954" cy="13430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600" b="1" dirty="0" err="1">
                <a:solidFill>
                  <a:srgbClr val="3A1881"/>
                </a:solidFill>
                <a:latin typeface="Roboto"/>
                <a:cs typeface="Roboto"/>
              </a:rPr>
              <a:t>Yuridik</a:t>
            </a:r>
            <a:r>
              <a:rPr lang="en-US" sz="1600" b="1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3A1881"/>
                </a:solidFill>
                <a:latin typeface="Roboto"/>
                <a:cs typeface="Roboto"/>
              </a:rPr>
              <a:t>şaxslarga</a:t>
            </a:r>
            <a:r>
              <a:rPr lang="en-US" sz="1600" b="1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3A1881"/>
                </a:solidFill>
                <a:latin typeface="Roboto"/>
                <a:cs typeface="Roboto"/>
              </a:rPr>
              <a:t>ajratilgan</a:t>
            </a:r>
            <a:r>
              <a:rPr lang="en-US" sz="1600" b="1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3A1881"/>
                </a:solidFill>
                <a:latin typeface="Roboto"/>
                <a:cs typeface="Roboto"/>
              </a:rPr>
              <a:t>kreditlar</a:t>
            </a:r>
            <a:endParaRPr lang="en-US" sz="1600" b="1" dirty="0">
              <a:solidFill>
                <a:srgbClr val="3A1881"/>
              </a:solidFill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600" dirty="0" err="1">
                <a:solidFill>
                  <a:srgbClr val="3A1881"/>
                </a:solidFill>
                <a:latin typeface="Roboto"/>
                <a:cs typeface="Roboto"/>
              </a:rPr>
              <a:t>örtaça</a:t>
            </a:r>
            <a:r>
              <a:rPr lang="en-US" sz="1600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3A1881"/>
                </a:solidFill>
                <a:latin typeface="Roboto"/>
                <a:cs typeface="Roboto"/>
              </a:rPr>
              <a:t>foiz</a:t>
            </a:r>
            <a:r>
              <a:rPr lang="en-US" sz="1600" dirty="0">
                <a:solidFill>
                  <a:srgbClr val="3A1881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3A1881"/>
                </a:solidFill>
                <a:latin typeface="Roboto"/>
                <a:cs typeface="Roboto"/>
              </a:rPr>
              <a:t>stavkasi</a:t>
            </a:r>
            <a:r>
              <a:rPr lang="en-US" sz="1600" dirty="0">
                <a:solidFill>
                  <a:srgbClr val="3A1881"/>
                </a:solidFill>
                <a:latin typeface="Roboto"/>
                <a:cs typeface="Roboto"/>
              </a:rPr>
              <a:t>:</a:t>
            </a: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4650" b="1" spc="-10" dirty="0">
                <a:solidFill>
                  <a:srgbClr val="3A1881"/>
                </a:solidFill>
                <a:latin typeface="Roboto"/>
                <a:cs typeface="Roboto"/>
              </a:rPr>
              <a:t>22,5%</a:t>
            </a:r>
            <a:endParaRPr sz="4650" dirty="0">
              <a:solidFill>
                <a:srgbClr val="3A1881"/>
              </a:solidFill>
              <a:latin typeface="Roboto"/>
              <a:cs typeface="Roboto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860374-D153-73CC-CE0B-601DFDD3CCBB}"/>
              </a:ext>
            </a:extLst>
          </p:cNvPr>
          <p:cNvSpPr txBox="1"/>
          <p:nvPr/>
        </p:nvSpPr>
        <p:spPr>
          <a:xfrm>
            <a:off x="5365524" y="16663036"/>
            <a:ext cx="25507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uz-Latn-UZ" sz="2400" b="1" dirty="0">
                <a:solidFill>
                  <a:srgbClr val="3A1881"/>
                </a:solidFill>
                <a:latin typeface="Roboto"/>
                <a:cs typeface="Roboto"/>
              </a:rPr>
              <a:t>Ma’lumot uçun :</a:t>
            </a:r>
            <a:endParaRPr lang="uz-Latn-UZ" sz="2400" dirty="0">
              <a:solidFill>
                <a:srgbClr val="3A1881"/>
              </a:solidFill>
              <a:latin typeface="Roboto"/>
              <a:cs typeface="Roboto"/>
            </a:endParaRPr>
          </a:p>
        </p:txBody>
      </p:sp>
      <p:sp>
        <p:nvSpPr>
          <p:cNvPr id="32" name="Заголовок 31">
            <a:extLst>
              <a:ext uri="{FF2B5EF4-FFF2-40B4-BE49-F238E27FC236}">
                <a16:creationId xmlns:a16="http://schemas.microsoft.com/office/drawing/2014/main" id="{A7B823BD-0307-E94E-BBCC-46C79099D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3" name="object 3" descr="$PPTXTitle">
            <a:extLst>
              <a:ext uri="{FF2B5EF4-FFF2-40B4-BE49-F238E27FC236}">
                <a16:creationId xmlns:a16="http://schemas.microsoft.com/office/drawing/2014/main" id="{1C716C9E-7738-F22D-E491-74560B42E694}"/>
              </a:ext>
            </a:extLst>
          </p:cNvPr>
          <p:cNvSpPr txBox="1">
            <a:spLocks/>
          </p:cNvSpPr>
          <p:nvPr/>
        </p:nvSpPr>
        <p:spPr>
          <a:xfrm>
            <a:off x="3123457" y="201632"/>
            <a:ext cx="5847065" cy="876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 sz="5550" b="1" i="0">
                <a:solidFill>
                  <a:srgbClr val="FCFBFC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pc="-10"/>
              <a:t>MIKROQARZLAR</a:t>
            </a:r>
            <a:endParaRPr lang="en-US" spc="-10" dirty="0"/>
          </a:p>
        </p:txBody>
      </p:sp>
      <p:sp>
        <p:nvSpPr>
          <p:cNvPr id="34" name="object 5">
            <a:extLst>
              <a:ext uri="{FF2B5EF4-FFF2-40B4-BE49-F238E27FC236}">
                <a16:creationId xmlns:a16="http://schemas.microsoft.com/office/drawing/2014/main" id="{50A14525-5D26-4967-3EB0-4589BEE5E4E4}"/>
              </a:ext>
            </a:extLst>
          </p:cNvPr>
          <p:cNvSpPr txBox="1"/>
          <p:nvPr/>
        </p:nvSpPr>
        <p:spPr>
          <a:xfrm>
            <a:off x="3175438" y="1962896"/>
            <a:ext cx="3898461" cy="64897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35"/>
              </a:spcBef>
            </a:pPr>
            <a:r>
              <a:rPr sz="2050" spc="-65" dirty="0">
                <a:solidFill>
                  <a:srgbClr val="FCFBFC"/>
                </a:solidFill>
                <a:latin typeface="Roboto"/>
                <a:cs typeface="Roboto"/>
              </a:rPr>
              <a:t>2026 - yil 2 - noyabr holatiga</a:t>
            </a:r>
            <a:r>
              <a:rPr sz="2050" spc="-75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sz="2050" spc="-30" dirty="0">
                <a:solidFill>
                  <a:srgbClr val="FCFBFC"/>
                </a:solidFill>
                <a:latin typeface="Roboto"/>
                <a:cs typeface="Roboto"/>
              </a:rPr>
              <a:t>ko‘ra </a:t>
            </a:r>
            <a:r>
              <a:rPr sz="2050" spc="-35" dirty="0">
                <a:solidFill>
                  <a:srgbClr val="FCFBFC"/>
                </a:solidFill>
                <a:latin typeface="Roboto"/>
                <a:cs typeface="Roboto"/>
              </a:rPr>
              <a:t>(so‘nggi</a:t>
            </a:r>
            <a:r>
              <a:rPr sz="2050" spc="-85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sz="2050" dirty="0">
                <a:solidFill>
                  <a:srgbClr val="FCFBFC"/>
                </a:solidFill>
                <a:latin typeface="Roboto"/>
                <a:cs typeface="Roboto"/>
              </a:rPr>
              <a:t>10</a:t>
            </a:r>
            <a:r>
              <a:rPr sz="2050" spc="-80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sz="2050" dirty="0">
                <a:solidFill>
                  <a:srgbClr val="FCFBFC"/>
                </a:solidFill>
                <a:latin typeface="Roboto"/>
                <a:cs typeface="Roboto"/>
              </a:rPr>
              <a:t>ish</a:t>
            </a:r>
            <a:r>
              <a:rPr sz="2050" spc="-80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sz="2050" spc="-20" dirty="0">
                <a:solidFill>
                  <a:srgbClr val="FCFBFC"/>
                </a:solidFill>
                <a:latin typeface="Roboto"/>
                <a:cs typeface="Roboto"/>
              </a:rPr>
              <a:t>kuni)</a:t>
            </a:r>
            <a:endParaRPr sz="2050" dirty="0">
              <a:latin typeface="Roboto"/>
              <a:cs typeface="Roboto"/>
            </a:endParaRPr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496D5C92-6E4B-A1A5-70D7-833D19FB2520}"/>
              </a:ext>
            </a:extLst>
          </p:cNvPr>
          <p:cNvSpPr/>
          <p:nvPr/>
        </p:nvSpPr>
        <p:spPr>
          <a:xfrm>
            <a:off x="0" y="0"/>
            <a:ext cx="12928600" cy="2988945"/>
          </a:xfrm>
          <a:custGeom>
            <a:avLst/>
            <a:gdLst/>
            <a:ahLst/>
            <a:cxnLst/>
            <a:rect l="l" t="t" r="r" b="b"/>
            <a:pathLst>
              <a:path w="12924155" h="2988945">
                <a:moveTo>
                  <a:pt x="12924064" y="0"/>
                </a:moveTo>
                <a:lnTo>
                  <a:pt x="0" y="0"/>
                </a:lnTo>
                <a:lnTo>
                  <a:pt x="0" y="2988354"/>
                </a:lnTo>
                <a:lnTo>
                  <a:pt x="12924064" y="2988354"/>
                </a:lnTo>
                <a:lnTo>
                  <a:pt x="12924064" y="0"/>
                </a:lnTo>
                <a:close/>
              </a:path>
            </a:pathLst>
          </a:custGeom>
          <a:solidFill>
            <a:srgbClr val="182B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" descr="$PPTXTitle">
            <a:extLst>
              <a:ext uri="{FF2B5EF4-FFF2-40B4-BE49-F238E27FC236}">
                <a16:creationId xmlns:a16="http://schemas.microsoft.com/office/drawing/2014/main" id="{621682FF-E0B9-BC94-89E5-BC3BE1C88272}"/>
              </a:ext>
            </a:extLst>
          </p:cNvPr>
          <p:cNvSpPr txBox="1">
            <a:spLocks/>
          </p:cNvSpPr>
          <p:nvPr/>
        </p:nvSpPr>
        <p:spPr>
          <a:xfrm>
            <a:off x="3123457" y="201632"/>
            <a:ext cx="5847065" cy="8763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 sz="5550" b="1" i="0">
                <a:solidFill>
                  <a:srgbClr val="FCFBFC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en-US" spc="-10"/>
              <a:t>MIKROQARZLAR</a:t>
            </a:r>
            <a:endParaRPr lang="en-US" spc="-10" dirty="0"/>
          </a:p>
        </p:txBody>
      </p:sp>
      <p:sp>
        <p:nvSpPr>
          <p:cNvPr id="37" name="object 4">
            <a:extLst>
              <a:ext uri="{FF2B5EF4-FFF2-40B4-BE49-F238E27FC236}">
                <a16:creationId xmlns:a16="http://schemas.microsoft.com/office/drawing/2014/main" id="{15FA7FC8-5A44-1006-9E58-A52FFDA09AB5}"/>
              </a:ext>
            </a:extLst>
          </p:cNvPr>
          <p:cNvSpPr txBox="1"/>
          <p:nvPr/>
        </p:nvSpPr>
        <p:spPr>
          <a:xfrm>
            <a:off x="3175439" y="1127381"/>
            <a:ext cx="4408170" cy="558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3500" b="1" dirty="0" err="1">
                <a:solidFill>
                  <a:srgbClr val="86B8E0"/>
                </a:solidFill>
                <a:latin typeface="Roboto"/>
                <a:cs typeface="Roboto"/>
              </a:rPr>
              <a:t>böyiça</a:t>
            </a:r>
            <a:r>
              <a:rPr lang="en-US" sz="3500" b="1" dirty="0">
                <a:solidFill>
                  <a:srgbClr val="86B8E0"/>
                </a:solidFill>
                <a:latin typeface="Roboto"/>
                <a:cs typeface="Roboto"/>
              </a:rPr>
              <a:t> </a:t>
            </a:r>
            <a:r>
              <a:rPr sz="3500" b="1" dirty="0" err="1">
                <a:solidFill>
                  <a:srgbClr val="86B8E0"/>
                </a:solidFill>
                <a:latin typeface="Roboto"/>
                <a:cs typeface="Roboto"/>
              </a:rPr>
              <a:t>foiz</a:t>
            </a:r>
            <a:r>
              <a:rPr sz="3500" b="1" spc="-204" dirty="0">
                <a:solidFill>
                  <a:srgbClr val="86B8E0"/>
                </a:solidFill>
                <a:latin typeface="Roboto"/>
                <a:cs typeface="Roboto"/>
              </a:rPr>
              <a:t> </a:t>
            </a:r>
            <a:r>
              <a:rPr sz="3500" b="1" spc="-20" dirty="0">
                <a:solidFill>
                  <a:srgbClr val="86B8E0"/>
                </a:solidFill>
                <a:latin typeface="Roboto"/>
                <a:cs typeface="Roboto"/>
              </a:rPr>
              <a:t>stavkalar</a:t>
            </a:r>
            <a:endParaRPr sz="3500" dirty="0">
              <a:latin typeface="Roboto"/>
              <a:cs typeface="Roboto"/>
            </a:endParaRPr>
          </a:p>
        </p:txBody>
      </p:sp>
      <p:sp>
        <p:nvSpPr>
          <p:cNvPr id="38" name="object 5">
            <a:extLst>
              <a:ext uri="{FF2B5EF4-FFF2-40B4-BE49-F238E27FC236}">
                <a16:creationId xmlns:a16="http://schemas.microsoft.com/office/drawing/2014/main" id="{CC9CD817-E452-7E8E-1E59-4F54FCB3F3D4}"/>
              </a:ext>
            </a:extLst>
          </p:cNvPr>
          <p:cNvSpPr txBox="1"/>
          <p:nvPr/>
        </p:nvSpPr>
        <p:spPr>
          <a:xfrm>
            <a:off x="3175438" y="1962896"/>
            <a:ext cx="3898461" cy="64897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35"/>
              </a:spcBef>
            </a:pPr>
            <a:r>
              <a:rPr sz="2050" spc="-65" dirty="0">
                <a:solidFill>
                  <a:srgbClr val="FCFBFC"/>
                </a:solidFill>
                <a:latin typeface="Roboto"/>
                <a:cs typeface="Roboto"/>
              </a:rPr>
              <a:t>2026 - yil 2 - noyabr </a:t>
            </a:r>
            <a:r>
              <a:rPr sz="2050" spc="-65" dirty="0" err="1">
                <a:solidFill>
                  <a:srgbClr val="FCFBFC"/>
                </a:solidFill>
                <a:latin typeface="Roboto"/>
                <a:cs typeface="Roboto"/>
              </a:rPr>
              <a:t>holatiga</a:t>
            </a:r>
            <a:r>
              <a:rPr sz="2050" spc="-75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sz="2050" spc="-30" dirty="0" err="1">
                <a:solidFill>
                  <a:srgbClr val="FCFBFC"/>
                </a:solidFill>
                <a:latin typeface="Roboto"/>
                <a:cs typeface="Roboto"/>
              </a:rPr>
              <a:t>k</a:t>
            </a:r>
            <a:r>
              <a:rPr lang="en-US" sz="2050" spc="-30" dirty="0" err="1">
                <a:solidFill>
                  <a:srgbClr val="FCFBFC"/>
                </a:solidFill>
                <a:latin typeface="Roboto"/>
                <a:cs typeface="Roboto"/>
              </a:rPr>
              <a:t>ö</a:t>
            </a:r>
            <a:r>
              <a:rPr sz="2050" spc="-30" dirty="0" err="1">
                <a:solidFill>
                  <a:srgbClr val="FCFBFC"/>
                </a:solidFill>
                <a:latin typeface="Roboto"/>
                <a:cs typeface="Roboto"/>
              </a:rPr>
              <a:t>ra</a:t>
            </a:r>
            <a:r>
              <a:rPr sz="2050" spc="-30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sz="2050" spc="-35" dirty="0">
                <a:solidFill>
                  <a:srgbClr val="FCFBFC"/>
                </a:solidFill>
                <a:latin typeface="Roboto"/>
                <a:cs typeface="Roboto"/>
              </a:rPr>
              <a:t>(</a:t>
            </a:r>
            <a:r>
              <a:rPr sz="2050" spc="-35" dirty="0" err="1">
                <a:solidFill>
                  <a:srgbClr val="FCFBFC"/>
                </a:solidFill>
                <a:latin typeface="Roboto"/>
                <a:cs typeface="Roboto"/>
              </a:rPr>
              <a:t>s</a:t>
            </a:r>
            <a:r>
              <a:rPr lang="en-US" sz="2050" spc="-30" dirty="0" err="1">
                <a:solidFill>
                  <a:srgbClr val="FCFBFC"/>
                </a:solidFill>
                <a:latin typeface="Roboto"/>
                <a:cs typeface="Roboto"/>
              </a:rPr>
              <a:t>ö</a:t>
            </a:r>
            <a:r>
              <a:rPr sz="2050" spc="-35" dirty="0" err="1">
                <a:solidFill>
                  <a:srgbClr val="FCFBFC"/>
                </a:solidFill>
                <a:latin typeface="Roboto"/>
                <a:cs typeface="Roboto"/>
              </a:rPr>
              <a:t>nggi</a:t>
            </a:r>
            <a:r>
              <a:rPr sz="2050" spc="-85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sz="2050" dirty="0">
                <a:solidFill>
                  <a:srgbClr val="FCFBFC"/>
                </a:solidFill>
                <a:latin typeface="Roboto"/>
                <a:cs typeface="Roboto"/>
              </a:rPr>
              <a:t>10</a:t>
            </a:r>
            <a:r>
              <a:rPr sz="2050" spc="-80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sz="2050" dirty="0" err="1">
                <a:solidFill>
                  <a:srgbClr val="FCFBFC"/>
                </a:solidFill>
                <a:latin typeface="Roboto"/>
                <a:cs typeface="Roboto"/>
              </a:rPr>
              <a:t>i</a:t>
            </a:r>
            <a:r>
              <a:rPr lang="en-US" sz="2050" dirty="0" err="1">
                <a:solidFill>
                  <a:srgbClr val="FCFBFC"/>
                </a:solidFill>
                <a:latin typeface="Roboto"/>
                <a:cs typeface="Roboto"/>
              </a:rPr>
              <a:t>ş</a:t>
            </a:r>
            <a:r>
              <a:rPr sz="2050" spc="-80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sz="2050" spc="-20" dirty="0">
                <a:solidFill>
                  <a:srgbClr val="FCFBFC"/>
                </a:solidFill>
                <a:latin typeface="Roboto"/>
                <a:cs typeface="Roboto"/>
              </a:rPr>
              <a:t>kuni)</a:t>
            </a:r>
            <a:endParaRPr sz="2050" dirty="0">
              <a:latin typeface="Roboto"/>
              <a:cs typeface="Roboto"/>
            </a:endParaRPr>
          </a:p>
        </p:txBody>
      </p:sp>
      <p:sp>
        <p:nvSpPr>
          <p:cNvPr id="39" name="object 7">
            <a:extLst>
              <a:ext uri="{FF2B5EF4-FFF2-40B4-BE49-F238E27FC236}">
                <a16:creationId xmlns:a16="http://schemas.microsoft.com/office/drawing/2014/main" id="{CE77A677-CCBC-5DC4-CE9A-101123EBD0B7}"/>
              </a:ext>
            </a:extLst>
          </p:cNvPr>
          <p:cNvSpPr/>
          <p:nvPr/>
        </p:nvSpPr>
        <p:spPr>
          <a:xfrm>
            <a:off x="3188163" y="1787517"/>
            <a:ext cx="4533900" cy="21590"/>
          </a:xfrm>
          <a:custGeom>
            <a:avLst/>
            <a:gdLst/>
            <a:ahLst/>
            <a:cxnLst/>
            <a:rect l="l" t="t" r="r" b="b"/>
            <a:pathLst>
              <a:path w="4533900" h="21589">
                <a:moveTo>
                  <a:pt x="4533714" y="0"/>
                </a:moveTo>
                <a:lnTo>
                  <a:pt x="0" y="0"/>
                </a:lnTo>
                <a:lnTo>
                  <a:pt x="0" y="21564"/>
                </a:lnTo>
                <a:lnTo>
                  <a:pt x="4533714" y="21564"/>
                </a:lnTo>
                <a:lnTo>
                  <a:pt x="4533714" y="0"/>
                </a:lnTo>
                <a:close/>
              </a:path>
            </a:pathLst>
          </a:custGeom>
          <a:solidFill>
            <a:srgbClr val="EAAB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8">
            <a:extLst>
              <a:ext uri="{FF2B5EF4-FFF2-40B4-BE49-F238E27FC236}">
                <a16:creationId xmlns:a16="http://schemas.microsoft.com/office/drawing/2014/main" id="{1BDFC117-0426-ADAA-969F-C8AE5CEE40C3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306846" y="130795"/>
            <a:ext cx="2987337" cy="2987342"/>
          </a:xfrm>
          <a:prstGeom prst="rect">
            <a:avLst/>
          </a:prstGeom>
        </p:spPr>
      </p:pic>
      <p:pic>
        <p:nvPicPr>
          <p:cNvPr id="41" name="object 9">
            <a:extLst>
              <a:ext uri="{FF2B5EF4-FFF2-40B4-BE49-F238E27FC236}">
                <a16:creationId xmlns:a16="http://schemas.microsoft.com/office/drawing/2014/main" id="{50948B7A-7300-9AC0-3EAB-5DC84243512E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51859" y="393498"/>
            <a:ext cx="2297771" cy="2296227"/>
          </a:xfrm>
          <a:prstGeom prst="rect">
            <a:avLst/>
          </a:prstGeom>
        </p:spPr>
      </p:pic>
      <p:sp>
        <p:nvSpPr>
          <p:cNvPr id="1480" name="object 70">
            <a:extLst>
              <a:ext uri="{FF2B5EF4-FFF2-40B4-BE49-F238E27FC236}">
                <a16:creationId xmlns:a16="http://schemas.microsoft.com/office/drawing/2014/main" id="{DE8E435B-2AB8-59D5-2917-7CACC3643EAF}"/>
              </a:ext>
            </a:extLst>
          </p:cNvPr>
          <p:cNvSpPr txBox="1"/>
          <p:nvPr/>
        </p:nvSpPr>
        <p:spPr>
          <a:xfrm>
            <a:off x="2093548" y="6387939"/>
            <a:ext cx="2352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Mikrokredit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481" name="Graphic 223">
            <a:extLst>
              <a:ext uri="{FF2B5EF4-FFF2-40B4-BE49-F238E27FC236}">
                <a16:creationId xmlns:a16="http://schemas.microsoft.com/office/drawing/2014/main" id="{8878E1C0-A5F4-0A05-E37D-22F38188372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42935" y="6361261"/>
            <a:ext cx="432000" cy="435512"/>
          </a:xfrm>
          <a:prstGeom prst="rect">
            <a:avLst/>
          </a:prstGeom>
        </p:spPr>
      </p:pic>
      <p:sp>
        <p:nvSpPr>
          <p:cNvPr id="1482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6355558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22,0%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483" name="object 70">
            <a:extLst>
              <a:ext uri="{FF2B5EF4-FFF2-40B4-BE49-F238E27FC236}">
                <a16:creationId xmlns:a16="http://schemas.microsoft.com/office/drawing/2014/main" id="{4E852ABB-3F5B-DBAF-51A0-B4FAB7E4AE76}"/>
              </a:ext>
            </a:extLst>
          </p:cNvPr>
          <p:cNvSpPr txBox="1"/>
          <p:nvPr/>
        </p:nvSpPr>
        <p:spPr>
          <a:xfrm>
            <a:off x="2093548" y="7179384"/>
            <a:ext cx="189472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Asaka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484" name="Freeform: Shape 221">
            <a:extLst>
              <a:ext uri="{FF2B5EF4-FFF2-40B4-BE49-F238E27FC236}">
                <a16:creationId xmlns:a16="http://schemas.microsoft.com/office/drawing/2014/main" id="{9D393B74-FC06-9CB2-1600-33216B522192}"/>
              </a:ext>
            </a:extLst>
          </p:cNvPr>
          <p:cNvSpPr/>
          <p:nvPr/>
        </p:nvSpPr>
        <p:spPr>
          <a:xfrm>
            <a:off x="1342935" y="7154462"/>
            <a:ext cx="432000" cy="432000"/>
          </a:xfrm>
          <a:custGeom>
            <a:avLst/>
            <a:gdLst>
              <a:gd name="connsiteX0" fmla="*/ 124585 w 772426"/>
              <a:gd name="connsiteY0" fmla="*/ 610467 h 772427"/>
              <a:gd name="connsiteX1" fmla="*/ 0 w 772426"/>
              <a:gd name="connsiteY1" fmla="*/ 735052 h 772427"/>
              <a:gd name="connsiteX2" fmla="*/ 0 w 772426"/>
              <a:gd name="connsiteY2" fmla="*/ 610467 h 772427"/>
              <a:gd name="connsiteX3" fmla="*/ 124585 w 772426"/>
              <a:gd name="connsiteY3" fmla="*/ 610467 h 772427"/>
              <a:gd name="connsiteX4" fmla="*/ 530732 w 772426"/>
              <a:gd name="connsiteY4" fmla="*/ 0 h 772427"/>
              <a:gd name="connsiteX5" fmla="*/ 0 w 772426"/>
              <a:gd name="connsiteY5" fmla="*/ 535716 h 772427"/>
              <a:gd name="connsiteX6" fmla="*/ 0 w 772426"/>
              <a:gd name="connsiteY6" fmla="*/ 0 h 772427"/>
              <a:gd name="connsiteX7" fmla="*/ 530732 w 772426"/>
              <a:gd name="connsiteY7" fmla="*/ 0 h 772427"/>
              <a:gd name="connsiteX8" fmla="*/ 735052 w 772426"/>
              <a:gd name="connsiteY8" fmla="*/ 0 h 772427"/>
              <a:gd name="connsiteX9" fmla="*/ 602991 w 772426"/>
              <a:gd name="connsiteY9" fmla="*/ 0 h 772427"/>
              <a:gd name="connsiteX10" fmla="*/ 52326 w 772426"/>
              <a:gd name="connsiteY10" fmla="*/ 558141 h 772427"/>
              <a:gd name="connsiteX11" fmla="*/ 176911 w 772426"/>
              <a:gd name="connsiteY11" fmla="*/ 558141 h 772427"/>
              <a:gd name="connsiteX12" fmla="*/ 735052 w 772426"/>
              <a:gd name="connsiteY12" fmla="*/ 0 h 772427"/>
              <a:gd name="connsiteX13" fmla="*/ 772427 w 772426"/>
              <a:gd name="connsiteY13" fmla="*/ 37376 h 772427"/>
              <a:gd name="connsiteX14" fmla="*/ 772427 w 772426"/>
              <a:gd name="connsiteY14" fmla="*/ 772427 h 772427"/>
              <a:gd name="connsiteX15" fmla="*/ 607975 w 772426"/>
              <a:gd name="connsiteY15" fmla="*/ 772427 h 772427"/>
              <a:gd name="connsiteX16" fmla="*/ 607975 w 772426"/>
              <a:gd name="connsiteY16" fmla="*/ 201828 h 772427"/>
              <a:gd name="connsiteX17" fmla="*/ 772427 w 772426"/>
              <a:gd name="connsiteY17" fmla="*/ 37376 h 772427"/>
              <a:gd name="connsiteX18" fmla="*/ 555649 w 772426"/>
              <a:gd name="connsiteY18" fmla="*/ 254153 h 772427"/>
              <a:gd name="connsiteX19" fmla="*/ 251662 w 772426"/>
              <a:gd name="connsiteY19" fmla="*/ 558141 h 772427"/>
              <a:gd name="connsiteX20" fmla="*/ 555649 w 772426"/>
              <a:gd name="connsiteY20" fmla="*/ 558141 h 772427"/>
              <a:gd name="connsiteX21" fmla="*/ 555649 w 772426"/>
              <a:gd name="connsiteY21" fmla="*/ 254153 h 772427"/>
              <a:gd name="connsiteX22" fmla="*/ 555649 w 772426"/>
              <a:gd name="connsiteY22" fmla="*/ 610467 h 772427"/>
              <a:gd name="connsiteX23" fmla="*/ 199336 w 772426"/>
              <a:gd name="connsiteY23" fmla="*/ 610467 h 772427"/>
              <a:gd name="connsiteX24" fmla="*/ 37376 w 772426"/>
              <a:gd name="connsiteY24" fmla="*/ 772427 h 772427"/>
              <a:gd name="connsiteX25" fmla="*/ 555649 w 772426"/>
              <a:gd name="connsiteY25" fmla="*/ 772427 h 772427"/>
              <a:gd name="connsiteX26" fmla="*/ 555649 w 772426"/>
              <a:gd name="connsiteY26" fmla="*/ 610467 h 772427"/>
              <a:gd name="connsiteX27" fmla="*/ 555649 w 772426"/>
              <a:gd name="connsiteY27" fmla="*/ 610467 h 772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72426" h="772427">
                <a:moveTo>
                  <a:pt x="124585" y="610467"/>
                </a:moveTo>
                <a:lnTo>
                  <a:pt x="0" y="735052"/>
                </a:lnTo>
                <a:lnTo>
                  <a:pt x="0" y="610467"/>
                </a:lnTo>
                <a:lnTo>
                  <a:pt x="124585" y="610467"/>
                </a:lnTo>
                <a:close/>
                <a:moveTo>
                  <a:pt x="530732" y="0"/>
                </a:moveTo>
                <a:lnTo>
                  <a:pt x="0" y="535716"/>
                </a:lnTo>
                <a:lnTo>
                  <a:pt x="0" y="0"/>
                </a:lnTo>
                <a:lnTo>
                  <a:pt x="530732" y="0"/>
                </a:lnTo>
                <a:close/>
                <a:moveTo>
                  <a:pt x="735052" y="0"/>
                </a:moveTo>
                <a:lnTo>
                  <a:pt x="602991" y="0"/>
                </a:lnTo>
                <a:lnTo>
                  <a:pt x="52326" y="558141"/>
                </a:lnTo>
                <a:lnTo>
                  <a:pt x="176911" y="558141"/>
                </a:lnTo>
                <a:lnTo>
                  <a:pt x="735052" y="0"/>
                </a:lnTo>
                <a:close/>
                <a:moveTo>
                  <a:pt x="772427" y="37376"/>
                </a:moveTo>
                <a:lnTo>
                  <a:pt x="772427" y="772427"/>
                </a:lnTo>
                <a:lnTo>
                  <a:pt x="607975" y="772427"/>
                </a:lnTo>
                <a:lnTo>
                  <a:pt x="607975" y="201828"/>
                </a:lnTo>
                <a:lnTo>
                  <a:pt x="772427" y="37376"/>
                </a:lnTo>
                <a:close/>
                <a:moveTo>
                  <a:pt x="555649" y="254153"/>
                </a:moveTo>
                <a:lnTo>
                  <a:pt x="251662" y="558141"/>
                </a:lnTo>
                <a:lnTo>
                  <a:pt x="555649" y="558141"/>
                </a:lnTo>
                <a:lnTo>
                  <a:pt x="555649" y="254153"/>
                </a:lnTo>
                <a:close/>
                <a:moveTo>
                  <a:pt x="555649" y="610467"/>
                </a:moveTo>
                <a:lnTo>
                  <a:pt x="199336" y="610467"/>
                </a:lnTo>
                <a:lnTo>
                  <a:pt x="37376" y="772427"/>
                </a:lnTo>
                <a:lnTo>
                  <a:pt x="555649" y="772427"/>
                </a:lnTo>
                <a:lnTo>
                  <a:pt x="555649" y="610467"/>
                </a:lnTo>
                <a:lnTo>
                  <a:pt x="555649" y="610467"/>
                </a:lnTo>
                <a:close/>
              </a:path>
            </a:pathLst>
          </a:custGeom>
          <a:solidFill>
            <a:srgbClr val="E40026"/>
          </a:solidFill>
          <a:ln w="24884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sz="2400" dirty="0"/>
          </a:p>
        </p:txBody>
      </p:sp>
      <p:sp>
        <p:nvSpPr>
          <p:cNvPr id="1485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714700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22,8%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486" name="object 70">
            <a:extLst>
              <a:ext uri="{FF2B5EF4-FFF2-40B4-BE49-F238E27FC236}">
                <a16:creationId xmlns:a16="http://schemas.microsoft.com/office/drawing/2014/main" id="{8DB6DE30-7BA7-E002-F151-4FCFE9EDD077}"/>
              </a:ext>
            </a:extLst>
          </p:cNvPr>
          <p:cNvSpPr txBox="1"/>
          <p:nvPr/>
        </p:nvSpPr>
        <p:spPr>
          <a:xfrm>
            <a:off x="2093548" y="7882557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SQB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487" name="object 95">
            <a:extLst>
              <a:ext uri="{FF2B5EF4-FFF2-40B4-BE49-F238E27FC236}">
                <a16:creationId xmlns:a16="http://schemas.microsoft.com/office/drawing/2014/main" id="{717508F8-55F6-E35B-58FC-88108E611654}"/>
              </a:ext>
            </a:extLst>
          </p:cNvPr>
          <p:cNvSpPr/>
          <p:nvPr/>
        </p:nvSpPr>
        <p:spPr>
          <a:xfrm>
            <a:off x="1638731" y="7972588"/>
            <a:ext cx="139660" cy="305736"/>
          </a:xfrm>
          <a:custGeom>
            <a:avLst/>
            <a:gdLst/>
            <a:ahLst/>
            <a:cxnLst/>
            <a:rect l="l" t="t" r="r" b="b"/>
            <a:pathLst>
              <a:path w="187325" h="394334">
                <a:moveTo>
                  <a:pt x="153975" y="0"/>
                </a:moveTo>
                <a:lnTo>
                  <a:pt x="113763" y="19532"/>
                </a:lnTo>
                <a:lnTo>
                  <a:pt x="82525" y="49451"/>
                </a:lnTo>
                <a:lnTo>
                  <a:pt x="62268" y="87121"/>
                </a:lnTo>
                <a:lnTo>
                  <a:pt x="54999" y="129910"/>
                </a:lnTo>
                <a:lnTo>
                  <a:pt x="54999" y="276646"/>
                </a:lnTo>
                <a:lnTo>
                  <a:pt x="51413" y="309758"/>
                </a:lnTo>
                <a:lnTo>
                  <a:pt x="40728" y="341005"/>
                </a:lnTo>
                <a:lnTo>
                  <a:pt x="23429" y="369381"/>
                </a:lnTo>
                <a:lnTo>
                  <a:pt x="0" y="393884"/>
                </a:lnTo>
                <a:lnTo>
                  <a:pt x="28244" y="381538"/>
                </a:lnTo>
                <a:lnTo>
                  <a:pt x="79482" y="348956"/>
                </a:lnTo>
                <a:lnTo>
                  <a:pt x="137466" y="287362"/>
                </a:lnTo>
                <a:lnTo>
                  <a:pt x="164158" y="239581"/>
                </a:lnTo>
                <a:lnTo>
                  <a:pt x="181019" y="186847"/>
                </a:lnTo>
                <a:lnTo>
                  <a:pt x="186896" y="130269"/>
                </a:lnTo>
                <a:lnTo>
                  <a:pt x="186298" y="111988"/>
                </a:lnTo>
                <a:lnTo>
                  <a:pt x="177622" y="59366"/>
                </a:lnTo>
                <a:lnTo>
                  <a:pt x="161148" y="14238"/>
                </a:lnTo>
                <a:lnTo>
                  <a:pt x="153975" y="0"/>
                </a:lnTo>
                <a:close/>
              </a:path>
            </a:pathLst>
          </a:custGeom>
          <a:solidFill>
            <a:srgbClr val="D21F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8" name="object 93">
            <a:extLst>
              <a:ext uri="{FF2B5EF4-FFF2-40B4-BE49-F238E27FC236}">
                <a16:creationId xmlns:a16="http://schemas.microsoft.com/office/drawing/2014/main" id="{13069FF6-BAA4-EE4A-7203-3F7355D8C728}"/>
              </a:ext>
            </a:extLst>
          </p:cNvPr>
          <p:cNvSpPr/>
          <p:nvPr/>
        </p:nvSpPr>
        <p:spPr>
          <a:xfrm>
            <a:off x="1371582" y="7854179"/>
            <a:ext cx="374477" cy="177731"/>
          </a:xfrm>
          <a:custGeom>
            <a:avLst/>
            <a:gdLst/>
            <a:ahLst/>
            <a:cxnLst/>
            <a:rect l="l" t="t" r="r" b="b"/>
            <a:pathLst>
              <a:path w="502285" h="229234">
                <a:moveTo>
                  <a:pt x="251085" y="0"/>
                </a:moveTo>
                <a:lnTo>
                  <a:pt x="210945" y="2606"/>
                </a:lnTo>
                <a:lnTo>
                  <a:pt x="172471" y="10200"/>
                </a:lnTo>
                <a:lnTo>
                  <a:pt x="136019" y="22440"/>
                </a:lnTo>
                <a:lnTo>
                  <a:pt x="71994" y="58447"/>
                </a:lnTo>
                <a:lnTo>
                  <a:pt x="20714" y="106993"/>
                </a:lnTo>
                <a:lnTo>
                  <a:pt x="0" y="135487"/>
                </a:lnTo>
                <a:lnTo>
                  <a:pt x="32434" y="150365"/>
                </a:lnTo>
                <a:lnTo>
                  <a:pt x="60372" y="171490"/>
                </a:lnTo>
                <a:lnTo>
                  <a:pt x="82862" y="197904"/>
                </a:lnTo>
                <a:lnTo>
                  <a:pt x="98952" y="228648"/>
                </a:lnTo>
                <a:lnTo>
                  <a:pt x="105977" y="213101"/>
                </a:lnTo>
                <a:lnTo>
                  <a:pt x="136468" y="172500"/>
                </a:lnTo>
                <a:lnTo>
                  <a:pt x="188015" y="139102"/>
                </a:lnTo>
                <a:lnTo>
                  <a:pt x="251085" y="126859"/>
                </a:lnTo>
                <a:lnTo>
                  <a:pt x="283745" y="130026"/>
                </a:lnTo>
                <a:lnTo>
                  <a:pt x="341717" y="153484"/>
                </a:lnTo>
                <a:lnTo>
                  <a:pt x="377335" y="184936"/>
                </a:lnTo>
                <a:lnTo>
                  <a:pt x="403218" y="228636"/>
                </a:lnTo>
                <a:lnTo>
                  <a:pt x="419334" y="197835"/>
                </a:lnTo>
                <a:lnTo>
                  <a:pt x="441839" y="171435"/>
                </a:lnTo>
                <a:lnTo>
                  <a:pt x="469772" y="150348"/>
                </a:lnTo>
                <a:lnTo>
                  <a:pt x="502171" y="135487"/>
                </a:lnTo>
                <a:lnTo>
                  <a:pt x="481455" y="106993"/>
                </a:lnTo>
                <a:lnTo>
                  <a:pt x="430167" y="58447"/>
                </a:lnTo>
                <a:lnTo>
                  <a:pt x="366142" y="22445"/>
                </a:lnTo>
                <a:lnTo>
                  <a:pt x="329693" y="10204"/>
                </a:lnTo>
                <a:lnTo>
                  <a:pt x="291223" y="2608"/>
                </a:lnTo>
                <a:lnTo>
                  <a:pt x="251085" y="0"/>
                </a:lnTo>
                <a:close/>
              </a:path>
            </a:pathLst>
          </a:custGeom>
          <a:solidFill>
            <a:srgbClr val="AEB0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89" name="object 94">
            <a:extLst>
              <a:ext uri="{FF2B5EF4-FFF2-40B4-BE49-F238E27FC236}">
                <a16:creationId xmlns:a16="http://schemas.microsoft.com/office/drawing/2014/main" id="{95DADCDD-B76E-792D-272D-ED4B5ECEA4D0}"/>
              </a:ext>
            </a:extLst>
          </p:cNvPr>
          <p:cNvSpPr/>
          <p:nvPr/>
        </p:nvSpPr>
        <p:spPr>
          <a:xfrm>
            <a:off x="1339479" y="7972586"/>
            <a:ext cx="325242" cy="320505"/>
          </a:xfrm>
          <a:custGeom>
            <a:avLst/>
            <a:gdLst/>
            <a:ahLst/>
            <a:cxnLst/>
            <a:rect l="l" t="t" r="r" b="b"/>
            <a:pathLst>
              <a:path w="436244" h="413384">
                <a:moveTo>
                  <a:pt x="32920" y="0"/>
                </a:moveTo>
                <a:lnTo>
                  <a:pt x="13902" y="43945"/>
                </a:lnTo>
                <a:lnTo>
                  <a:pt x="2366" y="94055"/>
                </a:lnTo>
                <a:lnTo>
                  <a:pt x="0" y="130269"/>
                </a:lnTo>
                <a:lnTo>
                  <a:pt x="3849" y="176176"/>
                </a:lnTo>
                <a:lnTo>
                  <a:pt x="14994" y="219723"/>
                </a:lnTo>
                <a:lnTo>
                  <a:pt x="32829" y="260327"/>
                </a:lnTo>
                <a:lnTo>
                  <a:pt x="56749" y="297406"/>
                </a:lnTo>
                <a:lnTo>
                  <a:pt x="86148" y="330377"/>
                </a:lnTo>
                <a:lnTo>
                  <a:pt x="120421" y="358665"/>
                </a:lnTo>
                <a:lnTo>
                  <a:pt x="158962" y="381681"/>
                </a:lnTo>
                <a:lnTo>
                  <a:pt x="201166" y="398843"/>
                </a:lnTo>
                <a:lnTo>
                  <a:pt x="246428" y="409566"/>
                </a:lnTo>
                <a:lnTo>
                  <a:pt x="294142" y="413270"/>
                </a:lnTo>
                <a:lnTo>
                  <a:pt x="322531" y="410545"/>
                </a:lnTo>
                <a:lnTo>
                  <a:pt x="374209" y="389593"/>
                </a:lnTo>
                <a:lnTo>
                  <a:pt x="412873" y="351877"/>
                </a:lnTo>
                <a:lnTo>
                  <a:pt x="433480" y="303729"/>
                </a:lnTo>
                <a:lnTo>
                  <a:pt x="436175" y="276682"/>
                </a:lnTo>
                <a:lnTo>
                  <a:pt x="436139" y="205887"/>
                </a:lnTo>
                <a:lnTo>
                  <a:pt x="430267" y="215286"/>
                </a:lnTo>
                <a:lnTo>
                  <a:pt x="423747" y="224238"/>
                </a:lnTo>
                <a:lnTo>
                  <a:pt x="384863" y="259743"/>
                </a:lnTo>
                <a:lnTo>
                  <a:pt x="326841" y="283228"/>
                </a:lnTo>
                <a:lnTo>
                  <a:pt x="294142" y="286399"/>
                </a:lnTo>
                <a:lnTo>
                  <a:pt x="261435" y="283228"/>
                </a:lnTo>
                <a:lnTo>
                  <a:pt x="203409" y="259738"/>
                </a:lnTo>
                <a:lnTo>
                  <a:pt x="159577" y="217567"/>
                </a:lnTo>
                <a:lnTo>
                  <a:pt x="135158" y="161737"/>
                </a:lnTo>
                <a:lnTo>
                  <a:pt x="131861" y="130269"/>
                </a:lnTo>
                <a:lnTo>
                  <a:pt x="124691" y="87323"/>
                </a:lnTo>
                <a:lnTo>
                  <a:pt x="104496" y="49603"/>
                </a:lnTo>
                <a:lnTo>
                  <a:pt x="73248" y="19649"/>
                </a:lnTo>
                <a:lnTo>
                  <a:pt x="32920" y="0"/>
                </a:lnTo>
                <a:close/>
              </a:path>
            </a:pathLst>
          </a:custGeom>
          <a:solidFill>
            <a:srgbClr val="003C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0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785017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23,8%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491" name="object 70">
            <a:extLst>
              <a:ext uri="{FF2B5EF4-FFF2-40B4-BE49-F238E27FC236}">
                <a16:creationId xmlns:a16="http://schemas.microsoft.com/office/drawing/2014/main" id="{474E38DF-9E8E-BAAF-8739-DB856C9F25A2}"/>
              </a:ext>
            </a:extLst>
          </p:cNvPr>
          <p:cNvSpPr txBox="1"/>
          <p:nvPr/>
        </p:nvSpPr>
        <p:spPr>
          <a:xfrm>
            <a:off x="2093548" y="8590460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Infin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492" name="object 46">
            <a:extLst>
              <a:ext uri="{FF2B5EF4-FFF2-40B4-BE49-F238E27FC236}">
                <a16:creationId xmlns:a16="http://schemas.microsoft.com/office/drawing/2014/main" id="{2BE42A6B-E028-64A9-8226-3C03DA19ED1C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471331" y="8490319"/>
            <a:ext cx="208615" cy="169182"/>
          </a:xfrm>
          <a:prstGeom prst="rect">
            <a:avLst/>
          </a:prstGeom>
        </p:spPr>
      </p:pic>
      <p:sp>
        <p:nvSpPr>
          <p:cNvPr id="1493" name="object 45">
            <a:extLst>
              <a:ext uri="{FF2B5EF4-FFF2-40B4-BE49-F238E27FC236}">
                <a16:creationId xmlns:a16="http://schemas.microsoft.com/office/drawing/2014/main" id="{27EC538A-DB36-EBFE-0EAE-4CB032ADF98C}"/>
              </a:ext>
            </a:extLst>
          </p:cNvPr>
          <p:cNvSpPr/>
          <p:nvPr/>
        </p:nvSpPr>
        <p:spPr>
          <a:xfrm>
            <a:off x="1338907" y="8630162"/>
            <a:ext cx="440055" cy="442595"/>
          </a:xfrm>
          <a:custGeom>
            <a:avLst/>
            <a:gdLst/>
            <a:ahLst/>
            <a:cxnLst/>
            <a:rect l="l" t="t" r="r" b="b"/>
            <a:pathLst>
              <a:path w="440055" h="442595">
                <a:moveTo>
                  <a:pt x="117956" y="0"/>
                </a:moveTo>
                <a:lnTo>
                  <a:pt x="57476" y="0"/>
                </a:lnTo>
                <a:lnTo>
                  <a:pt x="34823" y="4570"/>
                </a:lnTo>
                <a:lnTo>
                  <a:pt x="35095" y="4570"/>
                </a:lnTo>
                <a:lnTo>
                  <a:pt x="16931" y="16744"/>
                </a:lnTo>
                <a:lnTo>
                  <a:pt x="4553" y="34925"/>
                </a:lnTo>
                <a:lnTo>
                  <a:pt x="0" y="57200"/>
                </a:lnTo>
                <a:lnTo>
                  <a:pt x="0" y="384873"/>
                </a:lnTo>
                <a:lnTo>
                  <a:pt x="4553" y="406939"/>
                </a:lnTo>
                <a:lnTo>
                  <a:pt x="16931" y="425147"/>
                </a:lnTo>
                <a:lnTo>
                  <a:pt x="35317" y="437593"/>
                </a:lnTo>
                <a:lnTo>
                  <a:pt x="35557" y="437593"/>
                </a:lnTo>
                <a:lnTo>
                  <a:pt x="57476" y="442086"/>
                </a:lnTo>
                <a:lnTo>
                  <a:pt x="382372" y="442086"/>
                </a:lnTo>
                <a:lnTo>
                  <a:pt x="404635" y="437593"/>
                </a:lnTo>
                <a:lnTo>
                  <a:pt x="422917" y="425336"/>
                </a:lnTo>
                <a:lnTo>
                  <a:pt x="435295" y="407151"/>
                </a:lnTo>
                <a:lnTo>
                  <a:pt x="439849" y="384873"/>
                </a:lnTo>
                <a:lnTo>
                  <a:pt x="439849" y="348243"/>
                </a:lnTo>
                <a:lnTo>
                  <a:pt x="110955" y="348243"/>
                </a:lnTo>
                <a:lnTo>
                  <a:pt x="107963" y="343732"/>
                </a:lnTo>
                <a:lnTo>
                  <a:pt x="107963" y="309603"/>
                </a:lnTo>
                <a:lnTo>
                  <a:pt x="110955" y="305594"/>
                </a:lnTo>
                <a:lnTo>
                  <a:pt x="167941" y="305594"/>
                </a:lnTo>
                <a:lnTo>
                  <a:pt x="166935" y="92825"/>
                </a:lnTo>
                <a:lnTo>
                  <a:pt x="166935" y="88817"/>
                </a:lnTo>
                <a:lnTo>
                  <a:pt x="169939" y="85801"/>
                </a:lnTo>
                <a:lnTo>
                  <a:pt x="439849" y="85801"/>
                </a:lnTo>
                <a:lnTo>
                  <a:pt x="439849" y="58384"/>
                </a:lnTo>
                <a:lnTo>
                  <a:pt x="197502" y="58384"/>
                </a:lnTo>
                <a:lnTo>
                  <a:pt x="167505" y="52370"/>
                </a:lnTo>
                <a:lnTo>
                  <a:pt x="142851" y="39489"/>
                </a:lnTo>
                <a:lnTo>
                  <a:pt x="125459" y="20068"/>
                </a:lnTo>
                <a:lnTo>
                  <a:pt x="124453" y="18560"/>
                </a:lnTo>
                <a:lnTo>
                  <a:pt x="123951" y="17052"/>
                </a:lnTo>
                <a:lnTo>
                  <a:pt x="122958" y="15544"/>
                </a:lnTo>
                <a:lnTo>
                  <a:pt x="120457" y="10530"/>
                </a:lnTo>
                <a:lnTo>
                  <a:pt x="118961" y="5516"/>
                </a:lnTo>
                <a:lnTo>
                  <a:pt x="117956" y="0"/>
                </a:lnTo>
                <a:close/>
              </a:path>
              <a:path w="440055" h="442595">
                <a:moveTo>
                  <a:pt x="439849" y="85801"/>
                </a:moveTo>
                <a:lnTo>
                  <a:pt x="268401" y="85801"/>
                </a:lnTo>
                <a:lnTo>
                  <a:pt x="271405" y="88817"/>
                </a:lnTo>
                <a:lnTo>
                  <a:pt x="271405" y="92825"/>
                </a:lnTo>
                <a:lnTo>
                  <a:pt x="272410" y="305594"/>
                </a:lnTo>
                <a:lnTo>
                  <a:pt x="328881" y="305594"/>
                </a:lnTo>
                <a:lnTo>
                  <a:pt x="331885" y="310105"/>
                </a:lnTo>
                <a:lnTo>
                  <a:pt x="331885" y="344234"/>
                </a:lnTo>
                <a:lnTo>
                  <a:pt x="328881" y="348243"/>
                </a:lnTo>
                <a:lnTo>
                  <a:pt x="439849" y="348243"/>
                </a:lnTo>
                <a:lnTo>
                  <a:pt x="439849" y="85801"/>
                </a:lnTo>
                <a:close/>
              </a:path>
              <a:path w="440055" h="442595">
                <a:moveTo>
                  <a:pt x="382372" y="0"/>
                </a:moveTo>
                <a:lnTo>
                  <a:pt x="338885" y="0"/>
                </a:lnTo>
                <a:lnTo>
                  <a:pt x="330451" y="9201"/>
                </a:lnTo>
                <a:lnTo>
                  <a:pt x="320890" y="17933"/>
                </a:lnTo>
                <a:lnTo>
                  <a:pt x="310203" y="26102"/>
                </a:lnTo>
                <a:lnTo>
                  <a:pt x="294393" y="36127"/>
                </a:lnTo>
                <a:lnTo>
                  <a:pt x="289905" y="38137"/>
                </a:lnTo>
                <a:lnTo>
                  <a:pt x="284903" y="40639"/>
                </a:lnTo>
                <a:lnTo>
                  <a:pt x="283396" y="41141"/>
                </a:lnTo>
                <a:lnTo>
                  <a:pt x="277023" y="44053"/>
                </a:lnTo>
                <a:lnTo>
                  <a:pt x="270651" y="46727"/>
                </a:lnTo>
                <a:lnTo>
                  <a:pt x="230921" y="57200"/>
                </a:lnTo>
                <a:lnTo>
                  <a:pt x="197502" y="58384"/>
                </a:lnTo>
                <a:lnTo>
                  <a:pt x="439849" y="58384"/>
                </a:lnTo>
                <a:lnTo>
                  <a:pt x="422955" y="17052"/>
                </a:lnTo>
                <a:lnTo>
                  <a:pt x="404635" y="4570"/>
                </a:lnTo>
                <a:lnTo>
                  <a:pt x="382372" y="0"/>
                </a:lnTo>
                <a:close/>
              </a:path>
            </a:pathLst>
          </a:custGeom>
          <a:solidFill>
            <a:srgbClr val="2249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4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8558079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24,0%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495" name="object 70">
            <a:extLst>
              <a:ext uri="{FF2B5EF4-FFF2-40B4-BE49-F238E27FC236}">
                <a16:creationId xmlns:a16="http://schemas.microsoft.com/office/drawing/2014/main" id="{8129EB70-4ED3-BB9D-F5FE-387FFF616E0C}"/>
              </a:ext>
            </a:extLst>
          </p:cNvPr>
          <p:cNvSpPr txBox="1"/>
          <p:nvPr/>
        </p:nvSpPr>
        <p:spPr>
          <a:xfrm>
            <a:off x="2093548" y="929851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Trast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496" name="Graphic 209">
            <a:extLst>
              <a:ext uri="{FF2B5EF4-FFF2-40B4-BE49-F238E27FC236}">
                <a16:creationId xmlns:a16="http://schemas.microsoft.com/office/drawing/2014/main" id="{E5615E40-DE7E-CCE6-71C8-F4A65EC4ED7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r="24267" b="1298"/>
          <a:stretch/>
        </p:blipFill>
        <p:spPr>
          <a:xfrm>
            <a:off x="1174807" y="9270136"/>
            <a:ext cx="768256" cy="438912"/>
          </a:xfrm>
          <a:prstGeom prst="rect">
            <a:avLst/>
          </a:prstGeom>
        </p:spPr>
      </p:pic>
      <p:sp>
        <p:nvSpPr>
          <p:cNvPr id="1497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926613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24,4%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498" name="object 70">
            <a:extLst>
              <a:ext uri="{FF2B5EF4-FFF2-40B4-BE49-F238E27FC236}">
                <a16:creationId xmlns:a16="http://schemas.microsoft.com/office/drawing/2014/main" id="{6DC33DDE-2EE8-98B2-E30A-B4ECB84085F9}"/>
              </a:ext>
            </a:extLst>
          </p:cNvPr>
          <p:cNvSpPr txBox="1"/>
          <p:nvPr/>
        </p:nvSpPr>
        <p:spPr>
          <a:xfrm>
            <a:off x="2093548" y="10009694"/>
            <a:ext cx="257545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Asia Alliance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499" name="object 138">
            <a:extLst>
              <a:ext uri="{FF2B5EF4-FFF2-40B4-BE49-F238E27FC236}">
                <a16:creationId xmlns:a16="http://schemas.microsoft.com/office/drawing/2014/main" id="{781E77B3-A257-CD77-D37A-58B0F32AA153}"/>
              </a:ext>
            </a:extLst>
          </p:cNvPr>
          <p:cNvSpPr/>
          <p:nvPr/>
        </p:nvSpPr>
        <p:spPr>
          <a:xfrm>
            <a:off x="1339479" y="9981316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562609" h="563245">
                <a:moveTo>
                  <a:pt x="406565" y="512000"/>
                </a:moveTo>
                <a:lnTo>
                  <a:pt x="396227" y="498246"/>
                </a:lnTo>
                <a:lnTo>
                  <a:pt x="376415" y="492417"/>
                </a:lnTo>
                <a:lnTo>
                  <a:pt x="94703" y="492417"/>
                </a:lnTo>
                <a:lnTo>
                  <a:pt x="134645" y="521931"/>
                </a:lnTo>
                <a:lnTo>
                  <a:pt x="179552" y="544131"/>
                </a:lnTo>
                <a:lnTo>
                  <a:pt x="228549" y="558126"/>
                </a:lnTo>
                <a:lnTo>
                  <a:pt x="280758" y="563041"/>
                </a:lnTo>
                <a:lnTo>
                  <a:pt x="310337" y="561555"/>
                </a:lnTo>
                <a:lnTo>
                  <a:pt x="365061" y="550341"/>
                </a:lnTo>
                <a:lnTo>
                  <a:pt x="405422" y="528091"/>
                </a:lnTo>
                <a:lnTo>
                  <a:pt x="406565" y="512000"/>
                </a:lnTo>
                <a:close/>
              </a:path>
              <a:path w="562609" h="563245">
                <a:moveTo>
                  <a:pt x="468642" y="71462"/>
                </a:moveTo>
                <a:lnTo>
                  <a:pt x="428472" y="41554"/>
                </a:lnTo>
                <a:lnTo>
                  <a:pt x="383247" y="19062"/>
                </a:lnTo>
                <a:lnTo>
                  <a:pt x="333857" y="4914"/>
                </a:lnTo>
                <a:lnTo>
                  <a:pt x="281203" y="0"/>
                </a:lnTo>
                <a:lnTo>
                  <a:pt x="251929" y="1498"/>
                </a:lnTo>
                <a:lnTo>
                  <a:pt x="196100" y="13093"/>
                </a:lnTo>
                <a:lnTo>
                  <a:pt x="155371" y="35775"/>
                </a:lnTo>
                <a:lnTo>
                  <a:pt x="154305" y="51892"/>
                </a:lnTo>
                <a:lnTo>
                  <a:pt x="164655" y="65646"/>
                </a:lnTo>
                <a:lnTo>
                  <a:pt x="184442" y="71462"/>
                </a:lnTo>
                <a:lnTo>
                  <a:pt x="468642" y="71462"/>
                </a:lnTo>
                <a:close/>
              </a:path>
              <a:path w="562609" h="563245">
                <a:moveTo>
                  <a:pt x="539394" y="393928"/>
                </a:moveTo>
                <a:lnTo>
                  <a:pt x="23025" y="393928"/>
                </a:lnTo>
                <a:lnTo>
                  <a:pt x="32143" y="412877"/>
                </a:lnTo>
                <a:lnTo>
                  <a:pt x="42608" y="431012"/>
                </a:lnTo>
                <a:lnTo>
                  <a:pt x="54356" y="448259"/>
                </a:lnTo>
                <a:lnTo>
                  <a:pt x="67310" y="464553"/>
                </a:lnTo>
                <a:lnTo>
                  <a:pt x="495096" y="464553"/>
                </a:lnTo>
                <a:lnTo>
                  <a:pt x="508063" y="448259"/>
                </a:lnTo>
                <a:lnTo>
                  <a:pt x="519798" y="431012"/>
                </a:lnTo>
                <a:lnTo>
                  <a:pt x="530263" y="412877"/>
                </a:lnTo>
                <a:lnTo>
                  <a:pt x="539394" y="393928"/>
                </a:lnTo>
                <a:close/>
              </a:path>
              <a:path w="562609" h="563245">
                <a:moveTo>
                  <a:pt x="539394" y="169113"/>
                </a:moveTo>
                <a:lnTo>
                  <a:pt x="530263" y="150152"/>
                </a:lnTo>
                <a:lnTo>
                  <a:pt x="519798" y="132029"/>
                </a:lnTo>
                <a:lnTo>
                  <a:pt x="508050" y="114782"/>
                </a:lnTo>
                <a:lnTo>
                  <a:pt x="495096" y="98475"/>
                </a:lnTo>
                <a:lnTo>
                  <a:pt x="67310" y="98475"/>
                </a:lnTo>
                <a:lnTo>
                  <a:pt x="54356" y="114782"/>
                </a:lnTo>
                <a:lnTo>
                  <a:pt x="42608" y="132029"/>
                </a:lnTo>
                <a:lnTo>
                  <a:pt x="32143" y="150152"/>
                </a:lnTo>
                <a:lnTo>
                  <a:pt x="23025" y="169113"/>
                </a:lnTo>
                <a:lnTo>
                  <a:pt x="539394" y="169113"/>
                </a:lnTo>
                <a:close/>
              </a:path>
              <a:path w="562609" h="563245">
                <a:moveTo>
                  <a:pt x="562394" y="267601"/>
                </a:moveTo>
                <a:lnTo>
                  <a:pt x="560895" y="249250"/>
                </a:lnTo>
                <a:lnTo>
                  <a:pt x="558253" y="231254"/>
                </a:lnTo>
                <a:lnTo>
                  <a:pt x="554482" y="213652"/>
                </a:lnTo>
                <a:lnTo>
                  <a:pt x="549643" y="196469"/>
                </a:lnTo>
                <a:lnTo>
                  <a:pt x="12763" y="196469"/>
                </a:lnTo>
                <a:lnTo>
                  <a:pt x="7924" y="213652"/>
                </a:lnTo>
                <a:lnTo>
                  <a:pt x="4165" y="231254"/>
                </a:lnTo>
                <a:lnTo>
                  <a:pt x="1511" y="249250"/>
                </a:lnTo>
                <a:lnTo>
                  <a:pt x="25" y="267601"/>
                </a:lnTo>
                <a:lnTo>
                  <a:pt x="562394" y="267601"/>
                </a:lnTo>
                <a:close/>
              </a:path>
              <a:path w="562609" h="563245">
                <a:moveTo>
                  <a:pt x="562406" y="294944"/>
                </a:moveTo>
                <a:lnTo>
                  <a:pt x="0" y="294944"/>
                </a:lnTo>
                <a:lnTo>
                  <a:pt x="1460" y="313296"/>
                </a:lnTo>
                <a:lnTo>
                  <a:pt x="4064" y="331292"/>
                </a:lnTo>
                <a:lnTo>
                  <a:pt x="7797" y="348894"/>
                </a:lnTo>
                <a:lnTo>
                  <a:pt x="12611" y="366077"/>
                </a:lnTo>
                <a:lnTo>
                  <a:pt x="549808" y="366077"/>
                </a:lnTo>
                <a:lnTo>
                  <a:pt x="554609" y="348894"/>
                </a:lnTo>
                <a:lnTo>
                  <a:pt x="558342" y="331292"/>
                </a:lnTo>
                <a:lnTo>
                  <a:pt x="560946" y="313296"/>
                </a:lnTo>
                <a:lnTo>
                  <a:pt x="562406" y="294944"/>
                </a:lnTo>
                <a:close/>
              </a:path>
            </a:pathLst>
          </a:custGeom>
          <a:solidFill>
            <a:srgbClr val="004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0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997731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24,4%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01" name="object 70">
            <a:extLst>
              <a:ext uri="{FF2B5EF4-FFF2-40B4-BE49-F238E27FC236}">
                <a16:creationId xmlns:a16="http://schemas.microsoft.com/office/drawing/2014/main" id="{782E0E3B-B9EF-FE10-5B06-C03211A28A43}"/>
              </a:ext>
            </a:extLst>
          </p:cNvPr>
          <p:cNvSpPr txBox="1"/>
          <p:nvPr/>
        </p:nvSpPr>
        <p:spPr>
          <a:xfrm>
            <a:off x="2093548" y="10725738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Milliy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02" name="object 91">
            <a:extLst>
              <a:ext uri="{FF2B5EF4-FFF2-40B4-BE49-F238E27FC236}">
                <a16:creationId xmlns:a16="http://schemas.microsoft.com/office/drawing/2014/main" id="{2F22B5ED-9941-D915-0291-B9A22642332A}"/>
              </a:ext>
            </a:extLst>
          </p:cNvPr>
          <p:cNvSpPr/>
          <p:nvPr/>
        </p:nvSpPr>
        <p:spPr>
          <a:xfrm>
            <a:off x="1378935" y="10646816"/>
            <a:ext cx="360000" cy="540000"/>
          </a:xfrm>
          <a:custGeom>
            <a:avLst/>
            <a:gdLst/>
            <a:ahLst/>
            <a:cxnLst/>
            <a:rect l="l" t="t" r="r" b="b"/>
            <a:pathLst>
              <a:path w="390525" h="572769">
                <a:moveTo>
                  <a:pt x="115849" y="35610"/>
                </a:moveTo>
                <a:lnTo>
                  <a:pt x="72047" y="62585"/>
                </a:lnTo>
                <a:lnTo>
                  <a:pt x="47002" y="95389"/>
                </a:lnTo>
                <a:lnTo>
                  <a:pt x="44526" y="106286"/>
                </a:lnTo>
                <a:lnTo>
                  <a:pt x="23787" y="116662"/>
                </a:lnTo>
                <a:lnTo>
                  <a:pt x="9715" y="131737"/>
                </a:lnTo>
                <a:lnTo>
                  <a:pt x="1930" y="151904"/>
                </a:lnTo>
                <a:lnTo>
                  <a:pt x="0" y="177571"/>
                </a:lnTo>
                <a:lnTo>
                  <a:pt x="0" y="572604"/>
                </a:lnTo>
                <a:lnTo>
                  <a:pt x="115849" y="572604"/>
                </a:lnTo>
                <a:lnTo>
                  <a:pt x="115849" y="35610"/>
                </a:lnTo>
                <a:close/>
              </a:path>
              <a:path w="390525" h="572769">
                <a:moveTo>
                  <a:pt x="252018" y="24168"/>
                </a:moveTo>
                <a:lnTo>
                  <a:pt x="238379" y="17564"/>
                </a:lnTo>
                <a:lnTo>
                  <a:pt x="224561" y="11328"/>
                </a:lnTo>
                <a:lnTo>
                  <a:pt x="210578" y="5473"/>
                </a:lnTo>
                <a:lnTo>
                  <a:pt x="196430" y="0"/>
                </a:lnTo>
                <a:lnTo>
                  <a:pt x="181610" y="5537"/>
                </a:lnTo>
                <a:lnTo>
                  <a:pt x="167093" y="11518"/>
                </a:lnTo>
                <a:lnTo>
                  <a:pt x="152755" y="17932"/>
                </a:lnTo>
                <a:lnTo>
                  <a:pt x="138633" y="24777"/>
                </a:lnTo>
                <a:lnTo>
                  <a:pt x="138633" y="572592"/>
                </a:lnTo>
                <a:lnTo>
                  <a:pt x="252018" y="572592"/>
                </a:lnTo>
                <a:lnTo>
                  <a:pt x="252018" y="24168"/>
                </a:lnTo>
                <a:close/>
              </a:path>
              <a:path w="390525" h="572769">
                <a:moveTo>
                  <a:pt x="390156" y="177571"/>
                </a:moveTo>
                <a:lnTo>
                  <a:pt x="388264" y="151904"/>
                </a:lnTo>
                <a:lnTo>
                  <a:pt x="380466" y="131737"/>
                </a:lnTo>
                <a:lnTo>
                  <a:pt x="366395" y="116662"/>
                </a:lnTo>
                <a:lnTo>
                  <a:pt x="345630" y="106286"/>
                </a:lnTo>
                <a:lnTo>
                  <a:pt x="345186" y="102590"/>
                </a:lnTo>
                <a:lnTo>
                  <a:pt x="344373" y="98933"/>
                </a:lnTo>
                <a:lnTo>
                  <a:pt x="343230" y="95389"/>
                </a:lnTo>
                <a:lnTo>
                  <a:pt x="343408" y="95389"/>
                </a:lnTo>
                <a:lnTo>
                  <a:pt x="333997" y="78181"/>
                </a:lnTo>
                <a:lnTo>
                  <a:pt x="318541" y="62585"/>
                </a:lnTo>
                <a:lnTo>
                  <a:pt x="298297" y="48450"/>
                </a:lnTo>
                <a:lnTo>
                  <a:pt x="274497" y="35610"/>
                </a:lnTo>
                <a:lnTo>
                  <a:pt x="274497" y="572604"/>
                </a:lnTo>
                <a:lnTo>
                  <a:pt x="390156" y="572604"/>
                </a:lnTo>
                <a:lnTo>
                  <a:pt x="390156" y="177571"/>
                </a:lnTo>
                <a:close/>
              </a:path>
            </a:pathLst>
          </a:custGeom>
          <a:solidFill>
            <a:srgbClr val="BC925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03" name="object 92">
            <a:extLst>
              <a:ext uri="{FF2B5EF4-FFF2-40B4-BE49-F238E27FC236}">
                <a16:creationId xmlns:a16="http://schemas.microsoft.com/office/drawing/2014/main" id="{F8CCA13F-58A7-B1DE-9FDC-1D1AB3F0302C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397833" y="11004973"/>
            <a:ext cx="58974" cy="107067"/>
          </a:xfrm>
          <a:prstGeom prst="rect">
            <a:avLst/>
          </a:prstGeom>
        </p:spPr>
      </p:pic>
      <p:sp>
        <p:nvSpPr>
          <p:cNvPr id="1504" name="object 93">
            <a:extLst>
              <a:ext uri="{FF2B5EF4-FFF2-40B4-BE49-F238E27FC236}">
                <a16:creationId xmlns:a16="http://schemas.microsoft.com/office/drawing/2014/main" id="{57DFE880-DD60-957C-FFD1-8C1557404926}"/>
              </a:ext>
            </a:extLst>
          </p:cNvPr>
          <p:cNvSpPr/>
          <p:nvPr/>
        </p:nvSpPr>
        <p:spPr>
          <a:xfrm>
            <a:off x="1652983" y="11004975"/>
            <a:ext cx="58537" cy="110154"/>
          </a:xfrm>
          <a:custGeom>
            <a:avLst/>
            <a:gdLst/>
            <a:ahLst/>
            <a:cxnLst/>
            <a:rect l="l" t="t" r="r" b="b"/>
            <a:pathLst>
              <a:path w="63500" h="116840">
                <a:moveTo>
                  <a:pt x="17411" y="0"/>
                </a:moveTo>
                <a:lnTo>
                  <a:pt x="299" y="0"/>
                </a:lnTo>
                <a:lnTo>
                  <a:pt x="195" y="83336"/>
                </a:lnTo>
                <a:lnTo>
                  <a:pt x="116" y="84724"/>
                </a:lnTo>
                <a:lnTo>
                  <a:pt x="22988" y="115526"/>
                </a:lnTo>
                <a:lnTo>
                  <a:pt x="32046" y="116567"/>
                </a:lnTo>
                <a:lnTo>
                  <a:pt x="43104" y="116567"/>
                </a:lnTo>
                <a:lnTo>
                  <a:pt x="51624" y="114174"/>
                </a:lnTo>
                <a:lnTo>
                  <a:pt x="55884" y="108119"/>
                </a:lnTo>
                <a:lnTo>
                  <a:pt x="57548" y="105343"/>
                </a:lnTo>
                <a:lnTo>
                  <a:pt x="34165" y="105343"/>
                </a:lnTo>
                <a:lnTo>
                  <a:pt x="31376" y="104924"/>
                </a:lnTo>
                <a:lnTo>
                  <a:pt x="16956" y="84724"/>
                </a:lnTo>
                <a:lnTo>
                  <a:pt x="17367" y="77891"/>
                </a:lnTo>
                <a:lnTo>
                  <a:pt x="17411" y="0"/>
                </a:lnTo>
                <a:close/>
              </a:path>
              <a:path w="63500" h="116840">
                <a:moveTo>
                  <a:pt x="63172" y="0"/>
                </a:moveTo>
                <a:lnTo>
                  <a:pt x="55453" y="0"/>
                </a:lnTo>
                <a:lnTo>
                  <a:pt x="55453" y="77891"/>
                </a:lnTo>
                <a:lnTo>
                  <a:pt x="55036" y="83336"/>
                </a:lnTo>
                <a:lnTo>
                  <a:pt x="34165" y="105343"/>
                </a:lnTo>
                <a:lnTo>
                  <a:pt x="57548" y="105343"/>
                </a:lnTo>
                <a:lnTo>
                  <a:pt x="59281" y="102451"/>
                </a:lnTo>
                <a:lnTo>
                  <a:pt x="61655" y="96342"/>
                </a:lnTo>
                <a:lnTo>
                  <a:pt x="62965" y="89926"/>
                </a:lnTo>
                <a:lnTo>
                  <a:pt x="63082" y="86215"/>
                </a:lnTo>
                <a:lnTo>
                  <a:pt x="631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05" name="object 94">
            <a:extLst>
              <a:ext uri="{FF2B5EF4-FFF2-40B4-BE49-F238E27FC236}">
                <a16:creationId xmlns:a16="http://schemas.microsoft.com/office/drawing/2014/main" id="{7324DD2E-1F76-A68A-E977-843D0128836D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24271" y="11005550"/>
            <a:ext cx="61246" cy="107179"/>
          </a:xfrm>
          <a:prstGeom prst="rect">
            <a:avLst/>
          </a:prstGeom>
        </p:spPr>
      </p:pic>
      <p:sp>
        <p:nvSpPr>
          <p:cNvPr id="1506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1069335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24,7%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07" name="object 70">
            <a:extLst>
              <a:ext uri="{FF2B5EF4-FFF2-40B4-BE49-F238E27FC236}">
                <a16:creationId xmlns:a16="http://schemas.microsoft.com/office/drawing/2014/main" id="{3258556C-9EF2-DEBA-7128-29BAAC60C48A}"/>
              </a:ext>
            </a:extLst>
          </p:cNvPr>
          <p:cNvSpPr txBox="1"/>
          <p:nvPr/>
        </p:nvSpPr>
        <p:spPr>
          <a:xfrm>
            <a:off x="2093548" y="11432850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Xalq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r>
              <a:rPr lang="uz-Latn-UZ" sz="2400" b="1" spc="-20" dirty="0">
                <a:solidFill>
                  <a:srgbClr val="00294B"/>
                </a:solidFill>
                <a:latin typeface="Roboto"/>
                <a:cs typeface="Roboto"/>
              </a:rPr>
              <a:t>i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508" name="Graphic 236">
            <a:extLst>
              <a:ext uri="{FF2B5EF4-FFF2-40B4-BE49-F238E27FC236}">
                <a16:creationId xmlns:a16="http://schemas.microsoft.com/office/drawing/2014/main" id="{A61EB9BB-32EC-493E-91E4-5FF222AF157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301792" y="11407928"/>
            <a:ext cx="514286" cy="432000"/>
          </a:xfrm>
          <a:prstGeom prst="rect">
            <a:avLst/>
          </a:prstGeom>
        </p:spPr>
      </p:pic>
      <p:sp>
        <p:nvSpPr>
          <p:cNvPr id="1509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11400469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25,1%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10" name="object 70">
            <a:extLst>
              <a:ext uri="{FF2B5EF4-FFF2-40B4-BE49-F238E27FC236}">
                <a16:creationId xmlns:a16="http://schemas.microsoft.com/office/drawing/2014/main" id="{0886B661-BF87-A2AE-BA49-16D324E45DDE}"/>
              </a:ext>
            </a:extLst>
          </p:cNvPr>
          <p:cNvSpPr txBox="1"/>
          <p:nvPr/>
        </p:nvSpPr>
        <p:spPr>
          <a:xfrm>
            <a:off x="2093548" y="1213997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 err="1">
                <a:solidFill>
                  <a:srgbClr val="00294B"/>
                </a:solidFill>
                <a:latin typeface="Roboto"/>
                <a:cs typeface="Roboto"/>
              </a:rPr>
              <a:t>Aloqa</a:t>
            </a:r>
            <a:r>
              <a:rPr sz="2400" b="1" spc="-20" dirty="0" err="1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11" name="object 101">
            <a:extLst>
              <a:ext uri="{FF2B5EF4-FFF2-40B4-BE49-F238E27FC236}">
                <a16:creationId xmlns:a16="http://schemas.microsoft.com/office/drawing/2014/main" id="{A7685254-48B7-7159-F4E3-72B5E18D9F72}"/>
              </a:ext>
            </a:extLst>
          </p:cNvPr>
          <p:cNvSpPr/>
          <p:nvPr/>
        </p:nvSpPr>
        <p:spPr>
          <a:xfrm>
            <a:off x="1341447" y="12113564"/>
            <a:ext cx="434975" cy="434975"/>
          </a:xfrm>
          <a:custGeom>
            <a:avLst/>
            <a:gdLst/>
            <a:ahLst/>
            <a:cxnLst/>
            <a:rect l="l" t="t" r="r" b="b"/>
            <a:pathLst>
              <a:path w="434975" h="434975">
                <a:moveTo>
                  <a:pt x="433184" y="0"/>
                </a:moveTo>
                <a:lnTo>
                  <a:pt x="0" y="0"/>
                </a:lnTo>
                <a:lnTo>
                  <a:pt x="0" y="184289"/>
                </a:lnTo>
                <a:lnTo>
                  <a:pt x="216598" y="63423"/>
                </a:lnTo>
                <a:lnTo>
                  <a:pt x="433184" y="185483"/>
                </a:lnTo>
                <a:lnTo>
                  <a:pt x="433184" y="0"/>
                </a:lnTo>
                <a:close/>
              </a:path>
              <a:path w="434975" h="434975">
                <a:moveTo>
                  <a:pt x="434390" y="232156"/>
                </a:moveTo>
                <a:lnTo>
                  <a:pt x="217792" y="110096"/>
                </a:lnTo>
                <a:lnTo>
                  <a:pt x="216598" y="111290"/>
                </a:lnTo>
                <a:lnTo>
                  <a:pt x="0" y="232156"/>
                </a:lnTo>
                <a:lnTo>
                  <a:pt x="0" y="434403"/>
                </a:lnTo>
                <a:lnTo>
                  <a:pt x="434390" y="434403"/>
                </a:lnTo>
                <a:lnTo>
                  <a:pt x="434390" y="232156"/>
                </a:lnTo>
                <a:close/>
              </a:path>
            </a:pathLst>
          </a:custGeom>
          <a:solidFill>
            <a:srgbClr val="4795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2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1210759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25,1%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13" name="object 70">
            <a:extLst>
              <a:ext uri="{FF2B5EF4-FFF2-40B4-BE49-F238E27FC236}">
                <a16:creationId xmlns:a16="http://schemas.microsoft.com/office/drawing/2014/main" id="{5CDF462A-73E8-CD49-6390-825F741E2F58}"/>
              </a:ext>
            </a:extLst>
          </p:cNvPr>
          <p:cNvSpPr txBox="1"/>
          <p:nvPr/>
        </p:nvSpPr>
        <p:spPr>
          <a:xfrm>
            <a:off x="2093548" y="12849543"/>
            <a:ext cx="215662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Universal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514" name="Picture 2">
            <a:extLst>
              <a:ext uri="{FF2B5EF4-FFF2-40B4-BE49-F238E27FC236}">
                <a16:creationId xmlns:a16="http://schemas.microsoft.com/office/drawing/2014/main" id="{470B235F-487A-1DC4-7B78-F3213B21C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" t="27319" r="79066" b="36988"/>
          <a:stretch>
            <a:fillRect/>
          </a:stretch>
        </p:blipFill>
        <p:spPr bwMode="auto">
          <a:xfrm>
            <a:off x="1340919" y="12821165"/>
            <a:ext cx="436032" cy="43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5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1281716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25,2%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16" name="object 70">
            <a:extLst>
              <a:ext uri="{FF2B5EF4-FFF2-40B4-BE49-F238E27FC236}">
                <a16:creationId xmlns:a16="http://schemas.microsoft.com/office/drawing/2014/main" id="{16DB0526-ACFA-539A-BE7B-2F6CD47ACC5A}"/>
              </a:ext>
            </a:extLst>
          </p:cNvPr>
          <p:cNvSpPr txBox="1"/>
          <p:nvPr/>
        </p:nvSpPr>
        <p:spPr>
          <a:xfrm>
            <a:off x="2093548" y="1355605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Agro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17" name="Freeform: Shape 227">
            <a:extLst>
              <a:ext uri="{FF2B5EF4-FFF2-40B4-BE49-F238E27FC236}">
                <a16:creationId xmlns:a16="http://schemas.microsoft.com/office/drawing/2014/main" id="{020B16CF-6D92-6ACD-5B00-0A7B60082654}"/>
              </a:ext>
            </a:extLst>
          </p:cNvPr>
          <p:cNvSpPr/>
          <p:nvPr/>
        </p:nvSpPr>
        <p:spPr>
          <a:xfrm>
            <a:off x="1342935" y="13531132"/>
            <a:ext cx="432000" cy="432000"/>
          </a:xfrm>
          <a:custGeom>
            <a:avLst/>
            <a:gdLst>
              <a:gd name="connsiteX0" fmla="*/ 0 w 994012"/>
              <a:gd name="connsiteY0" fmla="*/ 1006631 h 1006631"/>
              <a:gd name="connsiteX1" fmla="*/ 496994 w 994012"/>
              <a:gd name="connsiteY1" fmla="*/ 1006631 h 1006631"/>
              <a:gd name="connsiteX2" fmla="*/ 0 w 994012"/>
              <a:gd name="connsiteY2" fmla="*/ 503316 h 1006631"/>
              <a:gd name="connsiteX3" fmla="*/ 0 w 994012"/>
              <a:gd name="connsiteY3" fmla="*/ 1006631 h 1006631"/>
              <a:gd name="connsiteX4" fmla="*/ 994012 w 994012"/>
              <a:gd name="connsiteY4" fmla="*/ 1006631 h 1006631"/>
              <a:gd name="connsiteX5" fmla="*/ 994012 w 994012"/>
              <a:gd name="connsiteY5" fmla="*/ 503316 h 1006631"/>
              <a:gd name="connsiteX6" fmla="*/ 497018 w 994012"/>
              <a:gd name="connsiteY6" fmla="*/ 1006631 h 1006631"/>
              <a:gd name="connsiteX7" fmla="*/ 994012 w 994012"/>
              <a:gd name="connsiteY7" fmla="*/ 1006631 h 1006631"/>
              <a:gd name="connsiteX8" fmla="*/ 496994 w 994012"/>
              <a:gd name="connsiteY8" fmla="*/ 0 h 1006631"/>
              <a:gd name="connsiteX9" fmla="*/ 994012 w 994012"/>
              <a:gd name="connsiteY9" fmla="*/ 503316 h 1006631"/>
              <a:gd name="connsiteX10" fmla="*/ 994012 w 994012"/>
              <a:gd name="connsiteY10" fmla="*/ 0 h 1006631"/>
              <a:gd name="connsiteX11" fmla="*/ 497018 w 994012"/>
              <a:gd name="connsiteY11" fmla="*/ 0 h 1006631"/>
              <a:gd name="connsiteX12" fmla="*/ 0 w 994012"/>
              <a:gd name="connsiteY12" fmla="*/ 0 h 1006631"/>
              <a:gd name="connsiteX13" fmla="*/ 0 w 994012"/>
              <a:gd name="connsiteY13" fmla="*/ 503316 h 1006631"/>
              <a:gd name="connsiteX14" fmla="*/ 496994 w 994012"/>
              <a:gd name="connsiteY14" fmla="*/ 0 h 1006631"/>
              <a:gd name="connsiteX15" fmla="*/ 0 w 994012"/>
              <a:gd name="connsiteY15" fmla="*/ 0 h 1006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94012" h="1006631">
                <a:moveTo>
                  <a:pt x="0" y="1006631"/>
                </a:moveTo>
                <a:lnTo>
                  <a:pt x="496994" y="1006631"/>
                </a:lnTo>
                <a:lnTo>
                  <a:pt x="0" y="503316"/>
                </a:lnTo>
                <a:lnTo>
                  <a:pt x="0" y="1006631"/>
                </a:lnTo>
                <a:close/>
                <a:moveTo>
                  <a:pt x="994012" y="1006631"/>
                </a:moveTo>
                <a:lnTo>
                  <a:pt x="994012" y="503316"/>
                </a:lnTo>
                <a:lnTo>
                  <a:pt x="497018" y="1006631"/>
                </a:lnTo>
                <a:lnTo>
                  <a:pt x="994012" y="1006631"/>
                </a:lnTo>
                <a:close/>
                <a:moveTo>
                  <a:pt x="496994" y="0"/>
                </a:moveTo>
                <a:lnTo>
                  <a:pt x="994012" y="503316"/>
                </a:lnTo>
                <a:lnTo>
                  <a:pt x="994012" y="0"/>
                </a:lnTo>
                <a:lnTo>
                  <a:pt x="497018" y="0"/>
                </a:lnTo>
                <a:close/>
                <a:moveTo>
                  <a:pt x="0" y="0"/>
                </a:moveTo>
                <a:lnTo>
                  <a:pt x="0" y="503316"/>
                </a:lnTo>
                <a:lnTo>
                  <a:pt x="4969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69"/>
          </a:solidFill>
          <a:ln w="233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1518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1352367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25,6%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19" name="object 70">
            <a:extLst>
              <a:ext uri="{FF2B5EF4-FFF2-40B4-BE49-F238E27FC236}">
                <a16:creationId xmlns:a16="http://schemas.microsoft.com/office/drawing/2014/main" id="{21568D74-B80F-20A7-D41F-6E5671F490E9}"/>
              </a:ext>
            </a:extLst>
          </p:cNvPr>
          <p:cNvSpPr txBox="1"/>
          <p:nvPr/>
        </p:nvSpPr>
        <p:spPr>
          <a:xfrm>
            <a:off x="2093548" y="14279223"/>
            <a:ext cx="1590675" cy="382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Ziraat</a:t>
            </a:r>
            <a:r>
              <a:rPr lang="uz-Latn-UZ"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lang="uz-Latn-UZ"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lang="uz-Latn-UZ" sz="2400" dirty="0">
              <a:latin typeface="Roboto"/>
              <a:cs typeface="Roboto"/>
            </a:endParaRPr>
          </a:p>
        </p:txBody>
      </p:sp>
      <p:pic>
        <p:nvPicPr>
          <p:cNvPr id="1520" name="Picture 2" descr="Ziraat Bankasi Logo, symbol, meaning, history, PNG, brand">
            <a:extLst>
              <a:ext uri="{FF2B5EF4-FFF2-40B4-BE49-F238E27FC236}">
                <a16:creationId xmlns:a16="http://schemas.microsoft.com/office/drawing/2014/main" id="{8877EECC-B4D8-D795-7E4E-A8D83B209D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2" t="12" r="30860"/>
          <a:stretch/>
        </p:blipFill>
        <p:spPr bwMode="auto">
          <a:xfrm>
            <a:off x="1364203" y="14182300"/>
            <a:ext cx="389464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1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1424684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26,4%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22" name="object 70">
            <a:extLst>
              <a:ext uri="{FF2B5EF4-FFF2-40B4-BE49-F238E27FC236}">
                <a16:creationId xmlns:a16="http://schemas.microsoft.com/office/drawing/2014/main" id="{88A68EAC-60F2-0AB4-3CA9-B4322FDA951B}"/>
              </a:ext>
            </a:extLst>
          </p:cNvPr>
          <p:cNvSpPr txBox="1"/>
          <p:nvPr/>
        </p:nvSpPr>
        <p:spPr>
          <a:xfrm>
            <a:off x="2093548" y="14995424"/>
            <a:ext cx="196548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Poytaxt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523" name="Graphic 235">
            <a:extLst>
              <a:ext uri="{FF2B5EF4-FFF2-40B4-BE49-F238E27FC236}">
                <a16:creationId xmlns:a16="http://schemas.microsoft.com/office/drawing/2014/main" id="{DAA887B7-3386-E3CB-0D96-24080BA5634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18879" t="14884" r="19622" b="14386"/>
          <a:stretch/>
        </p:blipFill>
        <p:spPr>
          <a:xfrm>
            <a:off x="1282564" y="14868643"/>
            <a:ext cx="552742" cy="635718"/>
          </a:xfrm>
          <a:prstGeom prst="rect">
            <a:avLst/>
          </a:prstGeom>
        </p:spPr>
      </p:pic>
      <p:sp>
        <p:nvSpPr>
          <p:cNvPr id="1524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1496304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27,0%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25" name="object 70">
            <a:extLst>
              <a:ext uri="{FF2B5EF4-FFF2-40B4-BE49-F238E27FC236}">
                <a16:creationId xmlns:a16="http://schemas.microsoft.com/office/drawing/2014/main" id="{02DB5884-B120-4D87-A38F-C9E1884F7B74}"/>
              </a:ext>
            </a:extLst>
          </p:cNvPr>
          <p:cNvSpPr txBox="1"/>
          <p:nvPr/>
        </p:nvSpPr>
        <p:spPr>
          <a:xfrm>
            <a:off x="2093548" y="15686998"/>
            <a:ext cx="25101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Kapital bank</a:t>
            </a:r>
          </a:p>
        </p:txBody>
      </p:sp>
      <p:pic>
        <p:nvPicPr>
          <p:cNvPr id="1526" name="Picture 4" descr="Ob'ektlar - «Kapitalbank» ATB">
            <a:extLst>
              <a:ext uri="{FF2B5EF4-FFF2-40B4-BE49-F238E27FC236}">
                <a16:creationId xmlns:a16="http://schemas.microsoft.com/office/drawing/2014/main" id="{33AE2C3C-D044-B7F7-EBD5-E46EDF52B0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17" r="88168" b="43657"/>
          <a:stretch/>
        </p:blipFill>
        <p:spPr bwMode="auto">
          <a:xfrm>
            <a:off x="1333408" y="15644076"/>
            <a:ext cx="451053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7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4874918" y="1565461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27,0%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28" name="object 70">
            <a:extLst>
              <a:ext uri="{FF2B5EF4-FFF2-40B4-BE49-F238E27FC236}">
                <a16:creationId xmlns:a16="http://schemas.microsoft.com/office/drawing/2014/main" id="{71D2F546-783F-F91A-5C8E-5591DACD804A}"/>
              </a:ext>
            </a:extLst>
          </p:cNvPr>
          <p:cNvSpPr txBox="1"/>
          <p:nvPr/>
        </p:nvSpPr>
        <p:spPr>
          <a:xfrm>
            <a:off x="7703452" y="6387939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00294B"/>
                </a:solidFill>
                <a:latin typeface="Roboto"/>
                <a:cs typeface="Roboto"/>
              </a:rPr>
              <a:t>OF</a:t>
            </a: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29" name="Freeform: Shape 216">
            <a:extLst>
              <a:ext uri="{FF2B5EF4-FFF2-40B4-BE49-F238E27FC236}">
                <a16:creationId xmlns:a16="http://schemas.microsoft.com/office/drawing/2014/main" id="{97B9D042-6291-1FDB-1ADE-EDB08A1CB7F2}"/>
              </a:ext>
            </a:extLst>
          </p:cNvPr>
          <p:cNvSpPr/>
          <p:nvPr/>
        </p:nvSpPr>
        <p:spPr>
          <a:xfrm>
            <a:off x="7050283" y="6359561"/>
            <a:ext cx="438912" cy="438912"/>
          </a:xfrm>
          <a:custGeom>
            <a:avLst/>
            <a:gdLst>
              <a:gd name="connsiteX0" fmla="*/ 1331254 w 1363899"/>
              <a:gd name="connsiteY0" fmla="*/ 655086 h 1363943"/>
              <a:gd name="connsiteX1" fmla="*/ 1269210 w 1363899"/>
              <a:gd name="connsiteY1" fmla="*/ 577298 h 1363943"/>
              <a:gd name="connsiteX2" fmla="*/ 1210591 w 1363899"/>
              <a:gd name="connsiteY2" fmla="*/ 498308 h 1363943"/>
              <a:gd name="connsiteX3" fmla="*/ 1184839 w 1363899"/>
              <a:gd name="connsiteY3" fmla="*/ 473669 h 1363943"/>
              <a:gd name="connsiteX4" fmla="*/ 1185639 w 1363899"/>
              <a:gd name="connsiteY4" fmla="*/ 438043 h 1363943"/>
              <a:gd name="connsiteX5" fmla="*/ 1171229 w 1363899"/>
              <a:gd name="connsiteY5" fmla="*/ 340730 h 1363943"/>
              <a:gd name="connsiteX6" fmla="*/ 1160110 w 1363899"/>
              <a:gd name="connsiteY6" fmla="*/ 241860 h 1363943"/>
              <a:gd name="connsiteX7" fmla="*/ 1164202 w 1363899"/>
              <a:gd name="connsiteY7" fmla="*/ 199741 h 1363943"/>
              <a:gd name="connsiteX8" fmla="*/ 1122083 w 1363899"/>
              <a:gd name="connsiteY8" fmla="*/ 203833 h 1363943"/>
              <a:gd name="connsiteX9" fmla="*/ 1023213 w 1363899"/>
              <a:gd name="connsiteY9" fmla="*/ 192714 h 1363943"/>
              <a:gd name="connsiteX10" fmla="*/ 925900 w 1363899"/>
              <a:gd name="connsiteY10" fmla="*/ 178304 h 1363943"/>
              <a:gd name="connsiteX11" fmla="*/ 890275 w 1363899"/>
              <a:gd name="connsiteY11" fmla="*/ 179105 h 1363943"/>
              <a:gd name="connsiteX12" fmla="*/ 865635 w 1363899"/>
              <a:gd name="connsiteY12" fmla="*/ 153353 h 1363943"/>
              <a:gd name="connsiteX13" fmla="*/ 786646 w 1363899"/>
              <a:gd name="connsiteY13" fmla="*/ 94734 h 1363943"/>
              <a:gd name="connsiteX14" fmla="*/ 708857 w 1363899"/>
              <a:gd name="connsiteY14" fmla="*/ 32690 h 1363943"/>
              <a:gd name="connsiteX15" fmla="*/ 681950 w 1363899"/>
              <a:gd name="connsiteY15" fmla="*/ 0 h 1363943"/>
              <a:gd name="connsiteX16" fmla="*/ 655086 w 1363899"/>
              <a:gd name="connsiteY16" fmla="*/ 32690 h 1363943"/>
              <a:gd name="connsiteX17" fmla="*/ 577298 w 1363899"/>
              <a:gd name="connsiteY17" fmla="*/ 94734 h 1363943"/>
              <a:gd name="connsiteX18" fmla="*/ 498308 w 1363899"/>
              <a:gd name="connsiteY18" fmla="*/ 153353 h 1363943"/>
              <a:gd name="connsiteX19" fmla="*/ 473669 w 1363899"/>
              <a:gd name="connsiteY19" fmla="*/ 179105 h 1363943"/>
              <a:gd name="connsiteX20" fmla="*/ 438043 w 1363899"/>
              <a:gd name="connsiteY20" fmla="*/ 178304 h 1363943"/>
              <a:gd name="connsiteX21" fmla="*/ 340730 w 1363899"/>
              <a:gd name="connsiteY21" fmla="*/ 192714 h 1363943"/>
              <a:gd name="connsiteX22" fmla="*/ 241860 w 1363899"/>
              <a:gd name="connsiteY22" fmla="*/ 203833 h 1363943"/>
              <a:gd name="connsiteX23" fmla="*/ 199741 w 1363899"/>
              <a:gd name="connsiteY23" fmla="*/ 199741 h 1363943"/>
              <a:gd name="connsiteX24" fmla="*/ 203833 w 1363899"/>
              <a:gd name="connsiteY24" fmla="*/ 241860 h 1363943"/>
              <a:gd name="connsiteX25" fmla="*/ 192714 w 1363899"/>
              <a:gd name="connsiteY25" fmla="*/ 340730 h 1363943"/>
              <a:gd name="connsiteX26" fmla="*/ 178304 w 1363899"/>
              <a:gd name="connsiteY26" fmla="*/ 438043 h 1363943"/>
              <a:gd name="connsiteX27" fmla="*/ 179105 w 1363899"/>
              <a:gd name="connsiteY27" fmla="*/ 473669 h 1363943"/>
              <a:gd name="connsiteX28" fmla="*/ 153353 w 1363899"/>
              <a:gd name="connsiteY28" fmla="*/ 498308 h 1363943"/>
              <a:gd name="connsiteX29" fmla="*/ 94734 w 1363899"/>
              <a:gd name="connsiteY29" fmla="*/ 577298 h 1363943"/>
              <a:gd name="connsiteX30" fmla="*/ 32690 w 1363899"/>
              <a:gd name="connsiteY30" fmla="*/ 655086 h 1363943"/>
              <a:gd name="connsiteX31" fmla="*/ 0 w 1363899"/>
              <a:gd name="connsiteY31" fmla="*/ 681949 h 1363943"/>
              <a:gd name="connsiteX32" fmla="*/ 32690 w 1363899"/>
              <a:gd name="connsiteY32" fmla="*/ 708857 h 1363943"/>
              <a:gd name="connsiteX33" fmla="*/ 94734 w 1363899"/>
              <a:gd name="connsiteY33" fmla="*/ 786601 h 1363943"/>
              <a:gd name="connsiteX34" fmla="*/ 153353 w 1363899"/>
              <a:gd name="connsiteY34" fmla="*/ 865635 h 1363943"/>
              <a:gd name="connsiteX35" fmla="*/ 179105 w 1363899"/>
              <a:gd name="connsiteY35" fmla="*/ 890275 h 1363943"/>
              <a:gd name="connsiteX36" fmla="*/ 178304 w 1363899"/>
              <a:gd name="connsiteY36" fmla="*/ 925900 h 1363943"/>
              <a:gd name="connsiteX37" fmla="*/ 192714 w 1363899"/>
              <a:gd name="connsiteY37" fmla="*/ 1023213 h 1363943"/>
              <a:gd name="connsiteX38" fmla="*/ 203833 w 1363899"/>
              <a:gd name="connsiteY38" fmla="*/ 1122083 h 1363943"/>
              <a:gd name="connsiteX39" fmla="*/ 199741 w 1363899"/>
              <a:gd name="connsiteY39" fmla="*/ 1164202 h 1363943"/>
              <a:gd name="connsiteX40" fmla="*/ 241860 w 1363899"/>
              <a:gd name="connsiteY40" fmla="*/ 1160110 h 1363943"/>
              <a:gd name="connsiteX41" fmla="*/ 340730 w 1363899"/>
              <a:gd name="connsiteY41" fmla="*/ 1171229 h 1363943"/>
              <a:gd name="connsiteX42" fmla="*/ 438043 w 1363899"/>
              <a:gd name="connsiteY42" fmla="*/ 1185639 h 1363943"/>
              <a:gd name="connsiteX43" fmla="*/ 473669 w 1363899"/>
              <a:gd name="connsiteY43" fmla="*/ 1184839 h 1363943"/>
              <a:gd name="connsiteX44" fmla="*/ 498308 w 1363899"/>
              <a:gd name="connsiteY44" fmla="*/ 1210590 h 1363943"/>
              <a:gd name="connsiteX45" fmla="*/ 577298 w 1363899"/>
              <a:gd name="connsiteY45" fmla="*/ 1269210 h 1363943"/>
              <a:gd name="connsiteX46" fmla="*/ 655042 w 1363899"/>
              <a:gd name="connsiteY46" fmla="*/ 1331254 h 1363943"/>
              <a:gd name="connsiteX47" fmla="*/ 681950 w 1363899"/>
              <a:gd name="connsiteY47" fmla="*/ 1363943 h 1363943"/>
              <a:gd name="connsiteX48" fmla="*/ 708813 w 1363899"/>
              <a:gd name="connsiteY48" fmla="*/ 1331254 h 1363943"/>
              <a:gd name="connsiteX49" fmla="*/ 786601 w 1363899"/>
              <a:gd name="connsiteY49" fmla="*/ 1269210 h 1363943"/>
              <a:gd name="connsiteX50" fmla="*/ 865591 w 1363899"/>
              <a:gd name="connsiteY50" fmla="*/ 1210590 h 1363943"/>
              <a:gd name="connsiteX51" fmla="*/ 890230 w 1363899"/>
              <a:gd name="connsiteY51" fmla="*/ 1184839 h 1363943"/>
              <a:gd name="connsiteX52" fmla="*/ 925856 w 1363899"/>
              <a:gd name="connsiteY52" fmla="*/ 1185639 h 1363943"/>
              <a:gd name="connsiteX53" fmla="*/ 1023169 w 1363899"/>
              <a:gd name="connsiteY53" fmla="*/ 1171229 h 1363943"/>
              <a:gd name="connsiteX54" fmla="*/ 1122039 w 1363899"/>
              <a:gd name="connsiteY54" fmla="*/ 1160110 h 1363943"/>
              <a:gd name="connsiteX55" fmla="*/ 1164158 w 1363899"/>
              <a:gd name="connsiteY55" fmla="*/ 1164202 h 1363943"/>
              <a:gd name="connsiteX56" fmla="*/ 1160066 w 1363899"/>
              <a:gd name="connsiteY56" fmla="*/ 1122083 h 1363943"/>
              <a:gd name="connsiteX57" fmla="*/ 1171185 w 1363899"/>
              <a:gd name="connsiteY57" fmla="*/ 1023213 h 1363943"/>
              <a:gd name="connsiteX58" fmla="*/ 1185595 w 1363899"/>
              <a:gd name="connsiteY58" fmla="*/ 925900 h 1363943"/>
              <a:gd name="connsiteX59" fmla="*/ 1184794 w 1363899"/>
              <a:gd name="connsiteY59" fmla="*/ 890275 h 1363943"/>
              <a:gd name="connsiteX60" fmla="*/ 1210546 w 1363899"/>
              <a:gd name="connsiteY60" fmla="*/ 865635 h 1363943"/>
              <a:gd name="connsiteX61" fmla="*/ 1269165 w 1363899"/>
              <a:gd name="connsiteY61" fmla="*/ 786601 h 1363943"/>
              <a:gd name="connsiteX62" fmla="*/ 1331209 w 1363899"/>
              <a:gd name="connsiteY62" fmla="*/ 708857 h 1363943"/>
              <a:gd name="connsiteX63" fmla="*/ 1363899 w 1363899"/>
              <a:gd name="connsiteY63" fmla="*/ 681994 h 1363943"/>
              <a:gd name="connsiteX64" fmla="*/ 1331209 w 1363899"/>
              <a:gd name="connsiteY64" fmla="*/ 655086 h 1363943"/>
              <a:gd name="connsiteX65" fmla="*/ 950050 w 1363899"/>
              <a:gd name="connsiteY65" fmla="*/ 692446 h 1363943"/>
              <a:gd name="connsiteX66" fmla="*/ 1109941 w 1363899"/>
              <a:gd name="connsiteY66" fmla="*/ 859275 h 1363943"/>
              <a:gd name="connsiteX67" fmla="*/ 878933 w 1363899"/>
              <a:gd name="connsiteY67" fmla="*/ 864212 h 1363943"/>
              <a:gd name="connsiteX68" fmla="*/ 837704 w 1363899"/>
              <a:gd name="connsiteY68" fmla="*/ 837704 h 1363943"/>
              <a:gd name="connsiteX69" fmla="*/ 864167 w 1363899"/>
              <a:gd name="connsiteY69" fmla="*/ 878933 h 1363943"/>
              <a:gd name="connsiteX70" fmla="*/ 859231 w 1363899"/>
              <a:gd name="connsiteY70" fmla="*/ 1109941 h 1363943"/>
              <a:gd name="connsiteX71" fmla="*/ 692401 w 1363899"/>
              <a:gd name="connsiteY71" fmla="*/ 950095 h 1363943"/>
              <a:gd name="connsiteX72" fmla="*/ 681950 w 1363899"/>
              <a:gd name="connsiteY72" fmla="*/ 902194 h 1363943"/>
              <a:gd name="connsiteX73" fmla="*/ 671498 w 1363899"/>
              <a:gd name="connsiteY73" fmla="*/ 950095 h 1363943"/>
              <a:gd name="connsiteX74" fmla="*/ 504668 w 1363899"/>
              <a:gd name="connsiteY74" fmla="*/ 1109986 h 1363943"/>
              <a:gd name="connsiteX75" fmla="*/ 499732 w 1363899"/>
              <a:gd name="connsiteY75" fmla="*/ 878978 h 1363943"/>
              <a:gd name="connsiteX76" fmla="*/ 526195 w 1363899"/>
              <a:gd name="connsiteY76" fmla="*/ 837749 h 1363943"/>
              <a:gd name="connsiteX77" fmla="*/ 484921 w 1363899"/>
              <a:gd name="connsiteY77" fmla="*/ 864256 h 1363943"/>
              <a:gd name="connsiteX78" fmla="*/ 253913 w 1363899"/>
              <a:gd name="connsiteY78" fmla="*/ 859319 h 1363943"/>
              <a:gd name="connsiteX79" fmla="*/ 413804 w 1363899"/>
              <a:gd name="connsiteY79" fmla="*/ 692490 h 1363943"/>
              <a:gd name="connsiteX80" fmla="*/ 461705 w 1363899"/>
              <a:gd name="connsiteY80" fmla="*/ 682038 h 1363943"/>
              <a:gd name="connsiteX81" fmla="*/ 413804 w 1363899"/>
              <a:gd name="connsiteY81" fmla="*/ 671587 h 1363943"/>
              <a:gd name="connsiteX82" fmla="*/ 253958 w 1363899"/>
              <a:gd name="connsiteY82" fmla="*/ 504757 h 1363943"/>
              <a:gd name="connsiteX83" fmla="*/ 484966 w 1363899"/>
              <a:gd name="connsiteY83" fmla="*/ 499820 h 1363943"/>
              <a:gd name="connsiteX84" fmla="*/ 526195 w 1363899"/>
              <a:gd name="connsiteY84" fmla="*/ 526284 h 1363943"/>
              <a:gd name="connsiteX85" fmla="*/ 499732 w 1363899"/>
              <a:gd name="connsiteY85" fmla="*/ 485054 h 1363943"/>
              <a:gd name="connsiteX86" fmla="*/ 504668 w 1363899"/>
              <a:gd name="connsiteY86" fmla="*/ 254047 h 1363943"/>
              <a:gd name="connsiteX87" fmla="*/ 671498 w 1363899"/>
              <a:gd name="connsiteY87" fmla="*/ 413937 h 1363943"/>
              <a:gd name="connsiteX88" fmla="*/ 681950 w 1363899"/>
              <a:gd name="connsiteY88" fmla="*/ 461838 h 1363943"/>
              <a:gd name="connsiteX89" fmla="*/ 692401 w 1363899"/>
              <a:gd name="connsiteY89" fmla="*/ 413937 h 1363943"/>
              <a:gd name="connsiteX90" fmla="*/ 859231 w 1363899"/>
              <a:gd name="connsiteY90" fmla="*/ 254091 h 1363943"/>
              <a:gd name="connsiteX91" fmla="*/ 864123 w 1363899"/>
              <a:gd name="connsiteY91" fmla="*/ 485099 h 1363943"/>
              <a:gd name="connsiteX92" fmla="*/ 837660 w 1363899"/>
              <a:gd name="connsiteY92" fmla="*/ 526328 h 1363943"/>
              <a:gd name="connsiteX93" fmla="*/ 878889 w 1363899"/>
              <a:gd name="connsiteY93" fmla="*/ 499865 h 1363943"/>
              <a:gd name="connsiteX94" fmla="*/ 1109897 w 1363899"/>
              <a:gd name="connsiteY94" fmla="*/ 504757 h 1363943"/>
              <a:gd name="connsiteX95" fmla="*/ 950006 w 1363899"/>
              <a:gd name="connsiteY95" fmla="*/ 671587 h 1363943"/>
              <a:gd name="connsiteX96" fmla="*/ 902105 w 1363899"/>
              <a:gd name="connsiteY96" fmla="*/ 682038 h 1363943"/>
              <a:gd name="connsiteX97" fmla="*/ 950006 w 1363899"/>
              <a:gd name="connsiteY97" fmla="*/ 692490 h 1363943"/>
              <a:gd name="connsiteX98" fmla="*/ 1089972 w 1363899"/>
              <a:gd name="connsiteY98" fmla="*/ 273927 h 1363943"/>
              <a:gd name="connsiteX99" fmla="*/ 1101669 w 1363899"/>
              <a:gd name="connsiteY99" fmla="*/ 354740 h 1363943"/>
              <a:gd name="connsiteX100" fmla="*/ 1116079 w 1363899"/>
              <a:gd name="connsiteY100" fmla="*/ 429771 h 1363943"/>
              <a:gd name="connsiteX101" fmla="*/ 1110742 w 1363899"/>
              <a:gd name="connsiteY101" fmla="*/ 427280 h 1363943"/>
              <a:gd name="connsiteX102" fmla="*/ 955565 w 1363899"/>
              <a:gd name="connsiteY102" fmla="*/ 408334 h 1363943"/>
              <a:gd name="connsiteX103" fmla="*/ 936619 w 1363899"/>
              <a:gd name="connsiteY103" fmla="*/ 253157 h 1363943"/>
              <a:gd name="connsiteX104" fmla="*/ 934128 w 1363899"/>
              <a:gd name="connsiteY104" fmla="*/ 247820 h 1363943"/>
              <a:gd name="connsiteX105" fmla="*/ 1009159 w 1363899"/>
              <a:gd name="connsiteY105" fmla="*/ 262230 h 1363943"/>
              <a:gd name="connsiteX106" fmla="*/ 1089972 w 1363899"/>
              <a:gd name="connsiteY106" fmla="*/ 273927 h 1363943"/>
              <a:gd name="connsiteX107" fmla="*/ 616525 w 1363899"/>
              <a:gd name="connsiteY107" fmla="*/ 153798 h 1363943"/>
              <a:gd name="connsiteX108" fmla="*/ 681950 w 1363899"/>
              <a:gd name="connsiteY108" fmla="*/ 104919 h 1363943"/>
              <a:gd name="connsiteX109" fmla="*/ 747329 w 1363899"/>
              <a:gd name="connsiteY109" fmla="*/ 153798 h 1363943"/>
              <a:gd name="connsiteX110" fmla="*/ 810663 w 1363899"/>
              <a:gd name="connsiteY110" fmla="*/ 196628 h 1363943"/>
              <a:gd name="connsiteX111" fmla="*/ 805014 w 1363899"/>
              <a:gd name="connsiteY111" fmla="*/ 198674 h 1363943"/>
              <a:gd name="connsiteX112" fmla="*/ 681905 w 1363899"/>
              <a:gd name="connsiteY112" fmla="*/ 295009 h 1363943"/>
              <a:gd name="connsiteX113" fmla="*/ 558796 w 1363899"/>
              <a:gd name="connsiteY113" fmla="*/ 198674 h 1363943"/>
              <a:gd name="connsiteX114" fmla="*/ 553147 w 1363899"/>
              <a:gd name="connsiteY114" fmla="*/ 196628 h 1363943"/>
              <a:gd name="connsiteX115" fmla="*/ 616481 w 1363899"/>
              <a:gd name="connsiteY115" fmla="*/ 153798 h 1363943"/>
              <a:gd name="connsiteX116" fmla="*/ 262186 w 1363899"/>
              <a:gd name="connsiteY116" fmla="*/ 354740 h 1363943"/>
              <a:gd name="connsiteX117" fmla="*/ 273883 w 1363899"/>
              <a:gd name="connsiteY117" fmla="*/ 273927 h 1363943"/>
              <a:gd name="connsiteX118" fmla="*/ 354696 w 1363899"/>
              <a:gd name="connsiteY118" fmla="*/ 262230 h 1363943"/>
              <a:gd name="connsiteX119" fmla="*/ 429726 w 1363899"/>
              <a:gd name="connsiteY119" fmla="*/ 247820 h 1363943"/>
              <a:gd name="connsiteX120" fmla="*/ 427236 w 1363899"/>
              <a:gd name="connsiteY120" fmla="*/ 253157 h 1363943"/>
              <a:gd name="connsiteX121" fmla="*/ 408289 w 1363899"/>
              <a:gd name="connsiteY121" fmla="*/ 408334 h 1363943"/>
              <a:gd name="connsiteX122" fmla="*/ 253113 w 1363899"/>
              <a:gd name="connsiteY122" fmla="*/ 427280 h 1363943"/>
              <a:gd name="connsiteX123" fmla="*/ 247775 w 1363899"/>
              <a:gd name="connsiteY123" fmla="*/ 429771 h 1363943"/>
              <a:gd name="connsiteX124" fmla="*/ 262186 w 1363899"/>
              <a:gd name="connsiteY124" fmla="*/ 354740 h 1363943"/>
              <a:gd name="connsiteX125" fmla="*/ 153753 w 1363899"/>
              <a:gd name="connsiteY125" fmla="*/ 747374 h 1363943"/>
              <a:gd name="connsiteX126" fmla="*/ 104874 w 1363899"/>
              <a:gd name="connsiteY126" fmla="*/ 681994 h 1363943"/>
              <a:gd name="connsiteX127" fmla="*/ 153753 w 1363899"/>
              <a:gd name="connsiteY127" fmla="*/ 616570 h 1363943"/>
              <a:gd name="connsiteX128" fmla="*/ 196584 w 1363899"/>
              <a:gd name="connsiteY128" fmla="*/ 553236 h 1363943"/>
              <a:gd name="connsiteX129" fmla="*/ 198630 w 1363899"/>
              <a:gd name="connsiteY129" fmla="*/ 558885 h 1363943"/>
              <a:gd name="connsiteX130" fmla="*/ 294964 w 1363899"/>
              <a:gd name="connsiteY130" fmla="*/ 681994 h 1363943"/>
              <a:gd name="connsiteX131" fmla="*/ 198630 w 1363899"/>
              <a:gd name="connsiteY131" fmla="*/ 805103 h 1363943"/>
              <a:gd name="connsiteX132" fmla="*/ 196584 w 1363899"/>
              <a:gd name="connsiteY132" fmla="*/ 810752 h 1363943"/>
              <a:gd name="connsiteX133" fmla="*/ 153753 w 1363899"/>
              <a:gd name="connsiteY133" fmla="*/ 747418 h 1363943"/>
              <a:gd name="connsiteX134" fmla="*/ 273883 w 1363899"/>
              <a:gd name="connsiteY134" fmla="*/ 1090016 h 1363943"/>
              <a:gd name="connsiteX135" fmla="*/ 262186 w 1363899"/>
              <a:gd name="connsiteY135" fmla="*/ 1009203 h 1363943"/>
              <a:gd name="connsiteX136" fmla="*/ 247775 w 1363899"/>
              <a:gd name="connsiteY136" fmla="*/ 934172 h 1363943"/>
              <a:gd name="connsiteX137" fmla="*/ 253113 w 1363899"/>
              <a:gd name="connsiteY137" fmla="*/ 936663 h 1363943"/>
              <a:gd name="connsiteX138" fmla="*/ 408289 w 1363899"/>
              <a:gd name="connsiteY138" fmla="*/ 955610 h 1363943"/>
              <a:gd name="connsiteX139" fmla="*/ 427236 w 1363899"/>
              <a:gd name="connsiteY139" fmla="*/ 1110786 h 1363943"/>
              <a:gd name="connsiteX140" fmla="*/ 429771 w 1363899"/>
              <a:gd name="connsiteY140" fmla="*/ 1116123 h 1363943"/>
              <a:gd name="connsiteX141" fmla="*/ 354740 w 1363899"/>
              <a:gd name="connsiteY141" fmla="*/ 1101713 h 1363943"/>
              <a:gd name="connsiteX142" fmla="*/ 273927 w 1363899"/>
              <a:gd name="connsiteY142" fmla="*/ 1090016 h 1363943"/>
              <a:gd name="connsiteX143" fmla="*/ 747329 w 1363899"/>
              <a:gd name="connsiteY143" fmla="*/ 1210190 h 1363943"/>
              <a:gd name="connsiteX144" fmla="*/ 681905 w 1363899"/>
              <a:gd name="connsiteY144" fmla="*/ 1259069 h 1363943"/>
              <a:gd name="connsiteX145" fmla="*/ 616481 w 1363899"/>
              <a:gd name="connsiteY145" fmla="*/ 1210190 h 1363943"/>
              <a:gd name="connsiteX146" fmla="*/ 553147 w 1363899"/>
              <a:gd name="connsiteY146" fmla="*/ 1167360 h 1363943"/>
              <a:gd name="connsiteX147" fmla="*/ 558751 w 1363899"/>
              <a:gd name="connsiteY147" fmla="*/ 1165314 h 1363943"/>
              <a:gd name="connsiteX148" fmla="*/ 681861 w 1363899"/>
              <a:gd name="connsiteY148" fmla="*/ 1068979 h 1363943"/>
              <a:gd name="connsiteX149" fmla="*/ 804970 w 1363899"/>
              <a:gd name="connsiteY149" fmla="*/ 1165314 h 1363943"/>
              <a:gd name="connsiteX150" fmla="*/ 810618 w 1363899"/>
              <a:gd name="connsiteY150" fmla="*/ 1167360 h 1363943"/>
              <a:gd name="connsiteX151" fmla="*/ 747285 w 1363899"/>
              <a:gd name="connsiteY151" fmla="*/ 1210190 h 1363943"/>
              <a:gd name="connsiteX152" fmla="*/ 1101669 w 1363899"/>
              <a:gd name="connsiteY152" fmla="*/ 1009248 h 1363943"/>
              <a:gd name="connsiteX153" fmla="*/ 1089972 w 1363899"/>
              <a:gd name="connsiteY153" fmla="*/ 1090061 h 1363943"/>
              <a:gd name="connsiteX154" fmla="*/ 1009159 w 1363899"/>
              <a:gd name="connsiteY154" fmla="*/ 1101758 h 1363943"/>
              <a:gd name="connsiteX155" fmla="*/ 934128 w 1363899"/>
              <a:gd name="connsiteY155" fmla="*/ 1116168 h 1363943"/>
              <a:gd name="connsiteX156" fmla="*/ 936619 w 1363899"/>
              <a:gd name="connsiteY156" fmla="*/ 1110831 h 1363943"/>
              <a:gd name="connsiteX157" fmla="*/ 955565 w 1363899"/>
              <a:gd name="connsiteY157" fmla="*/ 955654 h 1363943"/>
              <a:gd name="connsiteX158" fmla="*/ 1110742 w 1363899"/>
              <a:gd name="connsiteY158" fmla="*/ 936708 h 1363943"/>
              <a:gd name="connsiteX159" fmla="*/ 1116079 w 1363899"/>
              <a:gd name="connsiteY159" fmla="*/ 934217 h 1363943"/>
              <a:gd name="connsiteX160" fmla="*/ 1101669 w 1363899"/>
              <a:gd name="connsiteY160" fmla="*/ 1009248 h 1363943"/>
              <a:gd name="connsiteX161" fmla="*/ 1210146 w 1363899"/>
              <a:gd name="connsiteY161" fmla="*/ 747418 h 1363943"/>
              <a:gd name="connsiteX162" fmla="*/ 1167315 w 1363899"/>
              <a:gd name="connsiteY162" fmla="*/ 810752 h 1363943"/>
              <a:gd name="connsiteX163" fmla="*/ 1165270 w 1363899"/>
              <a:gd name="connsiteY163" fmla="*/ 805103 h 1363943"/>
              <a:gd name="connsiteX164" fmla="*/ 1068935 w 1363899"/>
              <a:gd name="connsiteY164" fmla="*/ 681994 h 1363943"/>
              <a:gd name="connsiteX165" fmla="*/ 1165270 w 1363899"/>
              <a:gd name="connsiteY165" fmla="*/ 558885 h 1363943"/>
              <a:gd name="connsiteX166" fmla="*/ 1167315 w 1363899"/>
              <a:gd name="connsiteY166" fmla="*/ 553236 h 1363943"/>
              <a:gd name="connsiteX167" fmla="*/ 1210146 w 1363899"/>
              <a:gd name="connsiteY167" fmla="*/ 616570 h 1363943"/>
              <a:gd name="connsiteX168" fmla="*/ 1259025 w 1363899"/>
              <a:gd name="connsiteY168" fmla="*/ 681994 h 1363943"/>
              <a:gd name="connsiteX169" fmla="*/ 1210146 w 1363899"/>
              <a:gd name="connsiteY169" fmla="*/ 747418 h 136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363899" h="1363943">
                <a:moveTo>
                  <a:pt x="1331254" y="655086"/>
                </a:moveTo>
                <a:cubicBezTo>
                  <a:pt x="1305636" y="634004"/>
                  <a:pt x="1287089" y="604828"/>
                  <a:pt x="1269210" y="577298"/>
                </a:cubicBezTo>
                <a:cubicBezTo>
                  <a:pt x="1250797" y="548922"/>
                  <a:pt x="1234296" y="522904"/>
                  <a:pt x="1210591" y="498308"/>
                </a:cubicBezTo>
                <a:cubicBezTo>
                  <a:pt x="1202140" y="489547"/>
                  <a:pt x="1193690" y="481363"/>
                  <a:pt x="1184839" y="473669"/>
                </a:cubicBezTo>
                <a:cubicBezTo>
                  <a:pt x="1185684" y="461971"/>
                  <a:pt x="1185862" y="450230"/>
                  <a:pt x="1185639" y="438043"/>
                </a:cubicBezTo>
                <a:cubicBezTo>
                  <a:pt x="1185017" y="403886"/>
                  <a:pt x="1178301" y="373820"/>
                  <a:pt x="1171229" y="340730"/>
                </a:cubicBezTo>
                <a:cubicBezTo>
                  <a:pt x="1164380" y="308618"/>
                  <a:pt x="1156908" y="274861"/>
                  <a:pt x="1160110" y="241860"/>
                </a:cubicBezTo>
                <a:lnTo>
                  <a:pt x="1164202" y="199741"/>
                </a:lnTo>
                <a:lnTo>
                  <a:pt x="1122083" y="203833"/>
                </a:lnTo>
                <a:cubicBezTo>
                  <a:pt x="1089082" y="207035"/>
                  <a:pt x="1055325" y="199519"/>
                  <a:pt x="1023213" y="192714"/>
                </a:cubicBezTo>
                <a:cubicBezTo>
                  <a:pt x="990123" y="185687"/>
                  <a:pt x="960058" y="178927"/>
                  <a:pt x="925900" y="178304"/>
                </a:cubicBezTo>
                <a:cubicBezTo>
                  <a:pt x="913714" y="178082"/>
                  <a:pt x="901972" y="178304"/>
                  <a:pt x="890275" y="179105"/>
                </a:cubicBezTo>
                <a:cubicBezTo>
                  <a:pt x="882580" y="170254"/>
                  <a:pt x="874397" y="161803"/>
                  <a:pt x="865635" y="153353"/>
                </a:cubicBezTo>
                <a:cubicBezTo>
                  <a:pt x="841040" y="129647"/>
                  <a:pt x="815021" y="113147"/>
                  <a:pt x="786646" y="94734"/>
                </a:cubicBezTo>
                <a:cubicBezTo>
                  <a:pt x="759115" y="76854"/>
                  <a:pt x="729939" y="58308"/>
                  <a:pt x="708857" y="32690"/>
                </a:cubicBezTo>
                <a:lnTo>
                  <a:pt x="681950" y="0"/>
                </a:lnTo>
                <a:lnTo>
                  <a:pt x="655086" y="32690"/>
                </a:lnTo>
                <a:cubicBezTo>
                  <a:pt x="634004" y="58308"/>
                  <a:pt x="604873" y="76854"/>
                  <a:pt x="577298" y="94734"/>
                </a:cubicBezTo>
                <a:cubicBezTo>
                  <a:pt x="548922" y="113147"/>
                  <a:pt x="522904" y="129647"/>
                  <a:pt x="498308" y="153353"/>
                </a:cubicBezTo>
                <a:cubicBezTo>
                  <a:pt x="489547" y="161803"/>
                  <a:pt x="481363" y="170254"/>
                  <a:pt x="473669" y="179105"/>
                </a:cubicBezTo>
                <a:cubicBezTo>
                  <a:pt x="461972" y="178260"/>
                  <a:pt x="450230" y="178082"/>
                  <a:pt x="438043" y="178304"/>
                </a:cubicBezTo>
                <a:cubicBezTo>
                  <a:pt x="403886" y="178927"/>
                  <a:pt x="373820" y="185687"/>
                  <a:pt x="340730" y="192714"/>
                </a:cubicBezTo>
                <a:cubicBezTo>
                  <a:pt x="308619" y="199563"/>
                  <a:pt x="274906" y="207080"/>
                  <a:pt x="241860" y="203833"/>
                </a:cubicBezTo>
                <a:lnTo>
                  <a:pt x="199741" y="199741"/>
                </a:lnTo>
                <a:lnTo>
                  <a:pt x="203833" y="241860"/>
                </a:lnTo>
                <a:cubicBezTo>
                  <a:pt x="207035" y="274861"/>
                  <a:pt x="199564" y="308574"/>
                  <a:pt x="192714" y="340730"/>
                </a:cubicBezTo>
                <a:cubicBezTo>
                  <a:pt x="185687" y="373820"/>
                  <a:pt x="178927" y="403886"/>
                  <a:pt x="178304" y="438043"/>
                </a:cubicBezTo>
                <a:cubicBezTo>
                  <a:pt x="178082" y="450230"/>
                  <a:pt x="178304" y="461971"/>
                  <a:pt x="179105" y="473669"/>
                </a:cubicBezTo>
                <a:cubicBezTo>
                  <a:pt x="170254" y="481363"/>
                  <a:pt x="161803" y="489547"/>
                  <a:pt x="153353" y="498308"/>
                </a:cubicBezTo>
                <a:cubicBezTo>
                  <a:pt x="129647" y="522904"/>
                  <a:pt x="113147" y="548966"/>
                  <a:pt x="94734" y="577298"/>
                </a:cubicBezTo>
                <a:cubicBezTo>
                  <a:pt x="76854" y="604828"/>
                  <a:pt x="58308" y="634004"/>
                  <a:pt x="32690" y="655086"/>
                </a:cubicBezTo>
                <a:lnTo>
                  <a:pt x="0" y="681949"/>
                </a:lnTo>
                <a:lnTo>
                  <a:pt x="32690" y="708857"/>
                </a:lnTo>
                <a:cubicBezTo>
                  <a:pt x="58308" y="729939"/>
                  <a:pt x="76854" y="759071"/>
                  <a:pt x="94734" y="786601"/>
                </a:cubicBezTo>
                <a:cubicBezTo>
                  <a:pt x="113147" y="814977"/>
                  <a:pt x="129647" y="841040"/>
                  <a:pt x="153353" y="865635"/>
                </a:cubicBezTo>
                <a:cubicBezTo>
                  <a:pt x="161803" y="874397"/>
                  <a:pt x="170254" y="882580"/>
                  <a:pt x="179105" y="890275"/>
                </a:cubicBezTo>
                <a:cubicBezTo>
                  <a:pt x="178260" y="901972"/>
                  <a:pt x="178082" y="913758"/>
                  <a:pt x="178304" y="925900"/>
                </a:cubicBezTo>
                <a:cubicBezTo>
                  <a:pt x="178927" y="960057"/>
                  <a:pt x="185643" y="990168"/>
                  <a:pt x="192714" y="1023213"/>
                </a:cubicBezTo>
                <a:cubicBezTo>
                  <a:pt x="199564" y="1055325"/>
                  <a:pt x="207035" y="1089038"/>
                  <a:pt x="203833" y="1122083"/>
                </a:cubicBezTo>
                <a:lnTo>
                  <a:pt x="199741" y="1164202"/>
                </a:lnTo>
                <a:lnTo>
                  <a:pt x="241860" y="1160110"/>
                </a:lnTo>
                <a:cubicBezTo>
                  <a:pt x="274861" y="1156908"/>
                  <a:pt x="308619" y="1164424"/>
                  <a:pt x="340730" y="1171229"/>
                </a:cubicBezTo>
                <a:cubicBezTo>
                  <a:pt x="373820" y="1178256"/>
                  <a:pt x="403886" y="1185017"/>
                  <a:pt x="438043" y="1185639"/>
                </a:cubicBezTo>
                <a:cubicBezTo>
                  <a:pt x="450230" y="1185862"/>
                  <a:pt x="461972" y="1185639"/>
                  <a:pt x="473669" y="1184839"/>
                </a:cubicBezTo>
                <a:cubicBezTo>
                  <a:pt x="481363" y="1193690"/>
                  <a:pt x="489547" y="1202140"/>
                  <a:pt x="498308" y="1210590"/>
                </a:cubicBezTo>
                <a:cubicBezTo>
                  <a:pt x="522904" y="1234296"/>
                  <a:pt x="548922" y="1250797"/>
                  <a:pt x="577298" y="1269210"/>
                </a:cubicBezTo>
                <a:cubicBezTo>
                  <a:pt x="604828" y="1287089"/>
                  <a:pt x="634004" y="1305635"/>
                  <a:pt x="655042" y="1331254"/>
                </a:cubicBezTo>
                <a:lnTo>
                  <a:pt x="681950" y="1363943"/>
                </a:lnTo>
                <a:lnTo>
                  <a:pt x="708813" y="1331254"/>
                </a:lnTo>
                <a:cubicBezTo>
                  <a:pt x="729895" y="1305635"/>
                  <a:pt x="759071" y="1287089"/>
                  <a:pt x="786601" y="1269210"/>
                </a:cubicBezTo>
                <a:cubicBezTo>
                  <a:pt x="814977" y="1250797"/>
                  <a:pt x="840995" y="1234296"/>
                  <a:pt x="865591" y="1210590"/>
                </a:cubicBezTo>
                <a:cubicBezTo>
                  <a:pt x="874352" y="1202140"/>
                  <a:pt x="882536" y="1193690"/>
                  <a:pt x="890230" y="1184839"/>
                </a:cubicBezTo>
                <a:cubicBezTo>
                  <a:pt x="901927" y="1185684"/>
                  <a:pt x="913714" y="1185862"/>
                  <a:pt x="925856" y="1185639"/>
                </a:cubicBezTo>
                <a:cubicBezTo>
                  <a:pt x="960013" y="1185017"/>
                  <a:pt x="990079" y="1178301"/>
                  <a:pt x="1023169" y="1171229"/>
                </a:cubicBezTo>
                <a:cubicBezTo>
                  <a:pt x="1055281" y="1164380"/>
                  <a:pt x="1088993" y="1156863"/>
                  <a:pt x="1122039" y="1160110"/>
                </a:cubicBezTo>
                <a:lnTo>
                  <a:pt x="1164158" y="1164202"/>
                </a:lnTo>
                <a:lnTo>
                  <a:pt x="1160066" y="1122083"/>
                </a:lnTo>
                <a:cubicBezTo>
                  <a:pt x="1156864" y="1089082"/>
                  <a:pt x="1164380" y="1055325"/>
                  <a:pt x="1171185" y="1023213"/>
                </a:cubicBezTo>
                <a:cubicBezTo>
                  <a:pt x="1178212" y="990123"/>
                  <a:pt x="1184972" y="960057"/>
                  <a:pt x="1185595" y="925900"/>
                </a:cubicBezTo>
                <a:cubicBezTo>
                  <a:pt x="1185817" y="913714"/>
                  <a:pt x="1185595" y="901972"/>
                  <a:pt x="1184794" y="890275"/>
                </a:cubicBezTo>
                <a:cubicBezTo>
                  <a:pt x="1193645" y="882580"/>
                  <a:pt x="1202096" y="874397"/>
                  <a:pt x="1210546" y="865635"/>
                </a:cubicBezTo>
                <a:cubicBezTo>
                  <a:pt x="1234252" y="841040"/>
                  <a:pt x="1250752" y="815021"/>
                  <a:pt x="1269165" y="786601"/>
                </a:cubicBezTo>
                <a:cubicBezTo>
                  <a:pt x="1287045" y="759071"/>
                  <a:pt x="1305591" y="729894"/>
                  <a:pt x="1331209" y="708857"/>
                </a:cubicBezTo>
                <a:lnTo>
                  <a:pt x="1363899" y="681994"/>
                </a:lnTo>
                <a:lnTo>
                  <a:pt x="1331209" y="655086"/>
                </a:lnTo>
                <a:close/>
                <a:moveTo>
                  <a:pt x="950050" y="692446"/>
                </a:moveTo>
                <a:cubicBezTo>
                  <a:pt x="1022146" y="708190"/>
                  <a:pt x="1091084" y="789670"/>
                  <a:pt x="1109941" y="859275"/>
                </a:cubicBezTo>
                <a:cubicBezTo>
                  <a:pt x="1047408" y="895123"/>
                  <a:pt x="941022" y="904062"/>
                  <a:pt x="878933" y="864212"/>
                </a:cubicBezTo>
                <a:lnTo>
                  <a:pt x="837704" y="837704"/>
                </a:lnTo>
                <a:lnTo>
                  <a:pt x="864167" y="878933"/>
                </a:lnTo>
                <a:cubicBezTo>
                  <a:pt x="904062" y="941022"/>
                  <a:pt x="895123" y="1047408"/>
                  <a:pt x="859231" y="1109941"/>
                </a:cubicBezTo>
                <a:cubicBezTo>
                  <a:pt x="789670" y="1091084"/>
                  <a:pt x="708101" y="1022190"/>
                  <a:pt x="692401" y="950095"/>
                </a:cubicBezTo>
                <a:lnTo>
                  <a:pt x="681950" y="902194"/>
                </a:lnTo>
                <a:lnTo>
                  <a:pt x="671498" y="950095"/>
                </a:lnTo>
                <a:cubicBezTo>
                  <a:pt x="655798" y="1022190"/>
                  <a:pt x="574273" y="1091128"/>
                  <a:pt x="504668" y="1109986"/>
                </a:cubicBezTo>
                <a:cubicBezTo>
                  <a:pt x="468776" y="1047453"/>
                  <a:pt x="459881" y="941066"/>
                  <a:pt x="499732" y="878978"/>
                </a:cubicBezTo>
                <a:lnTo>
                  <a:pt x="526195" y="837749"/>
                </a:lnTo>
                <a:lnTo>
                  <a:pt x="484921" y="864256"/>
                </a:lnTo>
                <a:cubicBezTo>
                  <a:pt x="422833" y="904107"/>
                  <a:pt x="316446" y="895212"/>
                  <a:pt x="253913" y="859319"/>
                </a:cubicBezTo>
                <a:cubicBezTo>
                  <a:pt x="272771" y="789759"/>
                  <a:pt x="341664" y="708235"/>
                  <a:pt x="413804" y="692490"/>
                </a:cubicBezTo>
                <a:lnTo>
                  <a:pt x="461705" y="682038"/>
                </a:lnTo>
                <a:lnTo>
                  <a:pt x="413804" y="671587"/>
                </a:lnTo>
                <a:cubicBezTo>
                  <a:pt x="341709" y="655887"/>
                  <a:pt x="272771" y="574318"/>
                  <a:pt x="253958" y="504757"/>
                </a:cubicBezTo>
                <a:cubicBezTo>
                  <a:pt x="316491" y="468865"/>
                  <a:pt x="422877" y="459970"/>
                  <a:pt x="484966" y="499820"/>
                </a:cubicBezTo>
                <a:lnTo>
                  <a:pt x="526195" y="526284"/>
                </a:lnTo>
                <a:lnTo>
                  <a:pt x="499732" y="485054"/>
                </a:lnTo>
                <a:cubicBezTo>
                  <a:pt x="459881" y="422966"/>
                  <a:pt x="468776" y="316580"/>
                  <a:pt x="504668" y="254047"/>
                </a:cubicBezTo>
                <a:cubicBezTo>
                  <a:pt x="574273" y="272904"/>
                  <a:pt x="655798" y="341798"/>
                  <a:pt x="671498" y="413937"/>
                </a:cubicBezTo>
                <a:lnTo>
                  <a:pt x="681950" y="461838"/>
                </a:lnTo>
                <a:lnTo>
                  <a:pt x="692401" y="413937"/>
                </a:lnTo>
                <a:cubicBezTo>
                  <a:pt x="708101" y="341842"/>
                  <a:pt x="789670" y="272904"/>
                  <a:pt x="859231" y="254091"/>
                </a:cubicBezTo>
                <a:cubicBezTo>
                  <a:pt x="895078" y="316624"/>
                  <a:pt x="904018" y="423011"/>
                  <a:pt x="864123" y="485099"/>
                </a:cubicBezTo>
                <a:lnTo>
                  <a:pt x="837660" y="526328"/>
                </a:lnTo>
                <a:lnTo>
                  <a:pt x="878889" y="499865"/>
                </a:lnTo>
                <a:cubicBezTo>
                  <a:pt x="940977" y="459970"/>
                  <a:pt x="1047364" y="468910"/>
                  <a:pt x="1109897" y="504757"/>
                </a:cubicBezTo>
                <a:cubicBezTo>
                  <a:pt x="1091039" y="574318"/>
                  <a:pt x="1022146" y="655887"/>
                  <a:pt x="950006" y="671587"/>
                </a:cubicBezTo>
                <a:lnTo>
                  <a:pt x="902105" y="682038"/>
                </a:lnTo>
                <a:lnTo>
                  <a:pt x="950006" y="692490"/>
                </a:lnTo>
                <a:close/>
                <a:moveTo>
                  <a:pt x="1089972" y="273927"/>
                </a:moveTo>
                <a:cubicBezTo>
                  <a:pt x="1091217" y="301235"/>
                  <a:pt x="1096376" y="327877"/>
                  <a:pt x="1101669" y="354740"/>
                </a:cubicBezTo>
                <a:cubicBezTo>
                  <a:pt x="1106917" y="381292"/>
                  <a:pt x="1113677" y="403930"/>
                  <a:pt x="1116079" y="429771"/>
                </a:cubicBezTo>
                <a:cubicBezTo>
                  <a:pt x="1114300" y="428926"/>
                  <a:pt x="1112566" y="428081"/>
                  <a:pt x="1110742" y="427280"/>
                </a:cubicBezTo>
                <a:cubicBezTo>
                  <a:pt x="1067245" y="407488"/>
                  <a:pt x="1004934" y="397704"/>
                  <a:pt x="955565" y="408334"/>
                </a:cubicBezTo>
                <a:cubicBezTo>
                  <a:pt x="966240" y="358965"/>
                  <a:pt x="956411" y="296654"/>
                  <a:pt x="936619" y="253157"/>
                </a:cubicBezTo>
                <a:cubicBezTo>
                  <a:pt x="935774" y="251333"/>
                  <a:pt x="934929" y="249599"/>
                  <a:pt x="934128" y="247820"/>
                </a:cubicBezTo>
                <a:cubicBezTo>
                  <a:pt x="959969" y="250222"/>
                  <a:pt x="982651" y="257026"/>
                  <a:pt x="1009159" y="262230"/>
                </a:cubicBezTo>
                <a:cubicBezTo>
                  <a:pt x="1036022" y="267523"/>
                  <a:pt x="1062664" y="272637"/>
                  <a:pt x="1089972" y="273927"/>
                </a:cubicBezTo>
                <a:close/>
                <a:moveTo>
                  <a:pt x="616525" y="153798"/>
                </a:moveTo>
                <a:cubicBezTo>
                  <a:pt x="639253" y="138543"/>
                  <a:pt x="661713" y="123332"/>
                  <a:pt x="681950" y="104919"/>
                </a:cubicBezTo>
                <a:cubicBezTo>
                  <a:pt x="702142" y="123332"/>
                  <a:pt x="724646" y="138543"/>
                  <a:pt x="747329" y="153798"/>
                </a:cubicBezTo>
                <a:cubicBezTo>
                  <a:pt x="769834" y="168875"/>
                  <a:pt x="790693" y="180039"/>
                  <a:pt x="810663" y="196628"/>
                </a:cubicBezTo>
                <a:cubicBezTo>
                  <a:pt x="808795" y="197295"/>
                  <a:pt x="806927" y="197962"/>
                  <a:pt x="805014" y="198674"/>
                </a:cubicBezTo>
                <a:cubicBezTo>
                  <a:pt x="760272" y="215441"/>
                  <a:pt x="709258" y="252534"/>
                  <a:pt x="681905" y="295009"/>
                </a:cubicBezTo>
                <a:cubicBezTo>
                  <a:pt x="654508" y="252534"/>
                  <a:pt x="603538" y="215441"/>
                  <a:pt x="558796" y="198674"/>
                </a:cubicBezTo>
                <a:cubicBezTo>
                  <a:pt x="556883" y="197962"/>
                  <a:pt x="555060" y="197340"/>
                  <a:pt x="553147" y="196628"/>
                </a:cubicBezTo>
                <a:cubicBezTo>
                  <a:pt x="573161" y="180039"/>
                  <a:pt x="594021" y="168875"/>
                  <a:pt x="616481" y="153798"/>
                </a:cubicBezTo>
                <a:close/>
                <a:moveTo>
                  <a:pt x="262186" y="354740"/>
                </a:moveTo>
                <a:cubicBezTo>
                  <a:pt x="267478" y="327877"/>
                  <a:pt x="272593" y="301235"/>
                  <a:pt x="273883" y="273927"/>
                </a:cubicBezTo>
                <a:cubicBezTo>
                  <a:pt x="301191" y="272637"/>
                  <a:pt x="327832" y="267523"/>
                  <a:pt x="354696" y="262230"/>
                </a:cubicBezTo>
                <a:cubicBezTo>
                  <a:pt x="381248" y="256982"/>
                  <a:pt x="403886" y="250222"/>
                  <a:pt x="429726" y="247820"/>
                </a:cubicBezTo>
                <a:cubicBezTo>
                  <a:pt x="428881" y="249599"/>
                  <a:pt x="428036" y="251333"/>
                  <a:pt x="427236" y="253157"/>
                </a:cubicBezTo>
                <a:cubicBezTo>
                  <a:pt x="407444" y="296654"/>
                  <a:pt x="397659" y="358965"/>
                  <a:pt x="408289" y="408334"/>
                </a:cubicBezTo>
                <a:cubicBezTo>
                  <a:pt x="358876" y="397659"/>
                  <a:pt x="296610" y="407488"/>
                  <a:pt x="253113" y="427280"/>
                </a:cubicBezTo>
                <a:cubicBezTo>
                  <a:pt x="251289" y="428125"/>
                  <a:pt x="249554" y="428970"/>
                  <a:pt x="247775" y="429771"/>
                </a:cubicBezTo>
                <a:cubicBezTo>
                  <a:pt x="250177" y="403930"/>
                  <a:pt x="256982" y="381248"/>
                  <a:pt x="262186" y="354740"/>
                </a:cubicBezTo>
                <a:close/>
                <a:moveTo>
                  <a:pt x="153753" y="747374"/>
                </a:moveTo>
                <a:cubicBezTo>
                  <a:pt x="138498" y="724646"/>
                  <a:pt x="123287" y="702186"/>
                  <a:pt x="104874" y="681994"/>
                </a:cubicBezTo>
                <a:cubicBezTo>
                  <a:pt x="123287" y="661802"/>
                  <a:pt x="138498" y="639297"/>
                  <a:pt x="153753" y="616570"/>
                </a:cubicBezTo>
                <a:cubicBezTo>
                  <a:pt x="168831" y="594109"/>
                  <a:pt x="179994" y="573206"/>
                  <a:pt x="196584" y="553236"/>
                </a:cubicBezTo>
                <a:cubicBezTo>
                  <a:pt x="197251" y="555104"/>
                  <a:pt x="197918" y="556972"/>
                  <a:pt x="198630" y="558885"/>
                </a:cubicBezTo>
                <a:cubicBezTo>
                  <a:pt x="215397" y="603627"/>
                  <a:pt x="252490" y="654641"/>
                  <a:pt x="294964" y="681994"/>
                </a:cubicBezTo>
                <a:cubicBezTo>
                  <a:pt x="252490" y="709391"/>
                  <a:pt x="215397" y="760361"/>
                  <a:pt x="198630" y="805103"/>
                </a:cubicBezTo>
                <a:cubicBezTo>
                  <a:pt x="197918" y="807016"/>
                  <a:pt x="197295" y="808839"/>
                  <a:pt x="196584" y="810752"/>
                </a:cubicBezTo>
                <a:cubicBezTo>
                  <a:pt x="179994" y="790738"/>
                  <a:pt x="168831" y="769878"/>
                  <a:pt x="153753" y="747418"/>
                </a:cubicBezTo>
                <a:close/>
                <a:moveTo>
                  <a:pt x="273883" y="1090016"/>
                </a:moveTo>
                <a:cubicBezTo>
                  <a:pt x="272593" y="1062708"/>
                  <a:pt x="267478" y="1036067"/>
                  <a:pt x="262186" y="1009203"/>
                </a:cubicBezTo>
                <a:cubicBezTo>
                  <a:pt x="256937" y="982651"/>
                  <a:pt x="250177" y="960013"/>
                  <a:pt x="247775" y="934172"/>
                </a:cubicBezTo>
                <a:cubicBezTo>
                  <a:pt x="249554" y="935017"/>
                  <a:pt x="251289" y="935863"/>
                  <a:pt x="253113" y="936663"/>
                </a:cubicBezTo>
                <a:cubicBezTo>
                  <a:pt x="296610" y="956455"/>
                  <a:pt x="358921" y="966240"/>
                  <a:pt x="408289" y="955610"/>
                </a:cubicBezTo>
                <a:cubicBezTo>
                  <a:pt x="397615" y="1004978"/>
                  <a:pt x="407444" y="1067289"/>
                  <a:pt x="427236" y="1110786"/>
                </a:cubicBezTo>
                <a:cubicBezTo>
                  <a:pt x="428081" y="1112610"/>
                  <a:pt x="428926" y="1114344"/>
                  <a:pt x="429771" y="1116123"/>
                </a:cubicBezTo>
                <a:cubicBezTo>
                  <a:pt x="403930" y="1113722"/>
                  <a:pt x="381248" y="1106917"/>
                  <a:pt x="354740" y="1101713"/>
                </a:cubicBezTo>
                <a:cubicBezTo>
                  <a:pt x="327877" y="1096421"/>
                  <a:pt x="301236" y="1091306"/>
                  <a:pt x="273927" y="1090016"/>
                </a:cubicBezTo>
                <a:close/>
                <a:moveTo>
                  <a:pt x="747329" y="1210190"/>
                </a:moveTo>
                <a:cubicBezTo>
                  <a:pt x="724602" y="1225445"/>
                  <a:pt x="702097" y="1240656"/>
                  <a:pt x="681905" y="1259069"/>
                </a:cubicBezTo>
                <a:cubicBezTo>
                  <a:pt x="661713" y="1240656"/>
                  <a:pt x="639208" y="1225445"/>
                  <a:pt x="616481" y="1210190"/>
                </a:cubicBezTo>
                <a:cubicBezTo>
                  <a:pt x="594021" y="1195113"/>
                  <a:pt x="573117" y="1183949"/>
                  <a:pt x="553147" y="1167360"/>
                </a:cubicBezTo>
                <a:cubicBezTo>
                  <a:pt x="555015" y="1166693"/>
                  <a:pt x="556883" y="1166026"/>
                  <a:pt x="558751" y="1165314"/>
                </a:cubicBezTo>
                <a:cubicBezTo>
                  <a:pt x="603494" y="1148546"/>
                  <a:pt x="654508" y="1111409"/>
                  <a:pt x="681861" y="1068979"/>
                </a:cubicBezTo>
                <a:cubicBezTo>
                  <a:pt x="709258" y="1111453"/>
                  <a:pt x="760227" y="1148546"/>
                  <a:pt x="804970" y="1165314"/>
                </a:cubicBezTo>
                <a:cubicBezTo>
                  <a:pt x="806882" y="1166026"/>
                  <a:pt x="808706" y="1166648"/>
                  <a:pt x="810618" y="1167360"/>
                </a:cubicBezTo>
                <a:cubicBezTo>
                  <a:pt x="790649" y="1183949"/>
                  <a:pt x="769745" y="1195113"/>
                  <a:pt x="747285" y="1210190"/>
                </a:cubicBezTo>
                <a:close/>
                <a:moveTo>
                  <a:pt x="1101669" y="1009248"/>
                </a:moveTo>
                <a:cubicBezTo>
                  <a:pt x="1096376" y="1036111"/>
                  <a:pt x="1091262" y="1062752"/>
                  <a:pt x="1089972" y="1090061"/>
                </a:cubicBezTo>
                <a:cubicBezTo>
                  <a:pt x="1062664" y="1091306"/>
                  <a:pt x="1036022" y="1096465"/>
                  <a:pt x="1009159" y="1101758"/>
                </a:cubicBezTo>
                <a:cubicBezTo>
                  <a:pt x="982607" y="1107006"/>
                  <a:pt x="959969" y="1113766"/>
                  <a:pt x="934128" y="1116168"/>
                </a:cubicBezTo>
                <a:cubicBezTo>
                  <a:pt x="934973" y="1114389"/>
                  <a:pt x="935818" y="1112654"/>
                  <a:pt x="936619" y="1110831"/>
                </a:cubicBezTo>
                <a:cubicBezTo>
                  <a:pt x="956411" y="1067333"/>
                  <a:pt x="966195" y="1005023"/>
                  <a:pt x="955565" y="955654"/>
                </a:cubicBezTo>
                <a:cubicBezTo>
                  <a:pt x="1004934" y="966329"/>
                  <a:pt x="1067245" y="956499"/>
                  <a:pt x="1110742" y="936708"/>
                </a:cubicBezTo>
                <a:cubicBezTo>
                  <a:pt x="1112566" y="935863"/>
                  <a:pt x="1114300" y="935017"/>
                  <a:pt x="1116079" y="934217"/>
                </a:cubicBezTo>
                <a:cubicBezTo>
                  <a:pt x="1113677" y="960057"/>
                  <a:pt x="1106873" y="982740"/>
                  <a:pt x="1101669" y="1009248"/>
                </a:cubicBezTo>
                <a:close/>
                <a:moveTo>
                  <a:pt x="1210146" y="747418"/>
                </a:moveTo>
                <a:cubicBezTo>
                  <a:pt x="1195068" y="769878"/>
                  <a:pt x="1183905" y="790782"/>
                  <a:pt x="1167315" y="810752"/>
                </a:cubicBezTo>
                <a:cubicBezTo>
                  <a:pt x="1166648" y="808884"/>
                  <a:pt x="1165981" y="807016"/>
                  <a:pt x="1165270" y="805103"/>
                </a:cubicBezTo>
                <a:cubicBezTo>
                  <a:pt x="1148502" y="760361"/>
                  <a:pt x="1111365" y="709347"/>
                  <a:pt x="1068935" y="681994"/>
                </a:cubicBezTo>
                <a:cubicBezTo>
                  <a:pt x="1111409" y="654597"/>
                  <a:pt x="1148502" y="603627"/>
                  <a:pt x="1165270" y="558885"/>
                </a:cubicBezTo>
                <a:cubicBezTo>
                  <a:pt x="1165981" y="556972"/>
                  <a:pt x="1166604" y="555149"/>
                  <a:pt x="1167315" y="553236"/>
                </a:cubicBezTo>
                <a:cubicBezTo>
                  <a:pt x="1183905" y="573250"/>
                  <a:pt x="1195068" y="594109"/>
                  <a:pt x="1210146" y="616570"/>
                </a:cubicBezTo>
                <a:cubicBezTo>
                  <a:pt x="1225401" y="639297"/>
                  <a:pt x="1240612" y="661802"/>
                  <a:pt x="1259025" y="681994"/>
                </a:cubicBezTo>
                <a:cubicBezTo>
                  <a:pt x="1240612" y="702186"/>
                  <a:pt x="1225401" y="724691"/>
                  <a:pt x="1210146" y="747418"/>
                </a:cubicBezTo>
                <a:close/>
              </a:path>
            </a:pathLst>
          </a:custGeom>
          <a:solidFill>
            <a:srgbClr val="D1AA3B"/>
          </a:solidFill>
          <a:ln w="44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1530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6355558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27,4%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31" name="object 70">
            <a:extLst>
              <a:ext uri="{FF2B5EF4-FFF2-40B4-BE49-F238E27FC236}">
                <a16:creationId xmlns:a16="http://schemas.microsoft.com/office/drawing/2014/main" id="{93F7A6AC-F94D-2308-12DA-E608932998FE}"/>
              </a:ext>
            </a:extLst>
          </p:cNvPr>
          <p:cNvSpPr txBox="1"/>
          <p:nvPr/>
        </p:nvSpPr>
        <p:spPr>
          <a:xfrm>
            <a:off x="7703452" y="7168131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00294B"/>
                </a:solidFill>
                <a:latin typeface="Roboto"/>
                <a:cs typeface="Roboto"/>
              </a:rPr>
              <a:t>BR</a:t>
            </a: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32" name="object 89">
            <a:extLst>
              <a:ext uri="{FF2B5EF4-FFF2-40B4-BE49-F238E27FC236}">
                <a16:creationId xmlns:a16="http://schemas.microsoft.com/office/drawing/2014/main" id="{83A72F7E-EA43-3B57-C7C6-8B4DDE96E82D}"/>
              </a:ext>
            </a:extLst>
          </p:cNvPr>
          <p:cNvSpPr/>
          <p:nvPr/>
        </p:nvSpPr>
        <p:spPr>
          <a:xfrm>
            <a:off x="6973194" y="7177281"/>
            <a:ext cx="593090" cy="363855"/>
          </a:xfrm>
          <a:custGeom>
            <a:avLst/>
            <a:gdLst/>
            <a:ahLst/>
            <a:cxnLst/>
            <a:rect l="l" t="t" r="r" b="b"/>
            <a:pathLst>
              <a:path w="593089" h="363854">
                <a:moveTo>
                  <a:pt x="592843" y="0"/>
                </a:moveTo>
                <a:lnTo>
                  <a:pt x="403326" y="0"/>
                </a:lnTo>
                <a:lnTo>
                  <a:pt x="385097" y="37330"/>
                </a:lnTo>
                <a:lnTo>
                  <a:pt x="371387" y="61788"/>
                </a:lnTo>
                <a:lnTo>
                  <a:pt x="330042" y="115347"/>
                </a:lnTo>
                <a:lnTo>
                  <a:pt x="279375" y="159550"/>
                </a:lnTo>
                <a:lnTo>
                  <a:pt x="217148" y="185113"/>
                </a:lnTo>
                <a:lnTo>
                  <a:pt x="178177" y="196525"/>
                </a:lnTo>
                <a:lnTo>
                  <a:pt x="138587" y="213816"/>
                </a:lnTo>
                <a:lnTo>
                  <a:pt x="99675" y="238061"/>
                </a:lnTo>
                <a:lnTo>
                  <a:pt x="62741" y="270337"/>
                </a:lnTo>
                <a:lnTo>
                  <a:pt x="29083" y="311720"/>
                </a:lnTo>
                <a:lnTo>
                  <a:pt x="0" y="363285"/>
                </a:lnTo>
                <a:lnTo>
                  <a:pt x="189517" y="363285"/>
                </a:lnTo>
                <a:lnTo>
                  <a:pt x="207746" y="325955"/>
                </a:lnTo>
                <a:lnTo>
                  <a:pt x="221456" y="301497"/>
                </a:lnTo>
                <a:lnTo>
                  <a:pt x="262801" y="247938"/>
                </a:lnTo>
                <a:lnTo>
                  <a:pt x="313463" y="203735"/>
                </a:lnTo>
                <a:lnTo>
                  <a:pt x="375695" y="178172"/>
                </a:lnTo>
                <a:lnTo>
                  <a:pt x="414665" y="166760"/>
                </a:lnTo>
                <a:lnTo>
                  <a:pt x="454256" y="149469"/>
                </a:lnTo>
                <a:lnTo>
                  <a:pt x="493168" y="125224"/>
                </a:lnTo>
                <a:lnTo>
                  <a:pt x="530102" y="92948"/>
                </a:lnTo>
                <a:lnTo>
                  <a:pt x="563760" y="51565"/>
                </a:lnTo>
                <a:lnTo>
                  <a:pt x="592843" y="0"/>
                </a:lnTo>
                <a:close/>
              </a:path>
            </a:pathLst>
          </a:custGeom>
          <a:solidFill>
            <a:srgbClr val="EC382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33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7135750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29,3%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34" name="object 70">
            <a:extLst>
              <a:ext uri="{FF2B5EF4-FFF2-40B4-BE49-F238E27FC236}">
                <a16:creationId xmlns:a16="http://schemas.microsoft.com/office/drawing/2014/main" id="{EA466F51-95E6-BFF8-99F4-CD6EF9F19186}"/>
              </a:ext>
            </a:extLst>
          </p:cNvPr>
          <p:cNvSpPr txBox="1"/>
          <p:nvPr/>
        </p:nvSpPr>
        <p:spPr>
          <a:xfrm>
            <a:off x="7703452" y="7882557"/>
            <a:ext cx="193774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Garant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535" name="object 98">
            <a:extLst>
              <a:ext uri="{FF2B5EF4-FFF2-40B4-BE49-F238E27FC236}">
                <a16:creationId xmlns:a16="http://schemas.microsoft.com/office/drawing/2014/main" id="{633D1F19-06EE-4B8D-5D4C-314EE057CEB0}"/>
              </a:ext>
            </a:extLst>
          </p:cNvPr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050283" y="7854179"/>
            <a:ext cx="438912" cy="438912"/>
          </a:xfrm>
          <a:prstGeom prst="rect">
            <a:avLst/>
          </a:prstGeom>
        </p:spPr>
      </p:pic>
      <p:sp>
        <p:nvSpPr>
          <p:cNvPr id="1536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785017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29,8%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37" name="object 70">
            <a:extLst>
              <a:ext uri="{FF2B5EF4-FFF2-40B4-BE49-F238E27FC236}">
                <a16:creationId xmlns:a16="http://schemas.microsoft.com/office/drawing/2014/main" id="{01800862-B4E2-C7E8-421C-6E9302FEB78E}"/>
              </a:ext>
            </a:extLst>
          </p:cNvPr>
          <p:cNvSpPr txBox="1"/>
          <p:nvPr/>
        </p:nvSpPr>
        <p:spPr>
          <a:xfrm>
            <a:off x="7703452" y="8590460"/>
            <a:ext cx="19718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Hamkor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38" name="Freeform: Shape 249">
            <a:extLst>
              <a:ext uri="{FF2B5EF4-FFF2-40B4-BE49-F238E27FC236}">
                <a16:creationId xmlns:a16="http://schemas.microsoft.com/office/drawing/2014/main" id="{4AD7B3F6-1F88-D24F-6179-3A85E44CD925}"/>
              </a:ext>
            </a:extLst>
          </p:cNvPr>
          <p:cNvSpPr/>
          <p:nvPr/>
        </p:nvSpPr>
        <p:spPr>
          <a:xfrm>
            <a:off x="7050283" y="8562082"/>
            <a:ext cx="438912" cy="438912"/>
          </a:xfrm>
          <a:custGeom>
            <a:avLst/>
            <a:gdLst>
              <a:gd name="connsiteX0" fmla="*/ 416065 w 1267553"/>
              <a:gd name="connsiteY0" fmla="*/ 1240654 h 1280549"/>
              <a:gd name="connsiteX1" fmla="*/ 1229734 w 1267553"/>
              <a:gd name="connsiteY1" fmla="*/ 858010 h 1280549"/>
              <a:gd name="connsiteX2" fmla="*/ 1141770 w 1267553"/>
              <a:gd name="connsiteY2" fmla="*/ 255455 h 1280549"/>
              <a:gd name="connsiteX3" fmla="*/ 1088991 w 1267553"/>
              <a:gd name="connsiteY3" fmla="*/ 400596 h 1280549"/>
              <a:gd name="connsiteX4" fmla="*/ 1115380 w 1267553"/>
              <a:gd name="connsiteY4" fmla="*/ 814028 h 1280549"/>
              <a:gd name="connsiteX5" fmla="*/ 455649 w 1267553"/>
              <a:gd name="connsiteY5" fmla="*/ 1121902 h 1280549"/>
              <a:gd name="connsiteX6" fmla="*/ 411667 w 1267553"/>
              <a:gd name="connsiteY6" fmla="*/ 1104309 h 1280549"/>
              <a:gd name="connsiteX7" fmla="*/ 556808 w 1267553"/>
              <a:gd name="connsiteY7" fmla="*/ 699674 h 1280549"/>
              <a:gd name="connsiteX8" fmla="*/ 662365 w 1267553"/>
              <a:gd name="connsiteY8" fmla="*/ 699674 h 1280549"/>
              <a:gd name="connsiteX9" fmla="*/ 570003 w 1267553"/>
              <a:gd name="connsiteY9" fmla="*/ 954770 h 1280549"/>
              <a:gd name="connsiteX10" fmla="*/ 781116 w 1267553"/>
              <a:gd name="connsiteY10" fmla="*/ 954770 h 1280549"/>
              <a:gd name="connsiteX11" fmla="*/ 1062602 w 1267553"/>
              <a:gd name="connsiteY11" fmla="*/ 171889 h 1280549"/>
              <a:gd name="connsiteX12" fmla="*/ 847090 w 1267553"/>
              <a:gd name="connsiteY12" fmla="*/ 39943 h 1280549"/>
              <a:gd name="connsiteX13" fmla="*/ 37820 w 1267553"/>
              <a:gd name="connsiteY13" fmla="*/ 418189 h 1280549"/>
              <a:gd name="connsiteX14" fmla="*/ 125784 w 1267553"/>
              <a:gd name="connsiteY14" fmla="*/ 1020743 h 1280549"/>
              <a:gd name="connsiteX15" fmla="*/ 178562 w 1267553"/>
              <a:gd name="connsiteY15" fmla="*/ 875602 h 1280549"/>
              <a:gd name="connsiteX16" fmla="*/ 152173 w 1267553"/>
              <a:gd name="connsiteY16" fmla="*/ 462171 h 1280549"/>
              <a:gd name="connsiteX17" fmla="*/ 811904 w 1267553"/>
              <a:gd name="connsiteY17" fmla="*/ 149898 h 1280549"/>
              <a:gd name="connsiteX18" fmla="*/ 855886 w 1267553"/>
              <a:gd name="connsiteY18" fmla="*/ 167491 h 1280549"/>
              <a:gd name="connsiteX19" fmla="*/ 710745 w 1267553"/>
              <a:gd name="connsiteY19" fmla="*/ 572126 h 1280549"/>
              <a:gd name="connsiteX20" fmla="*/ 605188 w 1267553"/>
              <a:gd name="connsiteY20" fmla="*/ 572126 h 1280549"/>
              <a:gd name="connsiteX21" fmla="*/ 697551 w 1267553"/>
              <a:gd name="connsiteY21" fmla="*/ 317030 h 1280549"/>
              <a:gd name="connsiteX22" fmla="*/ 486437 w 1267553"/>
              <a:gd name="connsiteY22" fmla="*/ 317030 h 1280549"/>
              <a:gd name="connsiteX23" fmla="*/ 204951 w 1267553"/>
              <a:gd name="connsiteY23" fmla="*/ 1099911 h 1280549"/>
              <a:gd name="connsiteX24" fmla="*/ 420464 w 1267553"/>
              <a:gd name="connsiteY24" fmla="*/ 1231857 h 128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67553" h="1280549">
                <a:moveTo>
                  <a:pt x="416065" y="1240654"/>
                </a:moveTo>
                <a:cubicBezTo>
                  <a:pt x="745931" y="1363803"/>
                  <a:pt x="1110982" y="1192273"/>
                  <a:pt x="1229734" y="858010"/>
                </a:cubicBezTo>
                <a:cubicBezTo>
                  <a:pt x="1304503" y="646896"/>
                  <a:pt x="1264919" y="422587"/>
                  <a:pt x="1141770" y="255455"/>
                </a:cubicBezTo>
                <a:lnTo>
                  <a:pt x="1088991" y="400596"/>
                </a:lnTo>
                <a:cubicBezTo>
                  <a:pt x="1150566" y="523746"/>
                  <a:pt x="1168159" y="673285"/>
                  <a:pt x="1115380" y="814028"/>
                </a:cubicBezTo>
                <a:cubicBezTo>
                  <a:pt x="1018620" y="1082318"/>
                  <a:pt x="723940" y="1223061"/>
                  <a:pt x="455649" y="1121902"/>
                </a:cubicBezTo>
                <a:cubicBezTo>
                  <a:pt x="438056" y="1117504"/>
                  <a:pt x="424862" y="1108707"/>
                  <a:pt x="411667" y="1104309"/>
                </a:cubicBezTo>
                <a:lnTo>
                  <a:pt x="556808" y="699674"/>
                </a:lnTo>
                <a:lnTo>
                  <a:pt x="662365" y="699674"/>
                </a:lnTo>
                <a:lnTo>
                  <a:pt x="570003" y="954770"/>
                </a:lnTo>
                <a:lnTo>
                  <a:pt x="781116" y="954770"/>
                </a:lnTo>
                <a:cubicBezTo>
                  <a:pt x="781116" y="954770"/>
                  <a:pt x="1062602" y="171889"/>
                  <a:pt x="1062602" y="171889"/>
                </a:cubicBezTo>
                <a:cubicBezTo>
                  <a:pt x="1001027" y="114713"/>
                  <a:pt x="930656" y="70731"/>
                  <a:pt x="847090" y="39943"/>
                </a:cubicBezTo>
                <a:cubicBezTo>
                  <a:pt x="521622" y="-83207"/>
                  <a:pt x="156571" y="88323"/>
                  <a:pt x="37820" y="418189"/>
                </a:cubicBezTo>
                <a:cubicBezTo>
                  <a:pt x="-36950" y="629303"/>
                  <a:pt x="2634" y="853611"/>
                  <a:pt x="125784" y="1020743"/>
                </a:cubicBezTo>
                <a:lnTo>
                  <a:pt x="178562" y="875602"/>
                </a:lnTo>
                <a:cubicBezTo>
                  <a:pt x="116987" y="752453"/>
                  <a:pt x="99394" y="602914"/>
                  <a:pt x="152173" y="462171"/>
                </a:cubicBezTo>
                <a:cubicBezTo>
                  <a:pt x="248933" y="193880"/>
                  <a:pt x="543613" y="53138"/>
                  <a:pt x="811904" y="149898"/>
                </a:cubicBezTo>
                <a:cubicBezTo>
                  <a:pt x="829497" y="154297"/>
                  <a:pt x="842691" y="163093"/>
                  <a:pt x="855886" y="167491"/>
                </a:cubicBezTo>
                <a:lnTo>
                  <a:pt x="710745" y="572126"/>
                </a:lnTo>
                <a:lnTo>
                  <a:pt x="605188" y="572126"/>
                </a:lnTo>
                <a:lnTo>
                  <a:pt x="697551" y="317030"/>
                </a:lnTo>
                <a:lnTo>
                  <a:pt x="486437" y="317030"/>
                </a:lnTo>
                <a:cubicBezTo>
                  <a:pt x="486437" y="317030"/>
                  <a:pt x="204951" y="1099911"/>
                  <a:pt x="204951" y="1099911"/>
                </a:cubicBezTo>
                <a:cubicBezTo>
                  <a:pt x="266526" y="1157088"/>
                  <a:pt x="336898" y="1201070"/>
                  <a:pt x="420464" y="1231857"/>
                </a:cubicBezTo>
                <a:close/>
              </a:path>
            </a:pathLst>
          </a:custGeom>
          <a:solidFill>
            <a:srgbClr val="17A755"/>
          </a:solidFill>
          <a:ln w="4392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39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8558079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30,3%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40" name="object 70">
            <a:extLst>
              <a:ext uri="{FF2B5EF4-FFF2-40B4-BE49-F238E27FC236}">
                <a16:creationId xmlns:a16="http://schemas.microsoft.com/office/drawing/2014/main" id="{3ECD25BD-A7DD-F83E-E251-85C17512CE94}"/>
              </a:ext>
            </a:extLst>
          </p:cNvPr>
          <p:cNvSpPr txBox="1"/>
          <p:nvPr/>
        </p:nvSpPr>
        <p:spPr>
          <a:xfrm>
            <a:off x="7703452" y="929851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Apex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41" name="object 99">
            <a:extLst>
              <a:ext uri="{FF2B5EF4-FFF2-40B4-BE49-F238E27FC236}">
                <a16:creationId xmlns:a16="http://schemas.microsoft.com/office/drawing/2014/main" id="{1D1F1176-BB4E-AF8F-DFF2-F16C70542F4E}"/>
              </a:ext>
            </a:extLst>
          </p:cNvPr>
          <p:cNvSpPr/>
          <p:nvPr/>
        </p:nvSpPr>
        <p:spPr>
          <a:xfrm>
            <a:off x="7050283" y="9270136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88314" h="497204">
                <a:moveTo>
                  <a:pt x="244025" y="242565"/>
                </a:moveTo>
                <a:lnTo>
                  <a:pt x="119822" y="369688"/>
                </a:lnTo>
                <a:lnTo>
                  <a:pt x="244025" y="496810"/>
                </a:lnTo>
                <a:lnTo>
                  <a:pt x="368228" y="369688"/>
                </a:lnTo>
                <a:lnTo>
                  <a:pt x="244025" y="242565"/>
                </a:lnTo>
                <a:close/>
              </a:path>
              <a:path w="488314" h="497204">
                <a:moveTo>
                  <a:pt x="244025" y="0"/>
                </a:moveTo>
                <a:lnTo>
                  <a:pt x="0" y="248405"/>
                </a:lnTo>
                <a:lnTo>
                  <a:pt x="73056" y="322922"/>
                </a:lnTo>
                <a:lnTo>
                  <a:pt x="244025" y="149045"/>
                </a:lnTo>
                <a:lnTo>
                  <a:pt x="390443" y="149045"/>
                </a:lnTo>
                <a:lnTo>
                  <a:pt x="244025" y="0"/>
                </a:lnTo>
                <a:close/>
              </a:path>
              <a:path w="488314" h="497204">
                <a:moveTo>
                  <a:pt x="390443" y="149045"/>
                </a:moveTo>
                <a:lnTo>
                  <a:pt x="244025" y="149045"/>
                </a:lnTo>
                <a:lnTo>
                  <a:pt x="414982" y="322922"/>
                </a:lnTo>
                <a:lnTo>
                  <a:pt x="488051" y="248405"/>
                </a:lnTo>
                <a:lnTo>
                  <a:pt x="390443" y="149045"/>
                </a:lnTo>
                <a:close/>
              </a:path>
            </a:pathLst>
          </a:custGeom>
          <a:solidFill>
            <a:srgbClr val="C1291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42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926613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31,5%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43" name="object 70">
            <a:extLst>
              <a:ext uri="{FF2B5EF4-FFF2-40B4-BE49-F238E27FC236}">
                <a16:creationId xmlns:a16="http://schemas.microsoft.com/office/drawing/2014/main" id="{B633E8EC-A01C-85C0-05DB-AA22E1340A14}"/>
              </a:ext>
            </a:extLst>
          </p:cNvPr>
          <p:cNvSpPr txBox="1"/>
          <p:nvPr/>
        </p:nvSpPr>
        <p:spPr>
          <a:xfrm>
            <a:off x="7703452" y="10009694"/>
            <a:ext cx="215662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Ipoteka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44" name="Freeform: Shape 266">
            <a:extLst>
              <a:ext uri="{FF2B5EF4-FFF2-40B4-BE49-F238E27FC236}">
                <a16:creationId xmlns:a16="http://schemas.microsoft.com/office/drawing/2014/main" id="{8545BE25-A73C-6E41-6BF8-5BE3638BC10E}"/>
              </a:ext>
            </a:extLst>
          </p:cNvPr>
          <p:cNvSpPr/>
          <p:nvPr/>
        </p:nvSpPr>
        <p:spPr>
          <a:xfrm>
            <a:off x="7333346" y="10023242"/>
            <a:ext cx="112687" cy="109708"/>
          </a:xfrm>
          <a:custGeom>
            <a:avLst/>
            <a:gdLst>
              <a:gd name="connsiteX0" fmla="*/ 2398 w 249365"/>
              <a:gd name="connsiteY0" fmla="*/ 122285 h 246967"/>
              <a:gd name="connsiteX1" fmla="*/ 127080 w 249365"/>
              <a:gd name="connsiteY1" fmla="*/ 0 h 246967"/>
              <a:gd name="connsiteX2" fmla="*/ 249365 w 249365"/>
              <a:gd name="connsiteY2" fmla="*/ 124682 h 246967"/>
              <a:gd name="connsiteX3" fmla="*/ 124683 w 249365"/>
              <a:gd name="connsiteY3" fmla="*/ 246967 h 246967"/>
              <a:gd name="connsiteX4" fmla="*/ 0 w 249365"/>
              <a:gd name="connsiteY4" fmla="*/ 122285 h 24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65" h="246967">
                <a:moveTo>
                  <a:pt x="2398" y="122285"/>
                </a:moveTo>
                <a:cubicBezTo>
                  <a:pt x="2398" y="55148"/>
                  <a:pt x="57546" y="0"/>
                  <a:pt x="127080" y="0"/>
                </a:cubicBezTo>
                <a:cubicBezTo>
                  <a:pt x="194217" y="0"/>
                  <a:pt x="249365" y="55148"/>
                  <a:pt x="249365" y="124682"/>
                </a:cubicBezTo>
                <a:cubicBezTo>
                  <a:pt x="249365" y="191819"/>
                  <a:pt x="194217" y="246967"/>
                  <a:pt x="124683" y="246967"/>
                </a:cubicBezTo>
                <a:cubicBezTo>
                  <a:pt x="55148" y="246967"/>
                  <a:pt x="0" y="191819"/>
                  <a:pt x="0" y="122285"/>
                </a:cubicBezTo>
                <a:close/>
              </a:path>
            </a:pathLst>
          </a:custGeom>
          <a:solidFill>
            <a:srgbClr val="006539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545" name="Freeform: Shape 265">
            <a:extLst>
              <a:ext uri="{FF2B5EF4-FFF2-40B4-BE49-F238E27FC236}">
                <a16:creationId xmlns:a16="http://schemas.microsoft.com/office/drawing/2014/main" id="{1592390E-4978-227F-C3E0-3A35FEDDC891}"/>
              </a:ext>
            </a:extLst>
          </p:cNvPr>
          <p:cNvSpPr/>
          <p:nvPr/>
        </p:nvSpPr>
        <p:spPr>
          <a:xfrm>
            <a:off x="7168649" y="10103127"/>
            <a:ext cx="195036" cy="191723"/>
          </a:xfrm>
          <a:custGeom>
            <a:avLst/>
            <a:gdLst>
              <a:gd name="connsiteX0" fmla="*/ 0 w 431593"/>
              <a:gd name="connsiteY0" fmla="*/ 215797 h 431593"/>
              <a:gd name="connsiteX1" fmla="*/ 215797 w 431593"/>
              <a:gd name="connsiteY1" fmla="*/ 0 h 431593"/>
              <a:gd name="connsiteX2" fmla="*/ 431594 w 431593"/>
              <a:gd name="connsiteY2" fmla="*/ 215797 h 431593"/>
              <a:gd name="connsiteX3" fmla="*/ 215797 w 431593"/>
              <a:gd name="connsiteY3" fmla="*/ 431593 h 431593"/>
              <a:gd name="connsiteX4" fmla="*/ 215797 w 431593"/>
              <a:gd name="connsiteY4" fmla="*/ 431593 h 431593"/>
              <a:gd name="connsiteX5" fmla="*/ 0 w 431593"/>
              <a:gd name="connsiteY5" fmla="*/ 215797 h 43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1593" h="431593">
                <a:moveTo>
                  <a:pt x="0" y="215797"/>
                </a:moveTo>
                <a:cubicBezTo>
                  <a:pt x="0" y="95910"/>
                  <a:pt x="98307" y="0"/>
                  <a:pt x="215797" y="0"/>
                </a:cubicBezTo>
                <a:cubicBezTo>
                  <a:pt x="333286" y="0"/>
                  <a:pt x="431594" y="98307"/>
                  <a:pt x="431594" y="215797"/>
                </a:cubicBezTo>
                <a:cubicBezTo>
                  <a:pt x="431594" y="333286"/>
                  <a:pt x="333286" y="431593"/>
                  <a:pt x="215797" y="431593"/>
                </a:cubicBezTo>
                <a:lnTo>
                  <a:pt x="215797" y="431593"/>
                </a:lnTo>
                <a:cubicBezTo>
                  <a:pt x="95910" y="431593"/>
                  <a:pt x="0" y="333286"/>
                  <a:pt x="0" y="215797"/>
                </a:cubicBezTo>
                <a:close/>
              </a:path>
            </a:pathLst>
          </a:custGeom>
          <a:solidFill>
            <a:srgbClr val="4FAF31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546" name="Freeform: Shape 264">
            <a:extLst>
              <a:ext uri="{FF2B5EF4-FFF2-40B4-BE49-F238E27FC236}">
                <a16:creationId xmlns:a16="http://schemas.microsoft.com/office/drawing/2014/main" id="{A2A7884B-F740-A84D-98B0-349434B60218}"/>
              </a:ext>
            </a:extLst>
          </p:cNvPr>
          <p:cNvSpPr/>
          <p:nvPr/>
        </p:nvSpPr>
        <p:spPr>
          <a:xfrm>
            <a:off x="7050283" y="9981316"/>
            <a:ext cx="438912" cy="438912"/>
          </a:xfrm>
          <a:custGeom>
            <a:avLst/>
            <a:gdLst>
              <a:gd name="connsiteX0" fmla="*/ 0 w 971264"/>
              <a:gd name="connsiteY0" fmla="*/ 486741 h 988047"/>
              <a:gd name="connsiteX1" fmla="*/ 486742 w 971264"/>
              <a:gd name="connsiteY1" fmla="*/ 0 h 988047"/>
              <a:gd name="connsiteX2" fmla="*/ 486742 w 971264"/>
              <a:gd name="connsiteY2" fmla="*/ 0 h 988047"/>
              <a:gd name="connsiteX3" fmla="*/ 486742 w 971264"/>
              <a:gd name="connsiteY3" fmla="*/ 175035 h 988047"/>
              <a:gd name="connsiteX4" fmla="*/ 175035 w 971264"/>
              <a:gd name="connsiteY4" fmla="*/ 486741 h 988047"/>
              <a:gd name="connsiteX5" fmla="*/ 486742 w 971264"/>
              <a:gd name="connsiteY5" fmla="*/ 798447 h 988047"/>
              <a:gd name="connsiteX6" fmla="*/ 798448 w 971264"/>
              <a:gd name="connsiteY6" fmla="*/ 486741 h 988047"/>
              <a:gd name="connsiteX7" fmla="*/ 798448 w 971264"/>
              <a:gd name="connsiteY7" fmla="*/ 486741 h 988047"/>
              <a:gd name="connsiteX8" fmla="*/ 971086 w 971264"/>
              <a:gd name="connsiteY8" fmla="*/ 486741 h 988047"/>
              <a:gd name="connsiteX9" fmla="*/ 498731 w 971264"/>
              <a:gd name="connsiteY9" fmla="*/ 987869 h 988047"/>
              <a:gd name="connsiteX10" fmla="*/ 0 w 971264"/>
              <a:gd name="connsiteY10" fmla="*/ 515514 h 988047"/>
              <a:gd name="connsiteX11" fmla="*/ 0 w 971264"/>
              <a:gd name="connsiteY11" fmla="*/ 486741 h 988047"/>
              <a:gd name="connsiteX12" fmla="*/ 0 w 971264"/>
              <a:gd name="connsiteY12" fmla="*/ 486741 h 98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1264" h="988047">
                <a:moveTo>
                  <a:pt x="0" y="486741"/>
                </a:moveTo>
                <a:cubicBezTo>
                  <a:pt x="0" y="218194"/>
                  <a:pt x="218195" y="0"/>
                  <a:pt x="486742" y="0"/>
                </a:cubicBezTo>
                <a:lnTo>
                  <a:pt x="486742" y="0"/>
                </a:lnTo>
                <a:lnTo>
                  <a:pt x="486742" y="175035"/>
                </a:lnTo>
                <a:cubicBezTo>
                  <a:pt x="314104" y="175035"/>
                  <a:pt x="175035" y="314104"/>
                  <a:pt x="175035" y="486741"/>
                </a:cubicBezTo>
                <a:cubicBezTo>
                  <a:pt x="175035" y="659378"/>
                  <a:pt x="314104" y="798447"/>
                  <a:pt x="486742" y="798447"/>
                </a:cubicBezTo>
                <a:cubicBezTo>
                  <a:pt x="659379" y="798447"/>
                  <a:pt x="798448" y="659378"/>
                  <a:pt x="798448" y="486741"/>
                </a:cubicBezTo>
                <a:cubicBezTo>
                  <a:pt x="798448" y="486741"/>
                  <a:pt x="798448" y="486741"/>
                  <a:pt x="798448" y="486741"/>
                </a:cubicBezTo>
                <a:lnTo>
                  <a:pt x="971086" y="486741"/>
                </a:lnTo>
                <a:cubicBezTo>
                  <a:pt x="978279" y="755288"/>
                  <a:pt x="767278" y="980676"/>
                  <a:pt x="498731" y="987869"/>
                </a:cubicBezTo>
                <a:cubicBezTo>
                  <a:pt x="230183" y="995062"/>
                  <a:pt x="4795" y="784061"/>
                  <a:pt x="0" y="515514"/>
                </a:cubicBezTo>
                <a:cubicBezTo>
                  <a:pt x="0" y="505923"/>
                  <a:pt x="0" y="496332"/>
                  <a:pt x="0" y="486741"/>
                </a:cubicBezTo>
                <a:lnTo>
                  <a:pt x="0" y="486741"/>
                </a:lnTo>
                <a:close/>
              </a:path>
            </a:pathLst>
          </a:custGeom>
          <a:solidFill>
            <a:srgbClr val="006539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547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997731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32,5%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48" name="object 70">
            <a:extLst>
              <a:ext uri="{FF2B5EF4-FFF2-40B4-BE49-F238E27FC236}">
                <a16:creationId xmlns:a16="http://schemas.microsoft.com/office/drawing/2014/main" id="{BC73B1A5-FC2B-E31C-2AA8-AD6427508B34}"/>
              </a:ext>
            </a:extLst>
          </p:cNvPr>
          <p:cNvSpPr txBox="1"/>
          <p:nvPr/>
        </p:nvSpPr>
        <p:spPr>
          <a:xfrm>
            <a:off x="7703452" y="10725738"/>
            <a:ext cx="156059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Anor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549" name="Рисунок 733" descr="Изображение выглядит как символ, Графика, графическая вставка, логотип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13B1D39-ACC5-376A-0BCC-CF7CA94C9E5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283" y="10697360"/>
            <a:ext cx="438912" cy="438912"/>
          </a:xfrm>
          <a:prstGeom prst="rect">
            <a:avLst/>
          </a:prstGeom>
        </p:spPr>
      </p:pic>
      <p:sp>
        <p:nvSpPr>
          <p:cNvPr id="1550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1069335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34,2%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51" name="object 70">
            <a:extLst>
              <a:ext uri="{FF2B5EF4-FFF2-40B4-BE49-F238E27FC236}">
                <a16:creationId xmlns:a16="http://schemas.microsoft.com/office/drawing/2014/main" id="{85CD4721-C8E8-30F2-C598-3FB01FFD2F32}"/>
              </a:ext>
            </a:extLst>
          </p:cNvPr>
          <p:cNvSpPr txBox="1"/>
          <p:nvPr/>
        </p:nvSpPr>
        <p:spPr>
          <a:xfrm>
            <a:off x="7703452" y="11432850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Davr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552" name="Graphic 260">
            <a:extLst>
              <a:ext uri="{FF2B5EF4-FFF2-40B4-BE49-F238E27FC236}">
                <a16:creationId xmlns:a16="http://schemas.microsoft.com/office/drawing/2014/main" id="{4011884D-74F9-86A8-EFE1-1FFB14CFEFC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967212" y="11404472"/>
            <a:ext cx="605055" cy="438912"/>
          </a:xfrm>
          <a:prstGeom prst="rect">
            <a:avLst/>
          </a:prstGeom>
        </p:spPr>
      </p:pic>
      <p:sp>
        <p:nvSpPr>
          <p:cNvPr id="1553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11400469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34,5%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54" name="object 70">
            <a:extLst>
              <a:ext uri="{FF2B5EF4-FFF2-40B4-BE49-F238E27FC236}">
                <a16:creationId xmlns:a16="http://schemas.microsoft.com/office/drawing/2014/main" id="{4747C8D0-3F19-B558-7001-35A1CF3F12D6}"/>
              </a:ext>
            </a:extLst>
          </p:cNvPr>
          <p:cNvSpPr txBox="1"/>
          <p:nvPr/>
        </p:nvSpPr>
        <p:spPr>
          <a:xfrm>
            <a:off x="7703452" y="12139974"/>
            <a:ext cx="18209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Tenge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555" name="Picture 270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4EEECB4F-3E12-25F2-B09D-05F68904EC6D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80"/>
          <a:stretch>
            <a:fillRect/>
          </a:stretch>
        </p:blipFill>
        <p:spPr>
          <a:xfrm>
            <a:off x="7046107" y="12111596"/>
            <a:ext cx="447265" cy="438912"/>
          </a:xfrm>
          <a:prstGeom prst="rect">
            <a:avLst/>
          </a:prstGeom>
        </p:spPr>
      </p:pic>
      <p:sp>
        <p:nvSpPr>
          <p:cNvPr id="1556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1210759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34,9%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57" name="object 70">
            <a:extLst>
              <a:ext uri="{FF2B5EF4-FFF2-40B4-BE49-F238E27FC236}">
                <a16:creationId xmlns:a16="http://schemas.microsoft.com/office/drawing/2014/main" id="{A2B05C62-7CEE-2287-32D2-6F54B421B3C8}"/>
              </a:ext>
            </a:extLst>
          </p:cNvPr>
          <p:cNvSpPr txBox="1"/>
          <p:nvPr/>
        </p:nvSpPr>
        <p:spPr>
          <a:xfrm>
            <a:off x="7703452" y="12849543"/>
            <a:ext cx="211223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Ipak yuli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558" name="Graphic 262">
            <a:extLst>
              <a:ext uri="{FF2B5EF4-FFF2-40B4-BE49-F238E27FC236}">
                <a16:creationId xmlns:a16="http://schemas.microsoft.com/office/drawing/2014/main" id="{0421C791-80BC-D7C4-285E-DA82AC1A0DB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045180" y="12821165"/>
            <a:ext cx="449118" cy="438912"/>
          </a:xfrm>
          <a:prstGeom prst="rect">
            <a:avLst/>
          </a:prstGeom>
        </p:spPr>
      </p:pic>
      <p:sp>
        <p:nvSpPr>
          <p:cNvPr id="1559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1281716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35,5%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60" name="object 70">
            <a:extLst>
              <a:ext uri="{FF2B5EF4-FFF2-40B4-BE49-F238E27FC236}">
                <a16:creationId xmlns:a16="http://schemas.microsoft.com/office/drawing/2014/main" id="{0FD7C07E-9E17-309E-836A-581F99A06DD1}"/>
              </a:ext>
            </a:extLst>
          </p:cNvPr>
          <p:cNvSpPr txBox="1"/>
          <p:nvPr/>
        </p:nvSpPr>
        <p:spPr>
          <a:xfrm>
            <a:off x="7703452" y="1355605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spc="-25" dirty="0" err="1">
                <a:solidFill>
                  <a:srgbClr val="00294B"/>
                </a:solidFill>
                <a:latin typeface="Roboto"/>
                <a:cs typeface="Roboto"/>
              </a:rPr>
              <a:t>Uzum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561" name="Picture 2">
            <a:extLst>
              <a:ext uri="{FF2B5EF4-FFF2-40B4-BE49-F238E27FC236}">
                <a16:creationId xmlns:a16="http://schemas.microsoft.com/office/drawing/2014/main" id="{AF2EC33A-3279-B671-6BC4-ABEBD70E2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203" y="13527676"/>
            <a:ext cx="453072" cy="43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62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1352367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38,0%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63" name="object 70">
            <a:extLst>
              <a:ext uri="{FF2B5EF4-FFF2-40B4-BE49-F238E27FC236}">
                <a16:creationId xmlns:a16="http://schemas.microsoft.com/office/drawing/2014/main" id="{6D523A20-AD30-E5E1-1F8E-DD8D6545CFB3}"/>
              </a:ext>
            </a:extLst>
          </p:cNvPr>
          <p:cNvSpPr txBox="1"/>
          <p:nvPr/>
        </p:nvSpPr>
        <p:spPr>
          <a:xfrm>
            <a:off x="7703452" y="14279222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AVO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564" name="Рисунок 734" descr="Изображение выглядит как Графика, символ, желтый, логотип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090F95B-8120-775B-3288-8874E8889304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283" y="14250844"/>
            <a:ext cx="438912" cy="438912"/>
          </a:xfrm>
          <a:prstGeom prst="rect">
            <a:avLst/>
          </a:prstGeom>
        </p:spPr>
      </p:pic>
      <p:sp>
        <p:nvSpPr>
          <p:cNvPr id="1565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14246841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39,9%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66" name="object 70">
            <a:extLst>
              <a:ext uri="{FF2B5EF4-FFF2-40B4-BE49-F238E27FC236}">
                <a16:creationId xmlns:a16="http://schemas.microsoft.com/office/drawing/2014/main" id="{4ADBE298-3511-A45A-6C90-1377A7D90C7C}"/>
              </a:ext>
            </a:extLst>
          </p:cNvPr>
          <p:cNvSpPr txBox="1"/>
          <p:nvPr/>
        </p:nvSpPr>
        <p:spPr>
          <a:xfrm>
            <a:off x="7703452" y="1499542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TBC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567" name="Graphic 274">
            <a:extLst>
              <a:ext uri="{FF2B5EF4-FFF2-40B4-BE49-F238E27FC236}">
                <a16:creationId xmlns:a16="http://schemas.microsoft.com/office/drawing/2014/main" id="{A4C1B2B9-32CB-6ACA-B15D-C846B9B5F34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7050283" y="14967046"/>
            <a:ext cx="438912" cy="438912"/>
          </a:xfrm>
          <a:prstGeom prst="rect">
            <a:avLst/>
          </a:prstGeom>
        </p:spPr>
      </p:pic>
      <p:sp>
        <p:nvSpPr>
          <p:cNvPr id="1568" name="object 71">
            <a:extLst>
              <a:ext uri="{FF2B5EF4-FFF2-40B4-BE49-F238E27FC236}">
                <a16:creationId xmlns:a16="http://schemas.microsoft.com/office/drawing/2014/main" id="{60174957-92E7-C24F-7736-E8A50F008292}"/>
              </a:ext>
            </a:extLst>
          </p:cNvPr>
          <p:cNvSpPr txBox="1"/>
          <p:nvPr/>
        </p:nvSpPr>
        <p:spPr>
          <a:xfrm>
            <a:off x="10504792" y="1496304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40,4%</a:t>
            </a:r>
            <a:endParaRPr sz="2800" dirty="0">
              <a:latin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60998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object 195"/>
          <p:cNvSpPr/>
          <p:nvPr/>
        </p:nvSpPr>
        <p:spPr>
          <a:xfrm>
            <a:off x="7247899" y="14764115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5">
                <a:moveTo>
                  <a:pt x="4068" y="0"/>
                </a:moveTo>
                <a:lnTo>
                  <a:pt x="741" y="323"/>
                </a:lnTo>
                <a:lnTo>
                  <a:pt x="981" y="3805"/>
                </a:lnTo>
                <a:lnTo>
                  <a:pt x="0" y="5540"/>
                </a:lnTo>
                <a:lnTo>
                  <a:pt x="2094" y="4343"/>
                </a:lnTo>
                <a:lnTo>
                  <a:pt x="3374" y="2261"/>
                </a:lnTo>
                <a:lnTo>
                  <a:pt x="4068" y="0"/>
                </a:lnTo>
                <a:close/>
              </a:path>
            </a:pathLst>
          </a:custGeom>
          <a:solidFill>
            <a:srgbClr val="7922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02255" y="6167780"/>
            <a:ext cx="11919585" cy="10291445"/>
          </a:xfrm>
          <a:custGeom>
            <a:avLst/>
            <a:gdLst/>
            <a:ahLst/>
            <a:cxnLst/>
            <a:rect l="l" t="t" r="r" b="b"/>
            <a:pathLst>
              <a:path w="11919585" h="10291444">
                <a:moveTo>
                  <a:pt x="11372614" y="10291384"/>
                </a:moveTo>
                <a:lnTo>
                  <a:pt x="546939" y="10291384"/>
                </a:lnTo>
                <a:lnTo>
                  <a:pt x="499747" y="10289377"/>
                </a:lnTo>
                <a:lnTo>
                  <a:pt x="453670" y="10283463"/>
                </a:lnTo>
                <a:lnTo>
                  <a:pt x="408872" y="10273808"/>
                </a:lnTo>
                <a:lnTo>
                  <a:pt x="365517" y="10260576"/>
                </a:lnTo>
                <a:lnTo>
                  <a:pt x="323769" y="10243930"/>
                </a:lnTo>
                <a:lnTo>
                  <a:pt x="283792" y="10224036"/>
                </a:lnTo>
                <a:lnTo>
                  <a:pt x="245752" y="10201056"/>
                </a:lnTo>
                <a:lnTo>
                  <a:pt x="209810" y="10175156"/>
                </a:lnTo>
                <a:lnTo>
                  <a:pt x="176133" y="10146499"/>
                </a:lnTo>
                <a:lnTo>
                  <a:pt x="144884" y="10115250"/>
                </a:lnTo>
                <a:lnTo>
                  <a:pt x="116228" y="10081573"/>
                </a:lnTo>
                <a:lnTo>
                  <a:pt x="90328" y="10045632"/>
                </a:lnTo>
                <a:lnTo>
                  <a:pt x="67348" y="10007591"/>
                </a:lnTo>
                <a:lnTo>
                  <a:pt x="47453" y="9967615"/>
                </a:lnTo>
                <a:lnTo>
                  <a:pt x="30808" y="9925867"/>
                </a:lnTo>
                <a:lnTo>
                  <a:pt x="17575" y="9882512"/>
                </a:lnTo>
                <a:lnTo>
                  <a:pt x="7920" y="9837714"/>
                </a:lnTo>
                <a:lnTo>
                  <a:pt x="2007" y="9791637"/>
                </a:lnTo>
                <a:lnTo>
                  <a:pt x="0" y="9744445"/>
                </a:lnTo>
                <a:lnTo>
                  <a:pt x="0" y="546939"/>
                </a:lnTo>
                <a:lnTo>
                  <a:pt x="2007" y="499747"/>
                </a:lnTo>
                <a:lnTo>
                  <a:pt x="7920" y="453670"/>
                </a:lnTo>
                <a:lnTo>
                  <a:pt x="17575" y="408872"/>
                </a:lnTo>
                <a:lnTo>
                  <a:pt x="30808" y="365517"/>
                </a:lnTo>
                <a:lnTo>
                  <a:pt x="47453" y="323769"/>
                </a:lnTo>
                <a:lnTo>
                  <a:pt x="67348" y="283792"/>
                </a:lnTo>
                <a:lnTo>
                  <a:pt x="90328" y="245752"/>
                </a:lnTo>
                <a:lnTo>
                  <a:pt x="116228" y="209810"/>
                </a:lnTo>
                <a:lnTo>
                  <a:pt x="144884" y="176133"/>
                </a:lnTo>
                <a:lnTo>
                  <a:pt x="176133" y="144884"/>
                </a:lnTo>
                <a:lnTo>
                  <a:pt x="209810" y="116228"/>
                </a:lnTo>
                <a:lnTo>
                  <a:pt x="245752" y="90328"/>
                </a:lnTo>
                <a:lnTo>
                  <a:pt x="283792" y="67348"/>
                </a:lnTo>
                <a:lnTo>
                  <a:pt x="323769" y="47453"/>
                </a:lnTo>
                <a:lnTo>
                  <a:pt x="365517" y="30808"/>
                </a:lnTo>
                <a:lnTo>
                  <a:pt x="408872" y="17575"/>
                </a:lnTo>
                <a:lnTo>
                  <a:pt x="453670" y="7920"/>
                </a:lnTo>
                <a:lnTo>
                  <a:pt x="499747" y="2007"/>
                </a:lnTo>
                <a:lnTo>
                  <a:pt x="546939" y="0"/>
                </a:lnTo>
                <a:lnTo>
                  <a:pt x="11372614" y="0"/>
                </a:lnTo>
                <a:lnTo>
                  <a:pt x="11419806" y="2007"/>
                </a:lnTo>
                <a:lnTo>
                  <a:pt x="11465883" y="7920"/>
                </a:lnTo>
                <a:lnTo>
                  <a:pt x="11510681" y="17575"/>
                </a:lnTo>
                <a:lnTo>
                  <a:pt x="11554036" y="30808"/>
                </a:lnTo>
                <a:lnTo>
                  <a:pt x="11595784" y="47453"/>
                </a:lnTo>
                <a:lnTo>
                  <a:pt x="11635760" y="67348"/>
                </a:lnTo>
                <a:lnTo>
                  <a:pt x="11673801" y="90328"/>
                </a:lnTo>
                <a:lnTo>
                  <a:pt x="11709742" y="116228"/>
                </a:lnTo>
                <a:lnTo>
                  <a:pt x="11743419" y="144884"/>
                </a:lnTo>
                <a:lnTo>
                  <a:pt x="11774668" y="176133"/>
                </a:lnTo>
                <a:lnTo>
                  <a:pt x="11803325" y="209810"/>
                </a:lnTo>
                <a:lnTo>
                  <a:pt x="11829225" y="245752"/>
                </a:lnTo>
                <a:lnTo>
                  <a:pt x="11852205" y="283792"/>
                </a:lnTo>
                <a:lnTo>
                  <a:pt x="11872099" y="323769"/>
                </a:lnTo>
                <a:lnTo>
                  <a:pt x="11888745" y="365517"/>
                </a:lnTo>
                <a:lnTo>
                  <a:pt x="11901977" y="408872"/>
                </a:lnTo>
                <a:lnTo>
                  <a:pt x="11911632" y="453670"/>
                </a:lnTo>
                <a:lnTo>
                  <a:pt x="11917546" y="499747"/>
                </a:lnTo>
                <a:lnTo>
                  <a:pt x="11919553" y="546939"/>
                </a:lnTo>
                <a:lnTo>
                  <a:pt x="11919553" y="9744445"/>
                </a:lnTo>
                <a:lnTo>
                  <a:pt x="11917546" y="9791637"/>
                </a:lnTo>
                <a:lnTo>
                  <a:pt x="11911632" y="9837714"/>
                </a:lnTo>
                <a:lnTo>
                  <a:pt x="11901977" y="9882512"/>
                </a:lnTo>
                <a:lnTo>
                  <a:pt x="11888745" y="9925867"/>
                </a:lnTo>
                <a:lnTo>
                  <a:pt x="11872099" y="9967615"/>
                </a:lnTo>
                <a:lnTo>
                  <a:pt x="11852205" y="10007591"/>
                </a:lnTo>
                <a:lnTo>
                  <a:pt x="11829225" y="10045632"/>
                </a:lnTo>
                <a:lnTo>
                  <a:pt x="11803325" y="10081573"/>
                </a:lnTo>
                <a:lnTo>
                  <a:pt x="11774668" y="10115250"/>
                </a:lnTo>
                <a:lnTo>
                  <a:pt x="11743419" y="10146499"/>
                </a:lnTo>
                <a:lnTo>
                  <a:pt x="11709742" y="10175156"/>
                </a:lnTo>
                <a:lnTo>
                  <a:pt x="11673801" y="10201056"/>
                </a:lnTo>
                <a:lnTo>
                  <a:pt x="11635760" y="10224036"/>
                </a:lnTo>
                <a:lnTo>
                  <a:pt x="11595784" y="10243930"/>
                </a:lnTo>
                <a:lnTo>
                  <a:pt x="11554036" y="10260576"/>
                </a:lnTo>
                <a:lnTo>
                  <a:pt x="11510681" y="10273808"/>
                </a:lnTo>
                <a:lnTo>
                  <a:pt x="11465883" y="10283463"/>
                </a:lnTo>
                <a:lnTo>
                  <a:pt x="11419806" y="10289377"/>
                </a:lnTo>
                <a:lnTo>
                  <a:pt x="11372614" y="10291384"/>
                </a:lnTo>
                <a:close/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4" name="object 1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4534" y="16899448"/>
            <a:ext cx="63974" cy="129926"/>
          </a:xfrm>
          <a:prstGeom prst="rect">
            <a:avLst/>
          </a:prstGeom>
        </p:spPr>
      </p:pic>
      <p:sp>
        <p:nvSpPr>
          <p:cNvPr id="105" name="object 105"/>
          <p:cNvSpPr/>
          <p:nvPr/>
        </p:nvSpPr>
        <p:spPr>
          <a:xfrm>
            <a:off x="1761318" y="16899451"/>
            <a:ext cx="63500" cy="133673"/>
          </a:xfrm>
          <a:custGeom>
            <a:avLst/>
            <a:gdLst/>
            <a:ahLst/>
            <a:cxnLst/>
            <a:rect l="l" t="t" r="r" b="b"/>
            <a:pathLst>
              <a:path w="63500" h="116840">
                <a:moveTo>
                  <a:pt x="17411" y="0"/>
                </a:moveTo>
                <a:lnTo>
                  <a:pt x="299" y="0"/>
                </a:lnTo>
                <a:lnTo>
                  <a:pt x="195" y="83336"/>
                </a:lnTo>
                <a:lnTo>
                  <a:pt x="116" y="84724"/>
                </a:lnTo>
                <a:lnTo>
                  <a:pt x="22988" y="115526"/>
                </a:lnTo>
                <a:lnTo>
                  <a:pt x="32046" y="116567"/>
                </a:lnTo>
                <a:lnTo>
                  <a:pt x="43104" y="116567"/>
                </a:lnTo>
                <a:lnTo>
                  <a:pt x="51624" y="114174"/>
                </a:lnTo>
                <a:lnTo>
                  <a:pt x="55884" y="108119"/>
                </a:lnTo>
                <a:lnTo>
                  <a:pt x="57548" y="105343"/>
                </a:lnTo>
                <a:lnTo>
                  <a:pt x="34165" y="105343"/>
                </a:lnTo>
                <a:lnTo>
                  <a:pt x="31376" y="104924"/>
                </a:lnTo>
                <a:lnTo>
                  <a:pt x="16956" y="84724"/>
                </a:lnTo>
                <a:lnTo>
                  <a:pt x="17367" y="77891"/>
                </a:lnTo>
                <a:lnTo>
                  <a:pt x="17411" y="0"/>
                </a:lnTo>
                <a:close/>
              </a:path>
              <a:path w="63500" h="116840">
                <a:moveTo>
                  <a:pt x="63172" y="0"/>
                </a:moveTo>
                <a:lnTo>
                  <a:pt x="55453" y="0"/>
                </a:lnTo>
                <a:lnTo>
                  <a:pt x="55453" y="77891"/>
                </a:lnTo>
                <a:lnTo>
                  <a:pt x="55036" y="83336"/>
                </a:lnTo>
                <a:lnTo>
                  <a:pt x="34165" y="105343"/>
                </a:lnTo>
                <a:lnTo>
                  <a:pt x="57548" y="105343"/>
                </a:lnTo>
                <a:lnTo>
                  <a:pt x="59281" y="102451"/>
                </a:lnTo>
                <a:lnTo>
                  <a:pt x="61655" y="96342"/>
                </a:lnTo>
                <a:lnTo>
                  <a:pt x="62965" y="89926"/>
                </a:lnTo>
                <a:lnTo>
                  <a:pt x="63082" y="86215"/>
                </a:lnTo>
                <a:lnTo>
                  <a:pt x="631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6" name="object 10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1693" y="16900148"/>
            <a:ext cx="66439" cy="130062"/>
          </a:xfrm>
          <a:prstGeom prst="rect">
            <a:avLst/>
          </a:prstGeom>
        </p:spPr>
      </p:pic>
      <p:sp>
        <p:nvSpPr>
          <p:cNvPr id="111" name="object 111"/>
          <p:cNvSpPr/>
          <p:nvPr/>
        </p:nvSpPr>
        <p:spPr>
          <a:xfrm>
            <a:off x="1221760" y="700982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221760" y="8042762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21760" y="9075698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221760" y="1010863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221760" y="1114156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221760" y="12174499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221760" y="1320743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221760" y="1424036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221760" y="15273302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221760" y="1630623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221760" y="1733917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898910" y="700982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898910" y="8042762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98910" y="9075698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920865" y="10146162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8910" y="1114156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8910" y="12174499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98910" y="1320743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898910" y="1424036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898910" y="15273302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897600" y="1630623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Rectangle 5">
            <a:extLst>
              <a:ext uri="{FF2B5EF4-FFF2-40B4-BE49-F238E27FC236}">
                <a16:creationId xmlns:a16="http://schemas.microsoft.com/office/drawing/2014/main" id="{B2481619-0B31-9871-A69A-966687BCD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600" y="15404785"/>
            <a:ext cx="4863721" cy="827614"/>
          </a:xfrm>
          <a:prstGeom prst="rect">
            <a:avLst/>
          </a:prstGeom>
          <a:solidFill>
            <a:srgbClr val="E9E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E9EFFF"/>
              </a:solidFill>
              <a:highlight>
                <a:srgbClr val="FFFF00"/>
              </a:highlight>
            </a:endParaRPr>
          </a:p>
        </p:txBody>
      </p:sp>
      <p:sp>
        <p:nvSpPr>
          <p:cNvPr id="459" name="Rectangle 28">
            <a:extLst>
              <a:ext uri="{FF2B5EF4-FFF2-40B4-BE49-F238E27FC236}">
                <a16:creationId xmlns:a16="http://schemas.microsoft.com/office/drawing/2014/main" id="{41A16692-ED04-6FB6-84C2-88B196A32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0072" y="15611405"/>
            <a:ext cx="97462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rgbClr val="15399F"/>
                </a:solidFill>
                <a:latin typeface="Roboto" panose="02000000000000000000" pitchFamily="2" charset="0"/>
              </a:rPr>
              <a:t>21,8%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15399F"/>
              </a:solidFill>
              <a:effectLst/>
            </a:endParaRPr>
          </a:p>
        </p:txBody>
      </p:sp>
      <p:sp>
        <p:nvSpPr>
          <p:cNvPr id="460" name="Rectangle 57">
            <a:extLst>
              <a:ext uri="{FF2B5EF4-FFF2-40B4-BE49-F238E27FC236}">
                <a16:creationId xmlns:a16="http://schemas.microsoft.com/office/drawing/2014/main" id="{103452CC-E75A-2137-8BCE-2D2FF8B04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4591" y="15611405"/>
            <a:ext cx="292387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15399F"/>
                </a:solidFill>
                <a:effectLst/>
                <a:latin typeface="Roboto" panose="02000000000000000000" pitchFamily="2" charset="0"/>
              </a:rPr>
              <a:t>Örtaça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15399F"/>
                </a:solidFill>
                <a:effectLst/>
                <a:latin typeface="Roboto" panose="02000000000000000000" pitchFamily="2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15399F"/>
                </a:solidFill>
                <a:effectLst/>
                <a:latin typeface="Roboto" panose="02000000000000000000" pitchFamily="2" charset="0"/>
              </a:rPr>
              <a:t>foiz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15399F"/>
                </a:solidFill>
                <a:effectLst/>
                <a:latin typeface="Roboto" panose="02000000000000000000" pitchFamily="2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15399F"/>
                </a:solidFill>
                <a:effectLst/>
                <a:latin typeface="Roboto" panose="02000000000000000000" pitchFamily="2" charset="0"/>
              </a:rPr>
              <a:t>stavka</a:t>
            </a:r>
            <a:endParaRPr kumimoji="0" lang="uz-Cyrl-UZ" altLang="en-US" sz="2800" b="0" i="0" u="none" strike="noStrike" cap="none" normalizeH="0" baseline="0" dirty="0">
              <a:ln>
                <a:noFill/>
              </a:ln>
              <a:solidFill>
                <a:srgbClr val="15399F"/>
              </a:solidFill>
              <a:effectLst/>
            </a:endParaRPr>
          </a:p>
        </p:txBody>
      </p:sp>
      <p:sp>
        <p:nvSpPr>
          <p:cNvPr id="59" name="object 213">
            <a:extLst>
              <a:ext uri="{FF2B5EF4-FFF2-40B4-BE49-F238E27FC236}">
                <a16:creationId xmlns:a16="http://schemas.microsoft.com/office/drawing/2014/main" id="{CC8D7771-E154-923D-4D49-695F5A8FE41A}"/>
              </a:ext>
            </a:extLst>
          </p:cNvPr>
          <p:cNvSpPr/>
          <p:nvPr/>
        </p:nvSpPr>
        <p:spPr>
          <a:xfrm>
            <a:off x="2136752" y="5334400"/>
            <a:ext cx="8653780" cy="819785"/>
          </a:xfrm>
          <a:custGeom>
            <a:avLst/>
            <a:gdLst/>
            <a:ahLst/>
            <a:cxnLst/>
            <a:rect l="l" t="t" r="r" b="b"/>
            <a:pathLst>
              <a:path w="8653780" h="819785">
                <a:moveTo>
                  <a:pt x="8521721" y="0"/>
                </a:moveTo>
                <a:lnTo>
                  <a:pt x="131598" y="0"/>
                </a:lnTo>
                <a:lnTo>
                  <a:pt x="90005" y="6708"/>
                </a:lnTo>
                <a:lnTo>
                  <a:pt x="53880" y="25388"/>
                </a:lnTo>
                <a:lnTo>
                  <a:pt x="25392" y="53875"/>
                </a:lnTo>
                <a:lnTo>
                  <a:pt x="6709" y="90000"/>
                </a:lnTo>
                <a:lnTo>
                  <a:pt x="0" y="131598"/>
                </a:lnTo>
                <a:lnTo>
                  <a:pt x="0" y="687919"/>
                </a:lnTo>
                <a:lnTo>
                  <a:pt x="6709" y="729518"/>
                </a:lnTo>
                <a:lnTo>
                  <a:pt x="25392" y="765646"/>
                </a:lnTo>
                <a:lnTo>
                  <a:pt x="53880" y="794136"/>
                </a:lnTo>
                <a:lnTo>
                  <a:pt x="90005" y="812819"/>
                </a:lnTo>
                <a:lnTo>
                  <a:pt x="131598" y="819529"/>
                </a:lnTo>
                <a:lnTo>
                  <a:pt x="8521721" y="819529"/>
                </a:lnTo>
                <a:lnTo>
                  <a:pt x="8563320" y="812819"/>
                </a:lnTo>
                <a:lnTo>
                  <a:pt x="8599448" y="794136"/>
                </a:lnTo>
                <a:lnTo>
                  <a:pt x="8627938" y="765646"/>
                </a:lnTo>
                <a:lnTo>
                  <a:pt x="8646621" y="729518"/>
                </a:lnTo>
                <a:lnTo>
                  <a:pt x="8653331" y="687919"/>
                </a:lnTo>
                <a:lnTo>
                  <a:pt x="8653331" y="131598"/>
                </a:lnTo>
                <a:lnTo>
                  <a:pt x="8646621" y="90000"/>
                </a:lnTo>
                <a:lnTo>
                  <a:pt x="8627938" y="53875"/>
                </a:lnTo>
                <a:lnTo>
                  <a:pt x="8599448" y="25388"/>
                </a:lnTo>
                <a:lnTo>
                  <a:pt x="8563320" y="6708"/>
                </a:lnTo>
                <a:lnTo>
                  <a:pt x="8521721" y="0"/>
                </a:lnTo>
                <a:close/>
              </a:path>
            </a:pathLst>
          </a:custGeom>
          <a:solidFill>
            <a:srgbClr val="1539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214">
            <a:extLst>
              <a:ext uri="{FF2B5EF4-FFF2-40B4-BE49-F238E27FC236}">
                <a16:creationId xmlns:a16="http://schemas.microsoft.com/office/drawing/2014/main" id="{E5E4392B-F0B0-E232-8B3C-3D2AF703A59B}"/>
              </a:ext>
            </a:extLst>
          </p:cNvPr>
          <p:cNvSpPr txBox="1"/>
          <p:nvPr/>
        </p:nvSpPr>
        <p:spPr>
          <a:xfrm>
            <a:off x="2405961" y="5537032"/>
            <a:ext cx="8112172" cy="4116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00" b="1" dirty="0">
                <a:solidFill>
                  <a:srgbClr val="FFFFFF"/>
                </a:solidFill>
                <a:latin typeface="Roboto"/>
                <a:cs typeface="Roboto"/>
              </a:rPr>
              <a:t>BANKLAR</a:t>
            </a:r>
            <a:r>
              <a:rPr sz="2600" b="1" spc="-2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uz-Latn-UZ" sz="2600" b="1" dirty="0">
                <a:solidFill>
                  <a:srgbClr val="FFFFFF"/>
                </a:solidFill>
                <a:latin typeface="Roboto"/>
                <a:cs typeface="Roboto"/>
              </a:rPr>
              <a:t>BÖYIÇA </a:t>
            </a:r>
            <a:r>
              <a:rPr sz="2600" b="1" dirty="0">
                <a:solidFill>
                  <a:srgbClr val="FFFFFF"/>
                </a:solidFill>
                <a:latin typeface="Roboto"/>
                <a:cs typeface="Roboto"/>
              </a:rPr>
              <a:t>AVTOKREDIT</a:t>
            </a:r>
            <a:r>
              <a:rPr lang="en-US" sz="2600" b="1" spc="-15" dirty="0">
                <a:solidFill>
                  <a:srgbClr val="FFFFFF"/>
                </a:solidFill>
                <a:latin typeface="Roboto"/>
                <a:cs typeface="Roboto"/>
              </a:rPr>
              <a:t> FOIZ </a:t>
            </a:r>
            <a:r>
              <a:rPr sz="2600" b="1" spc="-10" dirty="0">
                <a:solidFill>
                  <a:srgbClr val="FFFFFF"/>
                </a:solidFill>
                <a:latin typeface="Roboto"/>
                <a:cs typeface="Roboto"/>
              </a:rPr>
              <a:t>STAVKALARI</a:t>
            </a:r>
            <a:endParaRPr sz="2600" dirty="0">
              <a:latin typeface="Roboto"/>
              <a:cs typeface="Roboto"/>
            </a:endParaRPr>
          </a:p>
        </p:txBody>
      </p:sp>
      <p:sp>
        <p:nvSpPr>
          <p:cNvPr id="61" name="object 14">
            <a:extLst>
              <a:ext uri="{FF2B5EF4-FFF2-40B4-BE49-F238E27FC236}">
                <a16:creationId xmlns:a16="http://schemas.microsoft.com/office/drawing/2014/main" id="{693C71EC-C2C4-841F-A160-4AC8F0467460}"/>
              </a:ext>
            </a:extLst>
          </p:cNvPr>
          <p:cNvSpPr txBox="1"/>
          <p:nvPr/>
        </p:nvSpPr>
        <p:spPr>
          <a:xfrm>
            <a:off x="1321975" y="18816614"/>
            <a:ext cx="11133455" cy="85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6300"/>
              </a:lnSpc>
              <a:spcBef>
                <a:spcPts val="100"/>
              </a:spcBef>
            </a:pP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Tijorat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banklari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avtosanoat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korxonalari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bilan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kelişuv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asosida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turli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qulay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şartlardagi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(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masalan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,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avtomobil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narxining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boşlanğiç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badal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summasidan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kelib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çiqib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) past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foizli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avtokreditlar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taklif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etişi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sababli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Örtaça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foiz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stavkalar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tijorat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banklari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taklif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etayotgan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amaldagi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foiz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stavkalaridan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farqlanişi</a:t>
            </a:r>
            <a:r>
              <a:rPr lang="en-US" sz="17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700" dirty="0" err="1">
                <a:solidFill>
                  <a:srgbClr val="002960"/>
                </a:solidFill>
                <a:latin typeface="Roboto"/>
                <a:cs typeface="Roboto"/>
              </a:rPr>
              <a:t>mumkin</a:t>
            </a:r>
            <a:r>
              <a:rPr lang="tr-TR" sz="1700" dirty="0">
                <a:solidFill>
                  <a:srgbClr val="002960"/>
                </a:solidFill>
                <a:latin typeface="Roboto"/>
                <a:cs typeface="Roboto"/>
              </a:rPr>
              <a:t>.</a:t>
            </a:r>
            <a:endParaRPr lang="en-US" sz="1700" dirty="0">
              <a:solidFill>
                <a:srgbClr val="002960"/>
              </a:solidFill>
              <a:latin typeface="Roboto"/>
              <a:cs typeface="Roboto"/>
            </a:endParaRPr>
          </a:p>
        </p:txBody>
      </p:sp>
      <p:sp>
        <p:nvSpPr>
          <p:cNvPr id="63" name="object 16">
            <a:extLst>
              <a:ext uri="{FF2B5EF4-FFF2-40B4-BE49-F238E27FC236}">
                <a16:creationId xmlns:a16="http://schemas.microsoft.com/office/drawing/2014/main" id="{DF4CFE0E-D4E4-A0BE-F371-8BB9960B163A}"/>
              </a:ext>
            </a:extLst>
          </p:cNvPr>
          <p:cNvSpPr/>
          <p:nvPr/>
        </p:nvSpPr>
        <p:spPr>
          <a:xfrm>
            <a:off x="395570" y="18946269"/>
            <a:ext cx="662305" cy="662305"/>
          </a:xfrm>
          <a:custGeom>
            <a:avLst/>
            <a:gdLst/>
            <a:ahLst/>
            <a:cxnLst/>
            <a:rect l="l" t="t" r="r" b="b"/>
            <a:pathLst>
              <a:path w="662305" h="662305">
                <a:moveTo>
                  <a:pt x="356524" y="660836"/>
                </a:moveTo>
                <a:lnTo>
                  <a:pt x="305182" y="660836"/>
                </a:lnTo>
                <a:lnTo>
                  <a:pt x="310500" y="661829"/>
                </a:lnTo>
                <a:lnTo>
                  <a:pt x="351433" y="661829"/>
                </a:lnTo>
                <a:lnTo>
                  <a:pt x="354059" y="661123"/>
                </a:lnTo>
                <a:lnTo>
                  <a:pt x="356524" y="660836"/>
                </a:lnTo>
                <a:close/>
              </a:path>
              <a:path w="662305" h="662305">
                <a:moveTo>
                  <a:pt x="310729" y="0"/>
                </a:moveTo>
                <a:lnTo>
                  <a:pt x="266378" y="5750"/>
                </a:lnTo>
                <a:lnTo>
                  <a:pt x="222970" y="17498"/>
                </a:lnTo>
                <a:lnTo>
                  <a:pt x="181156" y="35244"/>
                </a:lnTo>
                <a:lnTo>
                  <a:pt x="141586" y="58991"/>
                </a:lnTo>
                <a:lnTo>
                  <a:pt x="104912" y="88742"/>
                </a:lnTo>
                <a:lnTo>
                  <a:pt x="70688" y="126017"/>
                </a:lnTo>
                <a:lnTo>
                  <a:pt x="42823" y="167549"/>
                </a:lnTo>
                <a:lnTo>
                  <a:pt x="21630" y="212581"/>
                </a:lnTo>
                <a:lnTo>
                  <a:pt x="7419" y="260359"/>
                </a:lnTo>
                <a:lnTo>
                  <a:pt x="502" y="310127"/>
                </a:lnTo>
                <a:lnTo>
                  <a:pt x="26" y="349126"/>
                </a:lnTo>
                <a:lnTo>
                  <a:pt x="0" y="351316"/>
                </a:lnTo>
                <a:lnTo>
                  <a:pt x="1112" y="357288"/>
                </a:lnTo>
                <a:lnTo>
                  <a:pt x="8295" y="404676"/>
                </a:lnTo>
                <a:lnTo>
                  <a:pt x="21985" y="449631"/>
                </a:lnTo>
                <a:lnTo>
                  <a:pt x="41672" y="491644"/>
                </a:lnTo>
                <a:lnTo>
                  <a:pt x="66846" y="530207"/>
                </a:lnTo>
                <a:lnTo>
                  <a:pt x="96997" y="564813"/>
                </a:lnTo>
                <a:lnTo>
                  <a:pt x="131614" y="594954"/>
                </a:lnTo>
                <a:lnTo>
                  <a:pt x="170188" y="620123"/>
                </a:lnTo>
                <a:lnTo>
                  <a:pt x="212207" y="639811"/>
                </a:lnTo>
                <a:lnTo>
                  <a:pt x="257161" y="653512"/>
                </a:lnTo>
                <a:lnTo>
                  <a:pt x="305328" y="660836"/>
                </a:lnTo>
                <a:lnTo>
                  <a:pt x="357801" y="660836"/>
                </a:lnTo>
                <a:lnTo>
                  <a:pt x="407243" y="653078"/>
                </a:lnTo>
                <a:lnTo>
                  <a:pt x="452797" y="638843"/>
                </a:lnTo>
                <a:lnTo>
                  <a:pt x="495242" y="618466"/>
                </a:lnTo>
                <a:lnTo>
                  <a:pt x="499666" y="615506"/>
                </a:lnTo>
                <a:lnTo>
                  <a:pt x="331203" y="615506"/>
                </a:lnTo>
                <a:lnTo>
                  <a:pt x="284992" y="611777"/>
                </a:lnTo>
                <a:lnTo>
                  <a:pt x="241156" y="600982"/>
                </a:lnTo>
                <a:lnTo>
                  <a:pt x="200280" y="583706"/>
                </a:lnTo>
                <a:lnTo>
                  <a:pt x="162950" y="560537"/>
                </a:lnTo>
                <a:lnTo>
                  <a:pt x="129755" y="532062"/>
                </a:lnTo>
                <a:lnTo>
                  <a:pt x="101279" y="498866"/>
                </a:lnTo>
                <a:lnTo>
                  <a:pt x="78110" y="461537"/>
                </a:lnTo>
                <a:lnTo>
                  <a:pt x="60835" y="420661"/>
                </a:lnTo>
                <a:lnTo>
                  <a:pt x="50040" y="376824"/>
                </a:lnTo>
                <a:lnTo>
                  <a:pt x="46311" y="330614"/>
                </a:lnTo>
                <a:lnTo>
                  <a:pt x="50040" y="284404"/>
                </a:lnTo>
                <a:lnTo>
                  <a:pt x="60835" y="240567"/>
                </a:lnTo>
                <a:lnTo>
                  <a:pt x="78110" y="199691"/>
                </a:lnTo>
                <a:lnTo>
                  <a:pt x="101279" y="162362"/>
                </a:lnTo>
                <a:lnTo>
                  <a:pt x="129755" y="129166"/>
                </a:lnTo>
                <a:lnTo>
                  <a:pt x="162950" y="100691"/>
                </a:lnTo>
                <a:lnTo>
                  <a:pt x="200280" y="77522"/>
                </a:lnTo>
                <a:lnTo>
                  <a:pt x="241156" y="60246"/>
                </a:lnTo>
                <a:lnTo>
                  <a:pt x="284992" y="49451"/>
                </a:lnTo>
                <a:lnTo>
                  <a:pt x="331203" y="45722"/>
                </a:lnTo>
                <a:lnTo>
                  <a:pt x="498852" y="45722"/>
                </a:lnTo>
                <a:lnTo>
                  <a:pt x="484539" y="36910"/>
                </a:lnTo>
                <a:lnTo>
                  <a:pt x="442927" y="18700"/>
                </a:lnTo>
                <a:lnTo>
                  <a:pt x="399655" y="6477"/>
                </a:lnTo>
                <a:lnTo>
                  <a:pt x="355371" y="243"/>
                </a:lnTo>
                <a:lnTo>
                  <a:pt x="310729" y="0"/>
                </a:lnTo>
                <a:close/>
              </a:path>
              <a:path w="662305" h="662305">
                <a:moveTo>
                  <a:pt x="498852" y="45722"/>
                </a:moveTo>
                <a:lnTo>
                  <a:pt x="331203" y="45722"/>
                </a:lnTo>
                <a:lnTo>
                  <a:pt x="377413" y="49451"/>
                </a:lnTo>
                <a:lnTo>
                  <a:pt x="421249" y="60246"/>
                </a:lnTo>
                <a:lnTo>
                  <a:pt x="462126" y="77522"/>
                </a:lnTo>
                <a:lnTo>
                  <a:pt x="499455" y="100691"/>
                </a:lnTo>
                <a:lnTo>
                  <a:pt x="532650" y="129166"/>
                </a:lnTo>
                <a:lnTo>
                  <a:pt x="561126" y="162362"/>
                </a:lnTo>
                <a:lnTo>
                  <a:pt x="584295" y="199691"/>
                </a:lnTo>
                <a:lnTo>
                  <a:pt x="601570" y="240567"/>
                </a:lnTo>
                <a:lnTo>
                  <a:pt x="612366" y="284404"/>
                </a:lnTo>
                <a:lnTo>
                  <a:pt x="616094" y="330614"/>
                </a:lnTo>
                <a:lnTo>
                  <a:pt x="612366" y="376824"/>
                </a:lnTo>
                <a:lnTo>
                  <a:pt x="601570" y="420661"/>
                </a:lnTo>
                <a:lnTo>
                  <a:pt x="584295" y="461537"/>
                </a:lnTo>
                <a:lnTo>
                  <a:pt x="561126" y="498866"/>
                </a:lnTo>
                <a:lnTo>
                  <a:pt x="532650" y="532062"/>
                </a:lnTo>
                <a:lnTo>
                  <a:pt x="499455" y="560537"/>
                </a:lnTo>
                <a:lnTo>
                  <a:pt x="462126" y="583706"/>
                </a:lnTo>
                <a:lnTo>
                  <a:pt x="421249" y="600982"/>
                </a:lnTo>
                <a:lnTo>
                  <a:pt x="377413" y="611777"/>
                </a:lnTo>
                <a:lnTo>
                  <a:pt x="331203" y="615506"/>
                </a:lnTo>
                <a:lnTo>
                  <a:pt x="499666" y="615506"/>
                </a:lnTo>
                <a:lnTo>
                  <a:pt x="534062" y="592487"/>
                </a:lnTo>
                <a:lnTo>
                  <a:pt x="568739" y="561445"/>
                </a:lnTo>
                <a:lnTo>
                  <a:pt x="598757" y="525877"/>
                </a:lnTo>
                <a:lnTo>
                  <a:pt x="623600" y="486322"/>
                </a:lnTo>
                <a:lnTo>
                  <a:pt x="642749" y="443320"/>
                </a:lnTo>
                <a:lnTo>
                  <a:pt x="655689" y="397408"/>
                </a:lnTo>
                <a:lnTo>
                  <a:pt x="661903" y="349126"/>
                </a:lnTo>
                <a:lnTo>
                  <a:pt x="661879" y="311431"/>
                </a:lnTo>
                <a:lnTo>
                  <a:pt x="655289" y="261923"/>
                </a:lnTo>
                <a:lnTo>
                  <a:pt x="641479" y="214448"/>
                </a:lnTo>
                <a:lnTo>
                  <a:pt x="620794" y="169712"/>
                </a:lnTo>
                <a:lnTo>
                  <a:pt x="593577" y="128420"/>
                </a:lnTo>
                <a:lnTo>
                  <a:pt x="560174" y="91279"/>
                </a:lnTo>
                <a:lnTo>
                  <a:pt x="523838" y="61104"/>
                </a:lnTo>
                <a:lnTo>
                  <a:pt x="498852" y="45722"/>
                </a:lnTo>
                <a:close/>
              </a:path>
            </a:pathLst>
          </a:custGeom>
          <a:solidFill>
            <a:srgbClr val="00296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48" name="object 17">
            <a:extLst>
              <a:ext uri="{FF2B5EF4-FFF2-40B4-BE49-F238E27FC236}">
                <a16:creationId xmlns:a16="http://schemas.microsoft.com/office/drawing/2014/main" id="{05BE3309-75C3-613C-A748-86E72DCEC56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273" y="19221878"/>
            <a:ext cx="67504" cy="207201"/>
          </a:xfrm>
          <a:prstGeom prst="rect">
            <a:avLst/>
          </a:prstGeom>
        </p:spPr>
      </p:pic>
      <p:sp>
        <p:nvSpPr>
          <p:cNvPr id="449" name="object 18">
            <a:extLst>
              <a:ext uri="{FF2B5EF4-FFF2-40B4-BE49-F238E27FC236}">
                <a16:creationId xmlns:a16="http://schemas.microsoft.com/office/drawing/2014/main" id="{2B5A5523-90DA-5D54-6EBE-380E6B588EA1}"/>
              </a:ext>
            </a:extLst>
          </p:cNvPr>
          <p:cNvSpPr/>
          <p:nvPr/>
        </p:nvSpPr>
        <p:spPr>
          <a:xfrm>
            <a:off x="691101" y="19119272"/>
            <a:ext cx="71120" cy="62865"/>
          </a:xfrm>
          <a:custGeom>
            <a:avLst/>
            <a:gdLst/>
            <a:ahLst/>
            <a:cxnLst/>
            <a:rect l="l" t="t" r="r" b="b"/>
            <a:pathLst>
              <a:path w="71120" h="62865">
                <a:moveTo>
                  <a:pt x="34724" y="0"/>
                </a:moveTo>
                <a:lnTo>
                  <a:pt x="20241" y="3125"/>
                </a:lnTo>
                <a:lnTo>
                  <a:pt x="7776" y="11821"/>
                </a:lnTo>
                <a:lnTo>
                  <a:pt x="2299" y="19977"/>
                </a:lnTo>
                <a:lnTo>
                  <a:pt x="0" y="29058"/>
                </a:lnTo>
                <a:lnTo>
                  <a:pt x="969" y="38361"/>
                </a:lnTo>
                <a:lnTo>
                  <a:pt x="5299" y="47183"/>
                </a:lnTo>
                <a:lnTo>
                  <a:pt x="18065" y="58187"/>
                </a:lnTo>
                <a:lnTo>
                  <a:pt x="33847" y="62393"/>
                </a:lnTo>
                <a:lnTo>
                  <a:pt x="50000" y="59589"/>
                </a:lnTo>
                <a:lnTo>
                  <a:pt x="63876" y="49564"/>
                </a:lnTo>
                <a:lnTo>
                  <a:pt x="69509" y="39907"/>
                </a:lnTo>
                <a:lnTo>
                  <a:pt x="70928" y="29610"/>
                </a:lnTo>
                <a:lnTo>
                  <a:pt x="68366" y="19573"/>
                </a:lnTo>
                <a:lnTo>
                  <a:pt x="62057" y="10696"/>
                </a:lnTo>
                <a:lnTo>
                  <a:pt x="49303" y="2503"/>
                </a:lnTo>
                <a:lnTo>
                  <a:pt x="34724" y="0"/>
                </a:lnTo>
                <a:close/>
              </a:path>
            </a:pathLst>
          </a:custGeom>
          <a:solidFill>
            <a:srgbClr val="0029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2">
            <a:extLst>
              <a:ext uri="{FF2B5EF4-FFF2-40B4-BE49-F238E27FC236}">
                <a16:creationId xmlns:a16="http://schemas.microsoft.com/office/drawing/2014/main" id="{0383B334-F707-45BE-533C-02284FD18924}"/>
              </a:ext>
            </a:extLst>
          </p:cNvPr>
          <p:cNvSpPr/>
          <p:nvPr/>
        </p:nvSpPr>
        <p:spPr>
          <a:xfrm>
            <a:off x="480456" y="3183444"/>
            <a:ext cx="11963400" cy="2104390"/>
          </a:xfrm>
          <a:custGeom>
            <a:avLst/>
            <a:gdLst/>
            <a:ahLst/>
            <a:cxnLst/>
            <a:rect l="l" t="t" r="r" b="b"/>
            <a:pathLst>
              <a:path w="11963400" h="2104390">
                <a:moveTo>
                  <a:pt x="11497714" y="2104312"/>
                </a:moveTo>
                <a:lnTo>
                  <a:pt x="465433" y="2104312"/>
                </a:lnTo>
                <a:lnTo>
                  <a:pt x="417847" y="2101909"/>
                </a:lnTo>
                <a:lnTo>
                  <a:pt x="371634" y="2094856"/>
                </a:lnTo>
                <a:lnTo>
                  <a:pt x="327030" y="2083387"/>
                </a:lnTo>
                <a:lnTo>
                  <a:pt x="284268" y="2067735"/>
                </a:lnTo>
                <a:lnTo>
                  <a:pt x="243583" y="2048136"/>
                </a:lnTo>
                <a:lnTo>
                  <a:pt x="205208" y="2024822"/>
                </a:lnTo>
                <a:lnTo>
                  <a:pt x="169377" y="1998028"/>
                </a:lnTo>
                <a:lnTo>
                  <a:pt x="136324" y="1967988"/>
                </a:lnTo>
                <a:lnTo>
                  <a:pt x="106284" y="1934935"/>
                </a:lnTo>
                <a:lnTo>
                  <a:pt x="79490" y="1899104"/>
                </a:lnTo>
                <a:lnTo>
                  <a:pt x="56176" y="1860729"/>
                </a:lnTo>
                <a:lnTo>
                  <a:pt x="36577" y="1820044"/>
                </a:lnTo>
                <a:lnTo>
                  <a:pt x="20925" y="1777282"/>
                </a:lnTo>
                <a:lnTo>
                  <a:pt x="9456" y="1732678"/>
                </a:lnTo>
                <a:lnTo>
                  <a:pt x="2403" y="1686465"/>
                </a:lnTo>
                <a:lnTo>
                  <a:pt x="0" y="1638879"/>
                </a:lnTo>
                <a:lnTo>
                  <a:pt x="0" y="465433"/>
                </a:lnTo>
                <a:lnTo>
                  <a:pt x="2403" y="417847"/>
                </a:lnTo>
                <a:lnTo>
                  <a:pt x="9456" y="371634"/>
                </a:lnTo>
                <a:lnTo>
                  <a:pt x="20925" y="327030"/>
                </a:lnTo>
                <a:lnTo>
                  <a:pt x="36577" y="284268"/>
                </a:lnTo>
                <a:lnTo>
                  <a:pt x="56176" y="243583"/>
                </a:lnTo>
                <a:lnTo>
                  <a:pt x="79490" y="205208"/>
                </a:lnTo>
                <a:lnTo>
                  <a:pt x="106284" y="169377"/>
                </a:lnTo>
                <a:lnTo>
                  <a:pt x="136324" y="136324"/>
                </a:lnTo>
                <a:lnTo>
                  <a:pt x="169377" y="106284"/>
                </a:lnTo>
                <a:lnTo>
                  <a:pt x="205208" y="79490"/>
                </a:lnTo>
                <a:lnTo>
                  <a:pt x="243583" y="56176"/>
                </a:lnTo>
                <a:lnTo>
                  <a:pt x="284268" y="36577"/>
                </a:lnTo>
                <a:lnTo>
                  <a:pt x="327030" y="20925"/>
                </a:lnTo>
                <a:lnTo>
                  <a:pt x="371634" y="9456"/>
                </a:lnTo>
                <a:lnTo>
                  <a:pt x="417847" y="2403"/>
                </a:lnTo>
                <a:lnTo>
                  <a:pt x="465433" y="0"/>
                </a:lnTo>
                <a:lnTo>
                  <a:pt x="11497714" y="0"/>
                </a:lnTo>
                <a:lnTo>
                  <a:pt x="11545303" y="2403"/>
                </a:lnTo>
                <a:lnTo>
                  <a:pt x="11591517" y="9456"/>
                </a:lnTo>
                <a:lnTo>
                  <a:pt x="11636122" y="20925"/>
                </a:lnTo>
                <a:lnTo>
                  <a:pt x="11678884" y="36577"/>
                </a:lnTo>
                <a:lnTo>
                  <a:pt x="11719570" y="56176"/>
                </a:lnTo>
                <a:lnTo>
                  <a:pt x="11757945" y="79490"/>
                </a:lnTo>
                <a:lnTo>
                  <a:pt x="11793775" y="106284"/>
                </a:lnTo>
                <a:lnTo>
                  <a:pt x="11826828" y="136324"/>
                </a:lnTo>
                <a:lnTo>
                  <a:pt x="11856867" y="169377"/>
                </a:lnTo>
                <a:lnTo>
                  <a:pt x="11883661" y="205208"/>
                </a:lnTo>
                <a:lnTo>
                  <a:pt x="11906974" y="243583"/>
                </a:lnTo>
                <a:lnTo>
                  <a:pt x="11926573" y="284268"/>
                </a:lnTo>
                <a:lnTo>
                  <a:pt x="11942223" y="327030"/>
                </a:lnTo>
                <a:lnTo>
                  <a:pt x="11953692" y="371634"/>
                </a:lnTo>
                <a:lnTo>
                  <a:pt x="11960745" y="417847"/>
                </a:lnTo>
                <a:lnTo>
                  <a:pt x="11963148" y="465433"/>
                </a:lnTo>
                <a:lnTo>
                  <a:pt x="11963148" y="1638879"/>
                </a:lnTo>
                <a:lnTo>
                  <a:pt x="11960745" y="1686465"/>
                </a:lnTo>
                <a:lnTo>
                  <a:pt x="11953692" y="1732678"/>
                </a:lnTo>
                <a:lnTo>
                  <a:pt x="11942223" y="1777282"/>
                </a:lnTo>
                <a:lnTo>
                  <a:pt x="11926573" y="1820044"/>
                </a:lnTo>
                <a:lnTo>
                  <a:pt x="11906974" y="1860729"/>
                </a:lnTo>
                <a:lnTo>
                  <a:pt x="11883661" y="1899104"/>
                </a:lnTo>
                <a:lnTo>
                  <a:pt x="11856867" y="1934935"/>
                </a:lnTo>
                <a:lnTo>
                  <a:pt x="11826828" y="1967988"/>
                </a:lnTo>
                <a:lnTo>
                  <a:pt x="11793775" y="1998028"/>
                </a:lnTo>
                <a:lnTo>
                  <a:pt x="11757945" y="2024822"/>
                </a:lnTo>
                <a:lnTo>
                  <a:pt x="11719570" y="2048136"/>
                </a:lnTo>
                <a:lnTo>
                  <a:pt x="11678884" y="2067735"/>
                </a:lnTo>
                <a:lnTo>
                  <a:pt x="11636122" y="2083387"/>
                </a:lnTo>
                <a:lnTo>
                  <a:pt x="11591517" y="2094856"/>
                </a:lnTo>
                <a:lnTo>
                  <a:pt x="11545303" y="2101909"/>
                </a:lnTo>
                <a:lnTo>
                  <a:pt x="11497714" y="2104312"/>
                </a:lnTo>
                <a:close/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23">
            <a:extLst>
              <a:ext uri="{FF2B5EF4-FFF2-40B4-BE49-F238E27FC236}">
                <a16:creationId xmlns:a16="http://schemas.microsoft.com/office/drawing/2014/main" id="{73EE15EF-9C6D-33D6-87D3-FAF3323F9E76}"/>
              </a:ext>
            </a:extLst>
          </p:cNvPr>
          <p:cNvSpPr txBox="1"/>
          <p:nvPr/>
        </p:nvSpPr>
        <p:spPr>
          <a:xfrm>
            <a:off x="3458270" y="3465112"/>
            <a:ext cx="3442335" cy="1292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50" b="1" dirty="0">
                <a:solidFill>
                  <a:srgbClr val="15399F"/>
                </a:solidFill>
                <a:latin typeface="Roboto"/>
                <a:cs typeface="Roboto"/>
              </a:rPr>
              <a:t>AVTOKREDIT </a:t>
            </a:r>
            <a:r>
              <a:rPr sz="2450" b="1" spc="-20" dirty="0">
                <a:solidFill>
                  <a:srgbClr val="15399F"/>
                </a:solidFill>
                <a:latin typeface="Roboto"/>
                <a:cs typeface="Roboto"/>
              </a:rPr>
              <a:t>NIMA?</a:t>
            </a:r>
            <a:endParaRPr sz="2450" dirty="0">
              <a:latin typeface="Roboto"/>
              <a:cs typeface="Roboto"/>
            </a:endParaRPr>
          </a:p>
          <a:p>
            <a:pPr marL="12700" marR="5080" algn="just">
              <a:lnSpc>
                <a:spcPct val="103000"/>
              </a:lnSpc>
              <a:spcBef>
                <a:spcPts val="1190"/>
              </a:spcBef>
            </a:pPr>
            <a:r>
              <a:rPr lang="en-US" sz="1600" dirty="0" err="1">
                <a:solidFill>
                  <a:srgbClr val="15399F"/>
                </a:solidFill>
                <a:latin typeface="Roboto"/>
                <a:cs typeface="Roboto"/>
              </a:rPr>
              <a:t>Avtokredit</a:t>
            </a:r>
            <a:r>
              <a:rPr lang="en-US" sz="1600" spc="75" dirty="0">
                <a:solidFill>
                  <a:srgbClr val="15399F"/>
                </a:solidFill>
                <a:latin typeface="Roboto"/>
                <a:cs typeface="Roboto"/>
              </a:rPr>
              <a:t> - </a:t>
            </a:r>
            <a:r>
              <a:rPr lang="en-US" sz="1600" dirty="0" err="1">
                <a:solidFill>
                  <a:srgbClr val="15399F"/>
                </a:solidFill>
                <a:latin typeface="Roboto"/>
                <a:cs typeface="Roboto"/>
              </a:rPr>
              <a:t>bu</a:t>
            </a:r>
            <a:r>
              <a:rPr lang="en-US" sz="16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15399F"/>
                </a:solidFill>
                <a:latin typeface="Roboto"/>
                <a:cs typeface="Roboto"/>
              </a:rPr>
              <a:t>avtomobil</a:t>
            </a:r>
            <a:r>
              <a:rPr lang="en-US" sz="16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15399F"/>
                </a:solidFill>
                <a:latin typeface="Roboto"/>
                <a:cs typeface="Roboto"/>
              </a:rPr>
              <a:t>sotib</a:t>
            </a:r>
            <a:r>
              <a:rPr lang="en-US" sz="16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15399F"/>
                </a:solidFill>
                <a:latin typeface="Roboto"/>
                <a:cs typeface="Roboto"/>
              </a:rPr>
              <a:t>oliş</a:t>
            </a:r>
            <a:r>
              <a:rPr lang="en-US" sz="16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15399F"/>
                </a:solidFill>
                <a:latin typeface="Roboto"/>
                <a:cs typeface="Roboto"/>
              </a:rPr>
              <a:t>uçun</a:t>
            </a:r>
            <a:r>
              <a:rPr lang="en-US" sz="16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15399F"/>
                </a:solidFill>
                <a:latin typeface="Roboto"/>
                <a:cs typeface="Roboto"/>
              </a:rPr>
              <a:t>banklar</a:t>
            </a:r>
            <a:r>
              <a:rPr lang="en-US" sz="16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15399F"/>
                </a:solidFill>
                <a:latin typeface="Roboto"/>
                <a:cs typeface="Roboto"/>
              </a:rPr>
              <a:t>tomonidan</a:t>
            </a:r>
            <a:r>
              <a:rPr lang="en-US" sz="16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15399F"/>
                </a:solidFill>
                <a:latin typeface="Roboto"/>
                <a:cs typeface="Roboto"/>
              </a:rPr>
              <a:t>ajratiladigan</a:t>
            </a:r>
            <a:r>
              <a:rPr lang="en-US" sz="16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15399F"/>
                </a:solidFill>
                <a:latin typeface="Roboto"/>
                <a:cs typeface="Roboto"/>
              </a:rPr>
              <a:t>maqsadli</a:t>
            </a:r>
            <a:r>
              <a:rPr lang="en-US" sz="16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15399F"/>
                </a:solidFill>
                <a:latin typeface="Roboto"/>
                <a:cs typeface="Roboto"/>
              </a:rPr>
              <a:t>kreditdir</a:t>
            </a:r>
            <a:r>
              <a:rPr lang="en-US" sz="1600" dirty="0">
                <a:solidFill>
                  <a:srgbClr val="15399F"/>
                </a:solidFill>
                <a:latin typeface="Roboto"/>
                <a:cs typeface="Roboto"/>
              </a:rPr>
              <a:t>.</a:t>
            </a:r>
          </a:p>
        </p:txBody>
      </p:sp>
      <p:sp>
        <p:nvSpPr>
          <p:cNvPr id="11" name="object 24">
            <a:extLst>
              <a:ext uri="{FF2B5EF4-FFF2-40B4-BE49-F238E27FC236}">
                <a16:creationId xmlns:a16="http://schemas.microsoft.com/office/drawing/2014/main" id="{2EDF1F7C-8D47-03E3-2FC5-30A2D102B464}"/>
              </a:ext>
            </a:extLst>
          </p:cNvPr>
          <p:cNvSpPr txBox="1"/>
          <p:nvPr/>
        </p:nvSpPr>
        <p:spPr>
          <a:xfrm>
            <a:off x="7526582" y="4344608"/>
            <a:ext cx="1370965" cy="418576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ctr">
              <a:lnSpc>
                <a:spcPct val="105900"/>
              </a:lnSpc>
              <a:spcBef>
                <a:spcPts val="45"/>
              </a:spcBef>
            </a:pPr>
            <a:r>
              <a:rPr lang="uz-Latn-UZ" sz="1300" spc="-10" dirty="0">
                <a:solidFill>
                  <a:srgbClr val="15399F"/>
                </a:solidFill>
                <a:latin typeface="Roboto"/>
                <a:cs typeface="Roboto"/>
              </a:rPr>
              <a:t>Tezkor rasmiylaştiriladi.</a:t>
            </a:r>
            <a:endParaRPr lang="uz-Latn-UZ" sz="1300" dirty="0">
              <a:latin typeface="Roboto"/>
              <a:cs typeface="Roboto"/>
            </a:endParaRPr>
          </a:p>
        </p:txBody>
      </p:sp>
      <p:sp>
        <p:nvSpPr>
          <p:cNvPr id="12" name="object 25">
            <a:extLst>
              <a:ext uri="{FF2B5EF4-FFF2-40B4-BE49-F238E27FC236}">
                <a16:creationId xmlns:a16="http://schemas.microsoft.com/office/drawing/2014/main" id="{97A56DF5-4C77-AB67-17D0-5CC36A53B1F6}"/>
              </a:ext>
            </a:extLst>
          </p:cNvPr>
          <p:cNvSpPr txBox="1"/>
          <p:nvPr/>
        </p:nvSpPr>
        <p:spPr>
          <a:xfrm>
            <a:off x="9219746" y="4344438"/>
            <a:ext cx="1241425" cy="64897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ctr">
              <a:lnSpc>
                <a:spcPct val="105900"/>
              </a:lnSpc>
              <a:spcBef>
                <a:spcPts val="45"/>
              </a:spcBef>
            </a:pPr>
            <a:r>
              <a:rPr sz="1300" dirty="0">
                <a:solidFill>
                  <a:srgbClr val="15399F"/>
                </a:solidFill>
                <a:latin typeface="Roboto"/>
                <a:cs typeface="Roboto"/>
              </a:rPr>
              <a:t>Foiz</a:t>
            </a:r>
            <a:r>
              <a:rPr sz="1300" spc="5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sz="1300" spc="-10" dirty="0">
                <a:solidFill>
                  <a:srgbClr val="15399F"/>
                </a:solidFill>
                <a:latin typeface="Roboto"/>
                <a:cs typeface="Roboto"/>
              </a:rPr>
              <a:t>stavkalari </a:t>
            </a:r>
            <a:r>
              <a:rPr sz="1300" dirty="0">
                <a:solidFill>
                  <a:srgbClr val="15399F"/>
                </a:solidFill>
                <a:latin typeface="Roboto"/>
                <a:cs typeface="Roboto"/>
              </a:rPr>
              <a:t>banklarga</a:t>
            </a:r>
            <a:r>
              <a:rPr sz="1300" spc="1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sz="1300" spc="-10" dirty="0">
                <a:solidFill>
                  <a:srgbClr val="15399F"/>
                </a:solidFill>
                <a:latin typeface="Roboto"/>
                <a:cs typeface="Roboto"/>
              </a:rPr>
              <a:t>qarab </a:t>
            </a:r>
            <a:r>
              <a:rPr sz="1300" dirty="0" err="1">
                <a:solidFill>
                  <a:srgbClr val="15399F"/>
                </a:solidFill>
                <a:latin typeface="Roboto"/>
                <a:cs typeface="Roboto"/>
              </a:rPr>
              <a:t>farq</a:t>
            </a:r>
            <a:r>
              <a:rPr sz="1300" spc="4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sz="1300" spc="-10" dirty="0" err="1">
                <a:solidFill>
                  <a:srgbClr val="15399F"/>
                </a:solidFill>
                <a:latin typeface="Roboto"/>
                <a:cs typeface="Roboto"/>
              </a:rPr>
              <a:t>qil</a:t>
            </a:r>
            <a:r>
              <a:rPr lang="uz-Latn-UZ" sz="1300" spc="-10" dirty="0">
                <a:solidFill>
                  <a:srgbClr val="15399F"/>
                </a:solidFill>
                <a:latin typeface="Roboto"/>
                <a:cs typeface="Roboto"/>
              </a:rPr>
              <a:t>a</a:t>
            </a:r>
            <a:r>
              <a:rPr sz="1300" spc="-10" dirty="0">
                <a:solidFill>
                  <a:srgbClr val="15399F"/>
                </a:solidFill>
                <a:latin typeface="Roboto"/>
                <a:cs typeface="Roboto"/>
              </a:rPr>
              <a:t>di.</a:t>
            </a:r>
            <a:endParaRPr sz="1300" dirty="0">
              <a:latin typeface="Roboto"/>
              <a:cs typeface="Roboto"/>
            </a:endParaRPr>
          </a:p>
        </p:txBody>
      </p:sp>
      <p:sp>
        <p:nvSpPr>
          <p:cNvPr id="13" name="object 26">
            <a:extLst>
              <a:ext uri="{FF2B5EF4-FFF2-40B4-BE49-F238E27FC236}">
                <a16:creationId xmlns:a16="http://schemas.microsoft.com/office/drawing/2014/main" id="{A8D24B4A-142B-3455-B096-DBB62448C744}"/>
              </a:ext>
            </a:extLst>
          </p:cNvPr>
          <p:cNvSpPr txBox="1"/>
          <p:nvPr/>
        </p:nvSpPr>
        <p:spPr>
          <a:xfrm>
            <a:off x="10631565" y="4344269"/>
            <a:ext cx="1455420" cy="418576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ctr">
              <a:lnSpc>
                <a:spcPct val="105900"/>
              </a:lnSpc>
              <a:spcBef>
                <a:spcPts val="45"/>
              </a:spcBef>
            </a:pPr>
            <a:r>
              <a:rPr lang="en-US" sz="1300" dirty="0" err="1">
                <a:solidFill>
                  <a:srgbClr val="15399F"/>
                </a:solidFill>
                <a:latin typeface="Roboto"/>
                <a:cs typeface="Roboto"/>
              </a:rPr>
              <a:t>Jismoniy</a:t>
            </a:r>
            <a:r>
              <a:rPr lang="en-US" sz="13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300" dirty="0" err="1">
                <a:solidFill>
                  <a:srgbClr val="15399F"/>
                </a:solidFill>
                <a:latin typeface="Roboto"/>
                <a:cs typeface="Roboto"/>
              </a:rPr>
              <a:t>şaxslar</a:t>
            </a:r>
            <a:r>
              <a:rPr lang="en-US" sz="13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300" dirty="0" err="1">
                <a:solidFill>
                  <a:srgbClr val="15399F"/>
                </a:solidFill>
                <a:latin typeface="Roboto"/>
                <a:cs typeface="Roboto"/>
              </a:rPr>
              <a:t>uçun</a:t>
            </a:r>
            <a:r>
              <a:rPr lang="en-US" sz="130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300" dirty="0" err="1">
                <a:solidFill>
                  <a:srgbClr val="15399F"/>
                </a:solidFill>
                <a:latin typeface="Roboto"/>
                <a:cs typeface="Roboto"/>
              </a:rPr>
              <a:t>mavjud</a:t>
            </a:r>
            <a:r>
              <a:rPr lang="en-US" sz="1300" dirty="0">
                <a:solidFill>
                  <a:srgbClr val="15399F"/>
                </a:solidFill>
                <a:latin typeface="Roboto"/>
                <a:cs typeface="Roboto"/>
              </a:rPr>
              <a:t>.</a:t>
            </a:r>
            <a:endParaRPr lang="en-US" sz="1300" dirty="0">
              <a:latin typeface="Roboto"/>
              <a:cs typeface="Roboto"/>
            </a:endParaRPr>
          </a:p>
        </p:txBody>
      </p:sp>
      <p:sp>
        <p:nvSpPr>
          <p:cNvPr id="15" name="object 28">
            <a:extLst>
              <a:ext uri="{FF2B5EF4-FFF2-40B4-BE49-F238E27FC236}">
                <a16:creationId xmlns:a16="http://schemas.microsoft.com/office/drawing/2014/main" id="{B73697A9-A581-1BF2-8CB7-97745DFA4F04}"/>
              </a:ext>
            </a:extLst>
          </p:cNvPr>
          <p:cNvSpPr/>
          <p:nvPr/>
        </p:nvSpPr>
        <p:spPr>
          <a:xfrm>
            <a:off x="7140385" y="3496470"/>
            <a:ext cx="0" cy="1599565"/>
          </a:xfrm>
          <a:custGeom>
            <a:avLst/>
            <a:gdLst/>
            <a:ahLst/>
            <a:cxnLst/>
            <a:rect l="l" t="t" r="r" b="b"/>
            <a:pathLst>
              <a:path h="1599564">
                <a:moveTo>
                  <a:pt x="0" y="0"/>
                </a:moveTo>
                <a:lnTo>
                  <a:pt x="0" y="1599137"/>
                </a:lnTo>
              </a:path>
            </a:pathLst>
          </a:custGeom>
          <a:ln w="11966">
            <a:solidFill>
              <a:srgbClr val="1539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object 29">
            <a:extLst>
              <a:ext uri="{FF2B5EF4-FFF2-40B4-BE49-F238E27FC236}">
                <a16:creationId xmlns:a16="http://schemas.microsoft.com/office/drawing/2014/main" id="{A85AD99C-36C8-C8D0-9B11-84D7CE034A3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3433" y="3607729"/>
            <a:ext cx="2465041" cy="1314685"/>
          </a:xfrm>
          <a:prstGeom prst="rect">
            <a:avLst/>
          </a:prstGeom>
        </p:spPr>
      </p:pic>
      <p:sp>
        <p:nvSpPr>
          <p:cNvPr id="17" name="object 30">
            <a:extLst>
              <a:ext uri="{FF2B5EF4-FFF2-40B4-BE49-F238E27FC236}">
                <a16:creationId xmlns:a16="http://schemas.microsoft.com/office/drawing/2014/main" id="{5529F0F1-43EF-38D4-9A6A-FD1CAD1C5008}"/>
              </a:ext>
            </a:extLst>
          </p:cNvPr>
          <p:cNvSpPr/>
          <p:nvPr/>
        </p:nvSpPr>
        <p:spPr>
          <a:xfrm>
            <a:off x="7815720" y="3459689"/>
            <a:ext cx="792480" cy="792480"/>
          </a:xfrm>
          <a:custGeom>
            <a:avLst/>
            <a:gdLst/>
            <a:ahLst/>
            <a:cxnLst/>
            <a:rect l="l" t="t" r="r" b="b"/>
            <a:pathLst>
              <a:path w="792479" h="792479">
                <a:moveTo>
                  <a:pt x="396182" y="0"/>
                </a:moveTo>
                <a:lnTo>
                  <a:pt x="349978" y="2665"/>
                </a:lnTo>
                <a:lnTo>
                  <a:pt x="305339" y="10463"/>
                </a:lnTo>
                <a:lnTo>
                  <a:pt x="262564" y="23096"/>
                </a:lnTo>
                <a:lnTo>
                  <a:pt x="221948" y="40267"/>
                </a:lnTo>
                <a:lnTo>
                  <a:pt x="183791" y="61678"/>
                </a:lnTo>
                <a:lnTo>
                  <a:pt x="148387" y="87033"/>
                </a:lnTo>
                <a:lnTo>
                  <a:pt x="116036" y="116035"/>
                </a:lnTo>
                <a:lnTo>
                  <a:pt x="87034" y="148385"/>
                </a:lnTo>
                <a:lnTo>
                  <a:pt x="61679" y="183787"/>
                </a:lnTo>
                <a:lnTo>
                  <a:pt x="40267" y="221944"/>
                </a:lnTo>
                <a:lnTo>
                  <a:pt x="23096" y="262558"/>
                </a:lnTo>
                <a:lnTo>
                  <a:pt x="10463" y="305331"/>
                </a:lnTo>
                <a:lnTo>
                  <a:pt x="2665" y="349968"/>
                </a:lnTo>
                <a:lnTo>
                  <a:pt x="0" y="396170"/>
                </a:lnTo>
                <a:lnTo>
                  <a:pt x="2665" y="442372"/>
                </a:lnTo>
                <a:lnTo>
                  <a:pt x="10463" y="487008"/>
                </a:lnTo>
                <a:lnTo>
                  <a:pt x="23096" y="529782"/>
                </a:lnTo>
                <a:lnTo>
                  <a:pt x="40267" y="570396"/>
                </a:lnTo>
                <a:lnTo>
                  <a:pt x="61679" y="608553"/>
                </a:lnTo>
                <a:lnTo>
                  <a:pt x="87034" y="643955"/>
                </a:lnTo>
                <a:lnTo>
                  <a:pt x="116036" y="676305"/>
                </a:lnTo>
                <a:lnTo>
                  <a:pt x="148387" y="705306"/>
                </a:lnTo>
                <a:lnTo>
                  <a:pt x="183791" y="730662"/>
                </a:lnTo>
                <a:lnTo>
                  <a:pt x="221948" y="752073"/>
                </a:lnTo>
                <a:lnTo>
                  <a:pt x="262564" y="769244"/>
                </a:lnTo>
                <a:lnTo>
                  <a:pt x="305339" y="781877"/>
                </a:lnTo>
                <a:lnTo>
                  <a:pt x="349978" y="789675"/>
                </a:lnTo>
                <a:lnTo>
                  <a:pt x="396182" y="792340"/>
                </a:lnTo>
                <a:lnTo>
                  <a:pt x="442384" y="789675"/>
                </a:lnTo>
                <a:lnTo>
                  <a:pt x="487020" y="781877"/>
                </a:lnTo>
                <a:lnTo>
                  <a:pt x="529794" y="769244"/>
                </a:lnTo>
                <a:lnTo>
                  <a:pt x="570408" y="752073"/>
                </a:lnTo>
                <a:lnTo>
                  <a:pt x="608565" y="730662"/>
                </a:lnTo>
                <a:lnTo>
                  <a:pt x="643967" y="705306"/>
                </a:lnTo>
                <a:lnTo>
                  <a:pt x="676317" y="676305"/>
                </a:lnTo>
                <a:lnTo>
                  <a:pt x="705318" y="643955"/>
                </a:lnTo>
                <a:lnTo>
                  <a:pt x="730674" y="608553"/>
                </a:lnTo>
                <a:lnTo>
                  <a:pt x="752085" y="570396"/>
                </a:lnTo>
                <a:lnTo>
                  <a:pt x="769256" y="529782"/>
                </a:lnTo>
                <a:lnTo>
                  <a:pt x="781889" y="487008"/>
                </a:lnTo>
                <a:lnTo>
                  <a:pt x="789687" y="442372"/>
                </a:lnTo>
                <a:lnTo>
                  <a:pt x="792352" y="396170"/>
                </a:lnTo>
                <a:lnTo>
                  <a:pt x="789687" y="349968"/>
                </a:lnTo>
                <a:lnTo>
                  <a:pt x="781889" y="305331"/>
                </a:lnTo>
                <a:lnTo>
                  <a:pt x="769256" y="262558"/>
                </a:lnTo>
                <a:lnTo>
                  <a:pt x="752085" y="221944"/>
                </a:lnTo>
                <a:lnTo>
                  <a:pt x="730674" y="183787"/>
                </a:lnTo>
                <a:lnTo>
                  <a:pt x="705318" y="148385"/>
                </a:lnTo>
                <a:lnTo>
                  <a:pt x="676317" y="116035"/>
                </a:lnTo>
                <a:lnTo>
                  <a:pt x="643967" y="87033"/>
                </a:lnTo>
                <a:lnTo>
                  <a:pt x="608565" y="61678"/>
                </a:lnTo>
                <a:lnTo>
                  <a:pt x="570408" y="40267"/>
                </a:lnTo>
                <a:lnTo>
                  <a:pt x="529794" y="23096"/>
                </a:lnTo>
                <a:lnTo>
                  <a:pt x="487020" y="10463"/>
                </a:lnTo>
                <a:lnTo>
                  <a:pt x="442384" y="2665"/>
                </a:lnTo>
                <a:lnTo>
                  <a:pt x="396182" y="0"/>
                </a:lnTo>
                <a:close/>
              </a:path>
            </a:pathLst>
          </a:custGeom>
          <a:solidFill>
            <a:srgbClr val="1539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31">
            <a:extLst>
              <a:ext uri="{FF2B5EF4-FFF2-40B4-BE49-F238E27FC236}">
                <a16:creationId xmlns:a16="http://schemas.microsoft.com/office/drawing/2014/main" id="{E2421A36-61B9-F084-11F8-B5FF8199B062}"/>
              </a:ext>
            </a:extLst>
          </p:cNvPr>
          <p:cNvSpPr/>
          <p:nvPr/>
        </p:nvSpPr>
        <p:spPr>
          <a:xfrm>
            <a:off x="7976261" y="3622369"/>
            <a:ext cx="471170" cy="467359"/>
          </a:xfrm>
          <a:custGeom>
            <a:avLst/>
            <a:gdLst/>
            <a:ahLst/>
            <a:cxnLst/>
            <a:rect l="l" t="t" r="r" b="b"/>
            <a:pathLst>
              <a:path w="471170" h="467360">
                <a:moveTo>
                  <a:pt x="411619" y="89230"/>
                </a:moveTo>
                <a:lnTo>
                  <a:pt x="391502" y="16840"/>
                </a:lnTo>
                <a:lnTo>
                  <a:pt x="389077" y="14719"/>
                </a:lnTo>
                <a:lnTo>
                  <a:pt x="386257" y="14351"/>
                </a:lnTo>
                <a:lnTo>
                  <a:pt x="383387" y="15824"/>
                </a:lnTo>
                <a:lnTo>
                  <a:pt x="366572" y="39878"/>
                </a:lnTo>
                <a:lnTo>
                  <a:pt x="326212" y="18097"/>
                </a:lnTo>
                <a:lnTo>
                  <a:pt x="283718" y="4889"/>
                </a:lnTo>
                <a:lnTo>
                  <a:pt x="240245" y="0"/>
                </a:lnTo>
                <a:lnTo>
                  <a:pt x="196938" y="3225"/>
                </a:lnTo>
                <a:lnTo>
                  <a:pt x="154978" y="14325"/>
                </a:lnTo>
                <a:lnTo>
                  <a:pt x="115519" y="33070"/>
                </a:lnTo>
                <a:lnTo>
                  <a:pt x="79705" y="59245"/>
                </a:lnTo>
                <a:lnTo>
                  <a:pt x="48729" y="92608"/>
                </a:lnTo>
                <a:lnTo>
                  <a:pt x="16154" y="150355"/>
                </a:lnTo>
                <a:lnTo>
                  <a:pt x="1358" y="214934"/>
                </a:lnTo>
                <a:lnTo>
                  <a:pt x="0" y="232651"/>
                </a:lnTo>
                <a:lnTo>
                  <a:pt x="812" y="248691"/>
                </a:lnTo>
                <a:lnTo>
                  <a:pt x="9664" y="300253"/>
                </a:lnTo>
                <a:lnTo>
                  <a:pt x="29197" y="347903"/>
                </a:lnTo>
                <a:lnTo>
                  <a:pt x="58661" y="390118"/>
                </a:lnTo>
                <a:lnTo>
                  <a:pt x="97332" y="425348"/>
                </a:lnTo>
                <a:lnTo>
                  <a:pt x="144145" y="451993"/>
                </a:lnTo>
                <a:lnTo>
                  <a:pt x="196024" y="466839"/>
                </a:lnTo>
                <a:lnTo>
                  <a:pt x="203530" y="466166"/>
                </a:lnTo>
                <a:lnTo>
                  <a:pt x="151218" y="413626"/>
                </a:lnTo>
                <a:lnTo>
                  <a:pt x="108292" y="386003"/>
                </a:lnTo>
                <a:lnTo>
                  <a:pt x="73888" y="348322"/>
                </a:lnTo>
                <a:lnTo>
                  <a:pt x="50165" y="302285"/>
                </a:lnTo>
                <a:lnTo>
                  <a:pt x="42125" y="272897"/>
                </a:lnTo>
                <a:lnTo>
                  <a:pt x="38608" y="242925"/>
                </a:lnTo>
                <a:lnTo>
                  <a:pt x="39636" y="212877"/>
                </a:lnTo>
                <a:lnTo>
                  <a:pt x="62039" y="141363"/>
                </a:lnTo>
                <a:lnTo>
                  <a:pt x="87528" y="104952"/>
                </a:lnTo>
                <a:lnTo>
                  <a:pt x="119926" y="75425"/>
                </a:lnTo>
                <a:lnTo>
                  <a:pt x="157454" y="54140"/>
                </a:lnTo>
                <a:lnTo>
                  <a:pt x="205701" y="40322"/>
                </a:lnTo>
                <a:lnTo>
                  <a:pt x="254152" y="38811"/>
                </a:lnTo>
                <a:lnTo>
                  <a:pt x="301129" y="49161"/>
                </a:lnTo>
                <a:lnTo>
                  <a:pt x="344995" y="70954"/>
                </a:lnTo>
                <a:lnTo>
                  <a:pt x="328320" y="95504"/>
                </a:lnTo>
                <a:lnTo>
                  <a:pt x="328383" y="98818"/>
                </a:lnTo>
                <a:lnTo>
                  <a:pt x="329844" y="100965"/>
                </a:lnTo>
                <a:lnTo>
                  <a:pt x="332422" y="102311"/>
                </a:lnTo>
                <a:lnTo>
                  <a:pt x="407060" y="95592"/>
                </a:lnTo>
                <a:lnTo>
                  <a:pt x="411619" y="89230"/>
                </a:lnTo>
                <a:close/>
              </a:path>
              <a:path w="471170" h="467360">
                <a:moveTo>
                  <a:pt x="470979" y="224320"/>
                </a:moveTo>
                <a:lnTo>
                  <a:pt x="468515" y="217601"/>
                </a:lnTo>
                <a:lnTo>
                  <a:pt x="464032" y="212356"/>
                </a:lnTo>
                <a:lnTo>
                  <a:pt x="458063" y="209003"/>
                </a:lnTo>
                <a:lnTo>
                  <a:pt x="451129" y="208013"/>
                </a:lnTo>
                <a:lnTo>
                  <a:pt x="444030" y="209715"/>
                </a:lnTo>
                <a:lnTo>
                  <a:pt x="438264" y="213791"/>
                </a:lnTo>
                <a:lnTo>
                  <a:pt x="434390" y="219722"/>
                </a:lnTo>
                <a:lnTo>
                  <a:pt x="433031" y="226999"/>
                </a:lnTo>
                <a:lnTo>
                  <a:pt x="433146" y="240017"/>
                </a:lnTo>
                <a:lnTo>
                  <a:pt x="434530" y="247078"/>
                </a:lnTo>
                <a:lnTo>
                  <a:pt x="438213" y="252831"/>
                </a:lnTo>
                <a:lnTo>
                  <a:pt x="443725" y="256870"/>
                </a:lnTo>
                <a:lnTo>
                  <a:pt x="450608" y="258775"/>
                </a:lnTo>
                <a:lnTo>
                  <a:pt x="457415" y="258114"/>
                </a:lnTo>
                <a:lnTo>
                  <a:pt x="463435" y="255066"/>
                </a:lnTo>
                <a:lnTo>
                  <a:pt x="468147" y="250088"/>
                </a:lnTo>
                <a:lnTo>
                  <a:pt x="470979" y="243624"/>
                </a:lnTo>
                <a:lnTo>
                  <a:pt x="470979" y="22432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object 32">
            <a:extLst>
              <a:ext uri="{FF2B5EF4-FFF2-40B4-BE49-F238E27FC236}">
                <a16:creationId xmlns:a16="http://schemas.microsoft.com/office/drawing/2014/main" id="{4601115F-8EA6-6BA5-1883-A92AD5284BD6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85021" y="3704379"/>
            <a:ext cx="163573" cy="242033"/>
          </a:xfrm>
          <a:prstGeom prst="rect">
            <a:avLst/>
          </a:prstGeom>
        </p:spPr>
      </p:pic>
      <p:sp>
        <p:nvSpPr>
          <p:cNvPr id="20" name="object 33">
            <a:extLst>
              <a:ext uri="{FF2B5EF4-FFF2-40B4-BE49-F238E27FC236}">
                <a16:creationId xmlns:a16="http://schemas.microsoft.com/office/drawing/2014/main" id="{8DA58E56-2377-5703-DF1E-DD9A62B0934F}"/>
              </a:ext>
            </a:extLst>
          </p:cNvPr>
          <p:cNvSpPr/>
          <p:nvPr/>
        </p:nvSpPr>
        <p:spPr>
          <a:xfrm>
            <a:off x="8232356" y="3758462"/>
            <a:ext cx="205104" cy="330835"/>
          </a:xfrm>
          <a:custGeom>
            <a:avLst/>
            <a:gdLst/>
            <a:ahLst/>
            <a:cxnLst/>
            <a:rect l="l" t="t" r="r" b="b"/>
            <a:pathLst>
              <a:path w="205104" h="330835">
                <a:moveTo>
                  <a:pt x="50279" y="312293"/>
                </a:moveTo>
                <a:lnTo>
                  <a:pt x="50063" y="304927"/>
                </a:lnTo>
                <a:lnTo>
                  <a:pt x="47193" y="298335"/>
                </a:lnTo>
                <a:lnTo>
                  <a:pt x="42227" y="293319"/>
                </a:lnTo>
                <a:lnTo>
                  <a:pt x="35750" y="290512"/>
                </a:lnTo>
                <a:lnTo>
                  <a:pt x="28371" y="290576"/>
                </a:lnTo>
                <a:lnTo>
                  <a:pt x="13385" y="293941"/>
                </a:lnTo>
                <a:lnTo>
                  <a:pt x="6565" y="297268"/>
                </a:lnTo>
                <a:lnTo>
                  <a:pt x="2019" y="303009"/>
                </a:lnTo>
                <a:lnTo>
                  <a:pt x="0" y="310095"/>
                </a:lnTo>
                <a:lnTo>
                  <a:pt x="762" y="317449"/>
                </a:lnTo>
                <a:lnTo>
                  <a:pt x="4368" y="324078"/>
                </a:lnTo>
                <a:lnTo>
                  <a:pt x="10033" y="328549"/>
                </a:lnTo>
                <a:lnTo>
                  <a:pt x="17106" y="330631"/>
                </a:lnTo>
                <a:lnTo>
                  <a:pt x="24968" y="330085"/>
                </a:lnTo>
                <a:lnTo>
                  <a:pt x="35979" y="327444"/>
                </a:lnTo>
                <a:lnTo>
                  <a:pt x="42875" y="324269"/>
                </a:lnTo>
                <a:lnTo>
                  <a:pt x="47752" y="318985"/>
                </a:lnTo>
                <a:lnTo>
                  <a:pt x="50279" y="312293"/>
                </a:lnTo>
                <a:close/>
              </a:path>
              <a:path w="205104" h="330835">
                <a:moveTo>
                  <a:pt x="117779" y="277190"/>
                </a:moveTo>
                <a:lnTo>
                  <a:pt x="115557" y="270446"/>
                </a:lnTo>
                <a:lnTo>
                  <a:pt x="110807" y="264807"/>
                </a:lnTo>
                <a:lnTo>
                  <a:pt x="104521" y="261315"/>
                </a:lnTo>
                <a:lnTo>
                  <a:pt x="97510" y="260451"/>
                </a:lnTo>
                <a:lnTo>
                  <a:pt x="90601" y="262724"/>
                </a:lnTo>
                <a:lnTo>
                  <a:pt x="77495" y="270700"/>
                </a:lnTo>
                <a:lnTo>
                  <a:pt x="72085" y="275818"/>
                </a:lnTo>
                <a:lnTo>
                  <a:pt x="69291" y="282397"/>
                </a:lnTo>
                <a:lnTo>
                  <a:pt x="69151" y="289521"/>
                </a:lnTo>
                <a:lnTo>
                  <a:pt x="71716" y="296303"/>
                </a:lnTo>
                <a:lnTo>
                  <a:pt x="76619" y="301586"/>
                </a:lnTo>
                <a:lnTo>
                  <a:pt x="82994" y="304711"/>
                </a:lnTo>
                <a:lnTo>
                  <a:pt x="90106" y="305244"/>
                </a:lnTo>
                <a:lnTo>
                  <a:pt x="97167" y="302768"/>
                </a:lnTo>
                <a:lnTo>
                  <a:pt x="108877" y="295656"/>
                </a:lnTo>
                <a:lnTo>
                  <a:pt x="114338" y="290626"/>
                </a:lnTo>
                <a:lnTo>
                  <a:pt x="117335" y="284200"/>
                </a:lnTo>
                <a:lnTo>
                  <a:pt x="117779" y="277190"/>
                </a:lnTo>
                <a:close/>
              </a:path>
              <a:path w="205104" h="330835">
                <a:moveTo>
                  <a:pt x="171323" y="226910"/>
                </a:moveTo>
                <a:lnTo>
                  <a:pt x="169113" y="220065"/>
                </a:lnTo>
                <a:lnTo>
                  <a:pt x="164350" y="214414"/>
                </a:lnTo>
                <a:lnTo>
                  <a:pt x="157797" y="210997"/>
                </a:lnTo>
                <a:lnTo>
                  <a:pt x="150647" y="210312"/>
                </a:lnTo>
                <a:lnTo>
                  <a:pt x="143751" y="212382"/>
                </a:lnTo>
                <a:lnTo>
                  <a:pt x="137947" y="217182"/>
                </a:lnTo>
                <a:lnTo>
                  <a:pt x="129730" y="227380"/>
                </a:lnTo>
                <a:lnTo>
                  <a:pt x="126161" y="234251"/>
                </a:lnTo>
                <a:lnTo>
                  <a:pt x="125590" y="241604"/>
                </a:lnTo>
                <a:lnTo>
                  <a:pt x="127850" y="248602"/>
                </a:lnTo>
                <a:lnTo>
                  <a:pt x="132803" y="254381"/>
                </a:lnTo>
                <a:lnTo>
                  <a:pt x="139319" y="257644"/>
                </a:lnTo>
                <a:lnTo>
                  <a:pt x="146469" y="258191"/>
                </a:lnTo>
                <a:lnTo>
                  <a:pt x="153403" y="255968"/>
                </a:lnTo>
                <a:lnTo>
                  <a:pt x="159296" y="250977"/>
                </a:lnTo>
                <a:lnTo>
                  <a:pt x="167246" y="241007"/>
                </a:lnTo>
                <a:lnTo>
                  <a:pt x="170764" y="234162"/>
                </a:lnTo>
                <a:lnTo>
                  <a:pt x="171323" y="226910"/>
                </a:lnTo>
                <a:close/>
              </a:path>
              <a:path w="205104" h="330835">
                <a:moveTo>
                  <a:pt x="203809" y="31623"/>
                </a:moveTo>
                <a:lnTo>
                  <a:pt x="181584" y="0"/>
                </a:lnTo>
                <a:lnTo>
                  <a:pt x="174142" y="1079"/>
                </a:lnTo>
                <a:lnTo>
                  <a:pt x="167906" y="4800"/>
                </a:lnTo>
                <a:lnTo>
                  <a:pt x="163512" y="10452"/>
                </a:lnTo>
                <a:lnTo>
                  <a:pt x="161544" y="17335"/>
                </a:lnTo>
                <a:lnTo>
                  <a:pt x="162547" y="24701"/>
                </a:lnTo>
                <a:lnTo>
                  <a:pt x="167487" y="38252"/>
                </a:lnTo>
                <a:lnTo>
                  <a:pt x="171538" y="44627"/>
                </a:lnTo>
                <a:lnTo>
                  <a:pt x="177609" y="48641"/>
                </a:lnTo>
                <a:lnTo>
                  <a:pt x="184797" y="50050"/>
                </a:lnTo>
                <a:lnTo>
                  <a:pt x="192151" y="48641"/>
                </a:lnTo>
                <a:lnTo>
                  <a:pt x="198259" y="44640"/>
                </a:lnTo>
                <a:lnTo>
                  <a:pt x="202272" y="38747"/>
                </a:lnTo>
                <a:lnTo>
                  <a:pt x="203809" y="31623"/>
                </a:lnTo>
                <a:close/>
              </a:path>
              <a:path w="205104" h="330835">
                <a:moveTo>
                  <a:pt x="204889" y="162293"/>
                </a:moveTo>
                <a:lnTo>
                  <a:pt x="202920" y="155155"/>
                </a:lnTo>
                <a:lnTo>
                  <a:pt x="198424" y="149390"/>
                </a:lnTo>
                <a:lnTo>
                  <a:pt x="191846" y="145707"/>
                </a:lnTo>
                <a:lnTo>
                  <a:pt x="184365" y="144856"/>
                </a:lnTo>
                <a:lnTo>
                  <a:pt x="177444" y="146875"/>
                </a:lnTo>
                <a:lnTo>
                  <a:pt x="171767" y="151396"/>
                </a:lnTo>
                <a:lnTo>
                  <a:pt x="167970" y="158038"/>
                </a:lnTo>
                <a:lnTo>
                  <a:pt x="163969" y="169672"/>
                </a:lnTo>
                <a:lnTo>
                  <a:pt x="162928" y="177419"/>
                </a:lnTo>
                <a:lnTo>
                  <a:pt x="164884" y="184543"/>
                </a:lnTo>
                <a:lnTo>
                  <a:pt x="169354" y="190309"/>
                </a:lnTo>
                <a:lnTo>
                  <a:pt x="175856" y="193992"/>
                </a:lnTo>
                <a:lnTo>
                  <a:pt x="183426" y="194906"/>
                </a:lnTo>
                <a:lnTo>
                  <a:pt x="190398" y="192887"/>
                </a:lnTo>
                <a:lnTo>
                  <a:pt x="196126" y="188252"/>
                </a:lnTo>
                <a:lnTo>
                  <a:pt x="199986" y="181343"/>
                </a:lnTo>
                <a:lnTo>
                  <a:pt x="203847" y="170053"/>
                </a:lnTo>
                <a:lnTo>
                  <a:pt x="204889" y="1622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34">
            <a:extLst>
              <a:ext uri="{FF2B5EF4-FFF2-40B4-BE49-F238E27FC236}">
                <a16:creationId xmlns:a16="http://schemas.microsoft.com/office/drawing/2014/main" id="{ED25100D-72E8-5C9B-559E-A2DF9D4E4252}"/>
              </a:ext>
            </a:extLst>
          </p:cNvPr>
          <p:cNvSpPr/>
          <p:nvPr/>
        </p:nvSpPr>
        <p:spPr>
          <a:xfrm>
            <a:off x="9441114" y="3456637"/>
            <a:ext cx="798830" cy="798830"/>
          </a:xfrm>
          <a:custGeom>
            <a:avLst/>
            <a:gdLst/>
            <a:ahLst/>
            <a:cxnLst/>
            <a:rect l="l" t="t" r="r" b="b"/>
            <a:pathLst>
              <a:path w="798829" h="798829">
                <a:moveTo>
                  <a:pt x="399221" y="0"/>
                </a:moveTo>
                <a:lnTo>
                  <a:pt x="352663" y="2685"/>
                </a:lnTo>
                <a:lnTo>
                  <a:pt x="307683" y="10543"/>
                </a:lnTo>
                <a:lnTo>
                  <a:pt x="264579" y="23273"/>
                </a:lnTo>
                <a:lnTo>
                  <a:pt x="223653" y="40576"/>
                </a:lnTo>
                <a:lnTo>
                  <a:pt x="185202" y="62153"/>
                </a:lnTo>
                <a:lnTo>
                  <a:pt x="149527" y="87703"/>
                </a:lnTo>
                <a:lnTo>
                  <a:pt x="116928" y="116928"/>
                </a:lnTo>
                <a:lnTo>
                  <a:pt x="87703" y="149527"/>
                </a:lnTo>
                <a:lnTo>
                  <a:pt x="62153" y="185202"/>
                </a:lnTo>
                <a:lnTo>
                  <a:pt x="40576" y="223653"/>
                </a:lnTo>
                <a:lnTo>
                  <a:pt x="23273" y="264579"/>
                </a:lnTo>
                <a:lnTo>
                  <a:pt x="10543" y="307683"/>
                </a:lnTo>
                <a:lnTo>
                  <a:pt x="2685" y="352663"/>
                </a:lnTo>
                <a:lnTo>
                  <a:pt x="0" y="399221"/>
                </a:lnTo>
                <a:lnTo>
                  <a:pt x="2685" y="445780"/>
                </a:lnTo>
                <a:lnTo>
                  <a:pt x="10543" y="490760"/>
                </a:lnTo>
                <a:lnTo>
                  <a:pt x="23273" y="533864"/>
                </a:lnTo>
                <a:lnTo>
                  <a:pt x="40576" y="574790"/>
                </a:lnTo>
                <a:lnTo>
                  <a:pt x="62153" y="613241"/>
                </a:lnTo>
                <a:lnTo>
                  <a:pt x="87703" y="648916"/>
                </a:lnTo>
                <a:lnTo>
                  <a:pt x="116928" y="681515"/>
                </a:lnTo>
                <a:lnTo>
                  <a:pt x="149527" y="710740"/>
                </a:lnTo>
                <a:lnTo>
                  <a:pt x="185202" y="736290"/>
                </a:lnTo>
                <a:lnTo>
                  <a:pt x="223653" y="757867"/>
                </a:lnTo>
                <a:lnTo>
                  <a:pt x="264579" y="775170"/>
                </a:lnTo>
                <a:lnTo>
                  <a:pt x="307683" y="787900"/>
                </a:lnTo>
                <a:lnTo>
                  <a:pt x="352663" y="795758"/>
                </a:lnTo>
                <a:lnTo>
                  <a:pt x="399221" y="798443"/>
                </a:lnTo>
                <a:lnTo>
                  <a:pt x="445780" y="795758"/>
                </a:lnTo>
                <a:lnTo>
                  <a:pt x="490760" y="787900"/>
                </a:lnTo>
                <a:lnTo>
                  <a:pt x="533864" y="775170"/>
                </a:lnTo>
                <a:lnTo>
                  <a:pt x="574790" y="757867"/>
                </a:lnTo>
                <a:lnTo>
                  <a:pt x="613241" y="736290"/>
                </a:lnTo>
                <a:lnTo>
                  <a:pt x="648916" y="710740"/>
                </a:lnTo>
                <a:lnTo>
                  <a:pt x="681515" y="681515"/>
                </a:lnTo>
                <a:lnTo>
                  <a:pt x="710740" y="648916"/>
                </a:lnTo>
                <a:lnTo>
                  <a:pt x="736290" y="613241"/>
                </a:lnTo>
                <a:lnTo>
                  <a:pt x="757867" y="574790"/>
                </a:lnTo>
                <a:lnTo>
                  <a:pt x="775170" y="533864"/>
                </a:lnTo>
                <a:lnTo>
                  <a:pt x="787900" y="490760"/>
                </a:lnTo>
                <a:lnTo>
                  <a:pt x="795758" y="445780"/>
                </a:lnTo>
                <a:lnTo>
                  <a:pt x="798443" y="399221"/>
                </a:lnTo>
                <a:lnTo>
                  <a:pt x="795758" y="352663"/>
                </a:lnTo>
                <a:lnTo>
                  <a:pt x="787900" y="307683"/>
                </a:lnTo>
                <a:lnTo>
                  <a:pt x="775170" y="264579"/>
                </a:lnTo>
                <a:lnTo>
                  <a:pt x="757867" y="223653"/>
                </a:lnTo>
                <a:lnTo>
                  <a:pt x="736290" y="185202"/>
                </a:lnTo>
                <a:lnTo>
                  <a:pt x="710740" y="149527"/>
                </a:lnTo>
                <a:lnTo>
                  <a:pt x="681515" y="116928"/>
                </a:lnTo>
                <a:lnTo>
                  <a:pt x="648916" y="87703"/>
                </a:lnTo>
                <a:lnTo>
                  <a:pt x="613241" y="62153"/>
                </a:lnTo>
                <a:lnTo>
                  <a:pt x="574790" y="40576"/>
                </a:lnTo>
                <a:lnTo>
                  <a:pt x="533864" y="23273"/>
                </a:lnTo>
                <a:lnTo>
                  <a:pt x="490760" y="10543"/>
                </a:lnTo>
                <a:lnTo>
                  <a:pt x="445780" y="2685"/>
                </a:lnTo>
                <a:lnTo>
                  <a:pt x="399221" y="0"/>
                </a:lnTo>
                <a:close/>
              </a:path>
            </a:pathLst>
          </a:custGeom>
          <a:solidFill>
            <a:srgbClr val="1539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35">
            <a:extLst>
              <a:ext uri="{FF2B5EF4-FFF2-40B4-BE49-F238E27FC236}">
                <a16:creationId xmlns:a16="http://schemas.microsoft.com/office/drawing/2014/main" id="{E2A286E8-4C3E-F08E-7117-2C770D0B1EE8}"/>
              </a:ext>
            </a:extLst>
          </p:cNvPr>
          <p:cNvSpPr/>
          <p:nvPr/>
        </p:nvSpPr>
        <p:spPr>
          <a:xfrm>
            <a:off x="9633114" y="3648596"/>
            <a:ext cx="414655" cy="414655"/>
          </a:xfrm>
          <a:custGeom>
            <a:avLst/>
            <a:gdLst/>
            <a:ahLst/>
            <a:cxnLst/>
            <a:rect l="l" t="t" r="r" b="b"/>
            <a:pathLst>
              <a:path w="414654" h="414654">
                <a:moveTo>
                  <a:pt x="398306" y="0"/>
                </a:moveTo>
                <a:lnTo>
                  <a:pt x="391832" y="0"/>
                </a:lnTo>
                <a:lnTo>
                  <a:pt x="386734" y="1196"/>
                </a:lnTo>
                <a:lnTo>
                  <a:pt x="383216" y="3889"/>
                </a:lnTo>
                <a:lnTo>
                  <a:pt x="5032" y="382121"/>
                </a:lnTo>
                <a:lnTo>
                  <a:pt x="952" y="388595"/>
                </a:lnTo>
                <a:lnTo>
                  <a:pt x="0" y="395844"/>
                </a:lnTo>
                <a:lnTo>
                  <a:pt x="1794" y="402917"/>
                </a:lnTo>
                <a:lnTo>
                  <a:pt x="5953" y="408867"/>
                </a:lnTo>
                <a:lnTo>
                  <a:pt x="12302" y="413054"/>
                </a:lnTo>
                <a:lnTo>
                  <a:pt x="19520" y="414527"/>
                </a:lnTo>
                <a:lnTo>
                  <a:pt x="26796" y="413154"/>
                </a:lnTo>
                <a:lnTo>
                  <a:pt x="33321" y="408807"/>
                </a:lnTo>
                <a:lnTo>
                  <a:pt x="410548" y="31592"/>
                </a:lnTo>
                <a:lnTo>
                  <a:pt x="412893" y="28085"/>
                </a:lnTo>
                <a:lnTo>
                  <a:pt x="414497" y="23478"/>
                </a:lnTo>
                <a:lnTo>
                  <a:pt x="414497" y="15389"/>
                </a:lnTo>
                <a:lnTo>
                  <a:pt x="412116" y="7586"/>
                </a:lnTo>
                <a:lnTo>
                  <a:pt x="406276" y="1818"/>
                </a:lnTo>
                <a:lnTo>
                  <a:pt x="3983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object 36">
            <a:extLst>
              <a:ext uri="{FF2B5EF4-FFF2-40B4-BE49-F238E27FC236}">
                <a16:creationId xmlns:a16="http://schemas.microsoft.com/office/drawing/2014/main" id="{86AB5C36-18D0-FFA3-A602-0C6EF6528438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633438" y="3648900"/>
            <a:ext cx="184455" cy="184694"/>
          </a:xfrm>
          <a:prstGeom prst="rect">
            <a:avLst/>
          </a:prstGeom>
        </p:spPr>
      </p:pic>
      <p:pic>
        <p:nvPicPr>
          <p:cNvPr id="24" name="object 37">
            <a:extLst>
              <a:ext uri="{FF2B5EF4-FFF2-40B4-BE49-F238E27FC236}">
                <a16:creationId xmlns:a16="http://schemas.microsoft.com/office/drawing/2014/main" id="{C6BBB32A-CE51-43ED-10BD-C41F26EFD759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862804" y="3878249"/>
            <a:ext cx="184502" cy="184538"/>
          </a:xfrm>
          <a:prstGeom prst="rect">
            <a:avLst/>
          </a:prstGeom>
        </p:spPr>
      </p:pic>
      <p:sp>
        <p:nvSpPr>
          <p:cNvPr id="25" name="object 38">
            <a:extLst>
              <a:ext uri="{FF2B5EF4-FFF2-40B4-BE49-F238E27FC236}">
                <a16:creationId xmlns:a16="http://schemas.microsoft.com/office/drawing/2014/main" id="{0503AE29-675D-A4AF-0D9E-25F6FA1A6057}"/>
              </a:ext>
            </a:extLst>
          </p:cNvPr>
          <p:cNvSpPr/>
          <p:nvPr/>
        </p:nvSpPr>
        <p:spPr>
          <a:xfrm>
            <a:off x="10969262" y="3464338"/>
            <a:ext cx="780415" cy="779780"/>
          </a:xfrm>
          <a:custGeom>
            <a:avLst/>
            <a:gdLst/>
            <a:ahLst/>
            <a:cxnLst/>
            <a:rect l="l" t="t" r="r" b="b"/>
            <a:pathLst>
              <a:path w="780415" h="779779">
                <a:moveTo>
                  <a:pt x="389899" y="0"/>
                </a:moveTo>
                <a:lnTo>
                  <a:pt x="340990" y="3037"/>
                </a:lnTo>
                <a:lnTo>
                  <a:pt x="293894" y="11907"/>
                </a:lnTo>
                <a:lnTo>
                  <a:pt x="248977" y="26243"/>
                </a:lnTo>
                <a:lnTo>
                  <a:pt x="206603" y="45681"/>
                </a:lnTo>
                <a:lnTo>
                  <a:pt x="167139" y="69854"/>
                </a:lnTo>
                <a:lnTo>
                  <a:pt x="130949" y="98398"/>
                </a:lnTo>
                <a:lnTo>
                  <a:pt x="98399" y="130947"/>
                </a:lnTo>
                <a:lnTo>
                  <a:pt x="69855" y="167136"/>
                </a:lnTo>
                <a:lnTo>
                  <a:pt x="45681" y="206599"/>
                </a:lnTo>
                <a:lnTo>
                  <a:pt x="26244" y="248971"/>
                </a:lnTo>
                <a:lnTo>
                  <a:pt x="11907" y="293887"/>
                </a:lnTo>
                <a:lnTo>
                  <a:pt x="3037" y="340981"/>
                </a:lnTo>
                <a:lnTo>
                  <a:pt x="0" y="389887"/>
                </a:lnTo>
                <a:lnTo>
                  <a:pt x="3037" y="438794"/>
                </a:lnTo>
                <a:lnTo>
                  <a:pt x="11907" y="485888"/>
                </a:lnTo>
                <a:lnTo>
                  <a:pt x="26244" y="530804"/>
                </a:lnTo>
                <a:lnTo>
                  <a:pt x="45681" y="573176"/>
                </a:lnTo>
                <a:lnTo>
                  <a:pt x="69855" y="612639"/>
                </a:lnTo>
                <a:lnTo>
                  <a:pt x="98399" y="648828"/>
                </a:lnTo>
                <a:lnTo>
                  <a:pt x="130949" y="681377"/>
                </a:lnTo>
                <a:lnTo>
                  <a:pt x="167139" y="709920"/>
                </a:lnTo>
                <a:lnTo>
                  <a:pt x="206603" y="734094"/>
                </a:lnTo>
                <a:lnTo>
                  <a:pt x="248977" y="753531"/>
                </a:lnTo>
                <a:lnTo>
                  <a:pt x="293894" y="767868"/>
                </a:lnTo>
                <a:lnTo>
                  <a:pt x="340990" y="776738"/>
                </a:lnTo>
                <a:lnTo>
                  <a:pt x="389899" y="779775"/>
                </a:lnTo>
                <a:lnTo>
                  <a:pt x="438806" y="776738"/>
                </a:lnTo>
                <a:lnTo>
                  <a:pt x="485900" y="767868"/>
                </a:lnTo>
                <a:lnTo>
                  <a:pt x="530816" y="753531"/>
                </a:lnTo>
                <a:lnTo>
                  <a:pt x="573188" y="734094"/>
                </a:lnTo>
                <a:lnTo>
                  <a:pt x="612651" y="709920"/>
                </a:lnTo>
                <a:lnTo>
                  <a:pt x="648840" y="681377"/>
                </a:lnTo>
                <a:lnTo>
                  <a:pt x="681389" y="648828"/>
                </a:lnTo>
                <a:lnTo>
                  <a:pt x="709932" y="612639"/>
                </a:lnTo>
                <a:lnTo>
                  <a:pt x="734106" y="573176"/>
                </a:lnTo>
                <a:lnTo>
                  <a:pt x="753543" y="530804"/>
                </a:lnTo>
                <a:lnTo>
                  <a:pt x="767880" y="485888"/>
                </a:lnTo>
                <a:lnTo>
                  <a:pt x="776750" y="438794"/>
                </a:lnTo>
                <a:lnTo>
                  <a:pt x="779787" y="389887"/>
                </a:lnTo>
                <a:lnTo>
                  <a:pt x="776750" y="340981"/>
                </a:lnTo>
                <a:lnTo>
                  <a:pt x="767880" y="293887"/>
                </a:lnTo>
                <a:lnTo>
                  <a:pt x="753543" y="248971"/>
                </a:lnTo>
                <a:lnTo>
                  <a:pt x="734106" y="206599"/>
                </a:lnTo>
                <a:lnTo>
                  <a:pt x="709932" y="167136"/>
                </a:lnTo>
                <a:lnTo>
                  <a:pt x="681389" y="130947"/>
                </a:lnTo>
                <a:lnTo>
                  <a:pt x="648840" y="98398"/>
                </a:lnTo>
                <a:lnTo>
                  <a:pt x="612651" y="69854"/>
                </a:lnTo>
                <a:lnTo>
                  <a:pt x="573188" y="45681"/>
                </a:lnTo>
                <a:lnTo>
                  <a:pt x="530816" y="26243"/>
                </a:lnTo>
                <a:lnTo>
                  <a:pt x="485900" y="11907"/>
                </a:lnTo>
                <a:lnTo>
                  <a:pt x="438806" y="3037"/>
                </a:lnTo>
                <a:lnTo>
                  <a:pt x="389899" y="0"/>
                </a:lnTo>
                <a:close/>
              </a:path>
            </a:pathLst>
          </a:custGeom>
          <a:solidFill>
            <a:srgbClr val="1539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39">
            <a:extLst>
              <a:ext uri="{FF2B5EF4-FFF2-40B4-BE49-F238E27FC236}">
                <a16:creationId xmlns:a16="http://schemas.microsoft.com/office/drawing/2014/main" id="{B1E5D277-9FC3-3F45-8E00-2596BB650AB6}"/>
              </a:ext>
            </a:extLst>
          </p:cNvPr>
          <p:cNvSpPr/>
          <p:nvPr/>
        </p:nvSpPr>
        <p:spPr>
          <a:xfrm>
            <a:off x="11079721" y="3824553"/>
            <a:ext cx="558800" cy="231140"/>
          </a:xfrm>
          <a:custGeom>
            <a:avLst/>
            <a:gdLst/>
            <a:ahLst/>
            <a:cxnLst/>
            <a:rect l="l" t="t" r="r" b="b"/>
            <a:pathLst>
              <a:path w="558800" h="231139">
                <a:moveTo>
                  <a:pt x="558736" y="140398"/>
                </a:moveTo>
                <a:lnTo>
                  <a:pt x="551853" y="96723"/>
                </a:lnTo>
                <a:lnTo>
                  <a:pt x="525348" y="55905"/>
                </a:lnTo>
                <a:lnTo>
                  <a:pt x="523189" y="53454"/>
                </a:lnTo>
                <a:lnTo>
                  <a:pt x="523189" y="160070"/>
                </a:lnTo>
                <a:lnTo>
                  <a:pt x="435102" y="160070"/>
                </a:lnTo>
                <a:lnTo>
                  <a:pt x="435013" y="152273"/>
                </a:lnTo>
                <a:lnTo>
                  <a:pt x="434949" y="146608"/>
                </a:lnTo>
                <a:lnTo>
                  <a:pt x="432955" y="125222"/>
                </a:lnTo>
                <a:lnTo>
                  <a:pt x="427532" y="104216"/>
                </a:lnTo>
                <a:lnTo>
                  <a:pt x="418757" y="83832"/>
                </a:lnTo>
                <a:lnTo>
                  <a:pt x="406806" y="64389"/>
                </a:lnTo>
                <a:lnTo>
                  <a:pt x="406476" y="64389"/>
                </a:lnTo>
                <a:lnTo>
                  <a:pt x="424891" y="57899"/>
                </a:lnTo>
                <a:lnTo>
                  <a:pt x="480555" y="65265"/>
                </a:lnTo>
                <a:lnTo>
                  <a:pt x="510171" y="92151"/>
                </a:lnTo>
                <a:lnTo>
                  <a:pt x="522846" y="129057"/>
                </a:lnTo>
                <a:lnTo>
                  <a:pt x="522871" y="131622"/>
                </a:lnTo>
                <a:lnTo>
                  <a:pt x="522986" y="141579"/>
                </a:lnTo>
                <a:lnTo>
                  <a:pt x="523100" y="152273"/>
                </a:lnTo>
                <a:lnTo>
                  <a:pt x="523189" y="160070"/>
                </a:lnTo>
                <a:lnTo>
                  <a:pt x="523189" y="53454"/>
                </a:lnTo>
                <a:lnTo>
                  <a:pt x="467741" y="23241"/>
                </a:lnTo>
                <a:lnTo>
                  <a:pt x="438594" y="20548"/>
                </a:lnTo>
                <a:lnTo>
                  <a:pt x="409740" y="25285"/>
                </a:lnTo>
                <a:lnTo>
                  <a:pt x="399757" y="29692"/>
                </a:lnTo>
                <a:lnTo>
                  <a:pt x="399757" y="152273"/>
                </a:lnTo>
                <a:lnTo>
                  <a:pt x="399694" y="193929"/>
                </a:lnTo>
                <a:lnTo>
                  <a:pt x="399224" y="194945"/>
                </a:lnTo>
                <a:lnTo>
                  <a:pt x="159473" y="194945"/>
                </a:lnTo>
                <a:lnTo>
                  <a:pt x="158978" y="193116"/>
                </a:lnTo>
                <a:lnTo>
                  <a:pt x="158978" y="166624"/>
                </a:lnTo>
                <a:lnTo>
                  <a:pt x="159054" y="152273"/>
                </a:lnTo>
                <a:lnTo>
                  <a:pt x="160858" y="132753"/>
                </a:lnTo>
                <a:lnTo>
                  <a:pt x="160959" y="131622"/>
                </a:lnTo>
                <a:lnTo>
                  <a:pt x="166789" y="111023"/>
                </a:lnTo>
                <a:lnTo>
                  <a:pt x="176276" y="91770"/>
                </a:lnTo>
                <a:lnTo>
                  <a:pt x="189242" y="74358"/>
                </a:lnTo>
                <a:lnTo>
                  <a:pt x="199923" y="64630"/>
                </a:lnTo>
                <a:lnTo>
                  <a:pt x="200825" y="63804"/>
                </a:lnTo>
                <a:lnTo>
                  <a:pt x="202145" y="62611"/>
                </a:lnTo>
                <a:lnTo>
                  <a:pt x="207772" y="57480"/>
                </a:lnTo>
                <a:lnTo>
                  <a:pt x="228993" y="44996"/>
                </a:lnTo>
                <a:lnTo>
                  <a:pt x="239763" y="41376"/>
                </a:lnTo>
                <a:lnTo>
                  <a:pt x="252349" y="37147"/>
                </a:lnTo>
                <a:lnTo>
                  <a:pt x="277317" y="34188"/>
                </a:lnTo>
                <a:lnTo>
                  <a:pt x="279730" y="34188"/>
                </a:lnTo>
                <a:lnTo>
                  <a:pt x="326923" y="43726"/>
                </a:lnTo>
                <a:lnTo>
                  <a:pt x="366712" y="71310"/>
                </a:lnTo>
                <a:lnTo>
                  <a:pt x="391248" y="108889"/>
                </a:lnTo>
                <a:lnTo>
                  <a:pt x="399757" y="152273"/>
                </a:lnTo>
                <a:lnTo>
                  <a:pt x="399757" y="29692"/>
                </a:lnTo>
                <a:lnTo>
                  <a:pt x="382333" y="37376"/>
                </a:lnTo>
                <a:lnTo>
                  <a:pt x="377342" y="34188"/>
                </a:lnTo>
                <a:lnTo>
                  <a:pt x="342925" y="12153"/>
                </a:lnTo>
                <a:lnTo>
                  <a:pt x="299097" y="0"/>
                </a:lnTo>
                <a:lnTo>
                  <a:pt x="253961" y="863"/>
                </a:lnTo>
                <a:lnTo>
                  <a:pt x="210578" y="14668"/>
                </a:lnTo>
                <a:lnTo>
                  <a:pt x="172034" y="41376"/>
                </a:lnTo>
                <a:lnTo>
                  <a:pt x="148577" y="32207"/>
                </a:lnTo>
                <a:lnTo>
                  <a:pt x="148577" y="69316"/>
                </a:lnTo>
                <a:lnTo>
                  <a:pt x="137947" y="88252"/>
                </a:lnTo>
                <a:lnTo>
                  <a:pt x="130225" y="107784"/>
                </a:lnTo>
                <a:lnTo>
                  <a:pt x="123875" y="146608"/>
                </a:lnTo>
                <a:lnTo>
                  <a:pt x="123647" y="166624"/>
                </a:lnTo>
                <a:lnTo>
                  <a:pt x="35572" y="166624"/>
                </a:lnTo>
                <a:lnTo>
                  <a:pt x="35687" y="140398"/>
                </a:lnTo>
                <a:lnTo>
                  <a:pt x="36893" y="127673"/>
                </a:lnTo>
                <a:lnTo>
                  <a:pt x="36906" y="127508"/>
                </a:lnTo>
                <a:lnTo>
                  <a:pt x="54864" y="90373"/>
                </a:lnTo>
                <a:lnTo>
                  <a:pt x="99085" y="64389"/>
                </a:lnTo>
                <a:lnTo>
                  <a:pt x="116103" y="62611"/>
                </a:lnTo>
                <a:lnTo>
                  <a:pt x="124333" y="63017"/>
                </a:lnTo>
                <a:lnTo>
                  <a:pt x="133311" y="64389"/>
                </a:lnTo>
                <a:lnTo>
                  <a:pt x="132994" y="64389"/>
                </a:lnTo>
                <a:lnTo>
                  <a:pt x="140639" y="66370"/>
                </a:lnTo>
                <a:lnTo>
                  <a:pt x="148577" y="69316"/>
                </a:lnTo>
                <a:lnTo>
                  <a:pt x="148577" y="32207"/>
                </a:lnTo>
                <a:lnTo>
                  <a:pt x="144805" y="30721"/>
                </a:lnTo>
                <a:lnTo>
                  <a:pt x="116408" y="27101"/>
                </a:lnTo>
                <a:lnTo>
                  <a:pt x="87972" y="30568"/>
                </a:lnTo>
                <a:lnTo>
                  <a:pt x="37693" y="57480"/>
                </a:lnTo>
                <a:lnTo>
                  <a:pt x="6362" y="104902"/>
                </a:lnTo>
                <a:lnTo>
                  <a:pt x="0" y="140398"/>
                </a:lnTo>
                <a:lnTo>
                  <a:pt x="114" y="166624"/>
                </a:lnTo>
                <a:lnTo>
                  <a:pt x="228" y="170332"/>
                </a:lnTo>
                <a:lnTo>
                  <a:pt x="647" y="175552"/>
                </a:lnTo>
                <a:lnTo>
                  <a:pt x="2374" y="181584"/>
                </a:lnTo>
                <a:lnTo>
                  <a:pt x="2476" y="181940"/>
                </a:lnTo>
                <a:lnTo>
                  <a:pt x="124701" y="201993"/>
                </a:lnTo>
                <a:lnTo>
                  <a:pt x="128828" y="212128"/>
                </a:lnTo>
                <a:lnTo>
                  <a:pt x="135724" y="220510"/>
                </a:lnTo>
                <a:lnTo>
                  <a:pt x="145059" y="226758"/>
                </a:lnTo>
                <a:lnTo>
                  <a:pt x="157086" y="230695"/>
                </a:lnTo>
                <a:lnTo>
                  <a:pt x="401675" y="230695"/>
                </a:lnTo>
                <a:lnTo>
                  <a:pt x="434543" y="202615"/>
                </a:lnTo>
                <a:lnTo>
                  <a:pt x="435140" y="195465"/>
                </a:lnTo>
                <a:lnTo>
                  <a:pt x="525284" y="195465"/>
                </a:lnTo>
                <a:lnTo>
                  <a:pt x="528739" y="194945"/>
                </a:lnTo>
                <a:lnTo>
                  <a:pt x="535559" y="193929"/>
                </a:lnTo>
                <a:lnTo>
                  <a:pt x="536130" y="193929"/>
                </a:lnTo>
                <a:lnTo>
                  <a:pt x="545858" y="189077"/>
                </a:lnTo>
                <a:lnTo>
                  <a:pt x="553275" y="181584"/>
                </a:lnTo>
                <a:lnTo>
                  <a:pt x="558165" y="171678"/>
                </a:lnTo>
                <a:lnTo>
                  <a:pt x="558596" y="170332"/>
                </a:lnTo>
                <a:lnTo>
                  <a:pt x="558609" y="168046"/>
                </a:lnTo>
                <a:lnTo>
                  <a:pt x="558622" y="167335"/>
                </a:lnTo>
                <a:lnTo>
                  <a:pt x="558647" y="160070"/>
                </a:lnTo>
                <a:lnTo>
                  <a:pt x="558736" y="1403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7" name="object 40">
            <a:extLst>
              <a:ext uri="{FF2B5EF4-FFF2-40B4-BE49-F238E27FC236}">
                <a16:creationId xmlns:a16="http://schemas.microsoft.com/office/drawing/2014/main" id="{B1E650E2-2D02-0CAA-6AAC-63217F132834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124456" y="3653202"/>
            <a:ext cx="469319" cy="201672"/>
          </a:xfrm>
          <a:prstGeom prst="rect">
            <a:avLst/>
          </a:prstGeom>
        </p:spPr>
      </p:pic>
      <p:sp>
        <p:nvSpPr>
          <p:cNvPr id="29" name="object 7">
            <a:extLst>
              <a:ext uri="{FF2B5EF4-FFF2-40B4-BE49-F238E27FC236}">
                <a16:creationId xmlns:a16="http://schemas.microsoft.com/office/drawing/2014/main" id="{78219ACD-7BF0-1D91-7452-A0C93B1BFFD9}"/>
              </a:ext>
            </a:extLst>
          </p:cNvPr>
          <p:cNvSpPr/>
          <p:nvPr/>
        </p:nvSpPr>
        <p:spPr>
          <a:xfrm>
            <a:off x="663259" y="16685896"/>
            <a:ext cx="11597640" cy="1953040"/>
          </a:xfrm>
          <a:custGeom>
            <a:avLst/>
            <a:gdLst/>
            <a:ahLst/>
            <a:cxnLst/>
            <a:rect l="l" t="t" r="r" b="b"/>
            <a:pathLst>
              <a:path w="11597640" h="1576705">
                <a:moveTo>
                  <a:pt x="11230521" y="0"/>
                </a:moveTo>
                <a:lnTo>
                  <a:pt x="367019" y="0"/>
                </a:lnTo>
                <a:lnTo>
                  <a:pt x="320980" y="2859"/>
                </a:lnTo>
                <a:lnTo>
                  <a:pt x="276648" y="11209"/>
                </a:lnTo>
                <a:lnTo>
                  <a:pt x="234366" y="24705"/>
                </a:lnTo>
                <a:lnTo>
                  <a:pt x="194479" y="43003"/>
                </a:lnTo>
                <a:lnTo>
                  <a:pt x="157331" y="65760"/>
                </a:lnTo>
                <a:lnTo>
                  <a:pt x="123265" y="92630"/>
                </a:lnTo>
                <a:lnTo>
                  <a:pt x="92625" y="123271"/>
                </a:lnTo>
                <a:lnTo>
                  <a:pt x="65756" y="157339"/>
                </a:lnTo>
                <a:lnTo>
                  <a:pt x="43001" y="194488"/>
                </a:lnTo>
                <a:lnTo>
                  <a:pt x="24703" y="234376"/>
                </a:lnTo>
                <a:lnTo>
                  <a:pt x="11208" y="276659"/>
                </a:lnTo>
                <a:lnTo>
                  <a:pt x="2859" y="320992"/>
                </a:lnTo>
                <a:lnTo>
                  <a:pt x="0" y="367031"/>
                </a:lnTo>
                <a:lnTo>
                  <a:pt x="0" y="1209405"/>
                </a:lnTo>
                <a:lnTo>
                  <a:pt x="2859" y="1255444"/>
                </a:lnTo>
                <a:lnTo>
                  <a:pt x="11208" y="1299777"/>
                </a:lnTo>
                <a:lnTo>
                  <a:pt x="24703" y="1342059"/>
                </a:lnTo>
                <a:lnTo>
                  <a:pt x="43001" y="1381947"/>
                </a:lnTo>
                <a:lnTo>
                  <a:pt x="65756" y="1419097"/>
                </a:lnTo>
                <a:lnTo>
                  <a:pt x="92625" y="1453164"/>
                </a:lnTo>
                <a:lnTo>
                  <a:pt x="123265" y="1483805"/>
                </a:lnTo>
                <a:lnTo>
                  <a:pt x="157331" y="1510676"/>
                </a:lnTo>
                <a:lnTo>
                  <a:pt x="194479" y="1533432"/>
                </a:lnTo>
                <a:lnTo>
                  <a:pt x="234366" y="1551731"/>
                </a:lnTo>
                <a:lnTo>
                  <a:pt x="276648" y="1565227"/>
                </a:lnTo>
                <a:lnTo>
                  <a:pt x="320980" y="1573577"/>
                </a:lnTo>
                <a:lnTo>
                  <a:pt x="367019" y="1576436"/>
                </a:lnTo>
                <a:lnTo>
                  <a:pt x="11230521" y="1576436"/>
                </a:lnTo>
                <a:lnTo>
                  <a:pt x="11276560" y="1573577"/>
                </a:lnTo>
                <a:lnTo>
                  <a:pt x="11320893" y="1565227"/>
                </a:lnTo>
                <a:lnTo>
                  <a:pt x="11363176" y="1551731"/>
                </a:lnTo>
                <a:lnTo>
                  <a:pt x="11403064" y="1533432"/>
                </a:lnTo>
                <a:lnTo>
                  <a:pt x="11440213" y="1510676"/>
                </a:lnTo>
                <a:lnTo>
                  <a:pt x="11474281" y="1483805"/>
                </a:lnTo>
                <a:lnTo>
                  <a:pt x="11504922" y="1453164"/>
                </a:lnTo>
                <a:lnTo>
                  <a:pt x="11531792" y="1419097"/>
                </a:lnTo>
                <a:lnTo>
                  <a:pt x="11554549" y="1381947"/>
                </a:lnTo>
                <a:lnTo>
                  <a:pt x="11572847" y="1342059"/>
                </a:lnTo>
                <a:lnTo>
                  <a:pt x="11586343" y="1299777"/>
                </a:lnTo>
                <a:lnTo>
                  <a:pt x="11594693" y="1255444"/>
                </a:lnTo>
                <a:lnTo>
                  <a:pt x="11597553" y="1209405"/>
                </a:lnTo>
                <a:lnTo>
                  <a:pt x="11597553" y="367031"/>
                </a:lnTo>
                <a:lnTo>
                  <a:pt x="11594693" y="320992"/>
                </a:lnTo>
                <a:lnTo>
                  <a:pt x="11586343" y="276659"/>
                </a:lnTo>
                <a:lnTo>
                  <a:pt x="11572847" y="234376"/>
                </a:lnTo>
                <a:lnTo>
                  <a:pt x="11554549" y="194488"/>
                </a:lnTo>
                <a:lnTo>
                  <a:pt x="11531792" y="157339"/>
                </a:lnTo>
                <a:lnTo>
                  <a:pt x="11504922" y="123271"/>
                </a:lnTo>
                <a:lnTo>
                  <a:pt x="11474281" y="92630"/>
                </a:lnTo>
                <a:lnTo>
                  <a:pt x="11440213" y="65760"/>
                </a:lnTo>
                <a:lnTo>
                  <a:pt x="11403064" y="43003"/>
                </a:lnTo>
                <a:lnTo>
                  <a:pt x="11363176" y="24705"/>
                </a:lnTo>
                <a:lnTo>
                  <a:pt x="11320893" y="11209"/>
                </a:lnTo>
                <a:lnTo>
                  <a:pt x="11276560" y="2859"/>
                </a:lnTo>
                <a:lnTo>
                  <a:pt x="11230521" y="0"/>
                </a:lnTo>
                <a:close/>
              </a:path>
            </a:pathLst>
          </a:custGeom>
          <a:solidFill>
            <a:srgbClr val="E9E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8">
            <a:extLst>
              <a:ext uri="{FF2B5EF4-FFF2-40B4-BE49-F238E27FC236}">
                <a16:creationId xmlns:a16="http://schemas.microsoft.com/office/drawing/2014/main" id="{D6D14D10-B181-F984-4B2F-970AA64DDBED}"/>
              </a:ext>
            </a:extLst>
          </p:cNvPr>
          <p:cNvSpPr/>
          <p:nvPr/>
        </p:nvSpPr>
        <p:spPr>
          <a:xfrm>
            <a:off x="663259" y="17062230"/>
            <a:ext cx="11597640" cy="1576705"/>
          </a:xfrm>
          <a:custGeom>
            <a:avLst/>
            <a:gdLst/>
            <a:ahLst/>
            <a:cxnLst/>
            <a:rect l="l" t="t" r="r" b="b"/>
            <a:pathLst>
              <a:path w="11597640" h="1576705">
                <a:moveTo>
                  <a:pt x="11230521" y="1576436"/>
                </a:moveTo>
                <a:lnTo>
                  <a:pt x="367019" y="1576436"/>
                </a:lnTo>
                <a:lnTo>
                  <a:pt x="320980" y="1573577"/>
                </a:lnTo>
                <a:lnTo>
                  <a:pt x="276648" y="1565227"/>
                </a:lnTo>
                <a:lnTo>
                  <a:pt x="234366" y="1551731"/>
                </a:lnTo>
                <a:lnTo>
                  <a:pt x="194479" y="1533432"/>
                </a:lnTo>
                <a:lnTo>
                  <a:pt x="157331" y="1510676"/>
                </a:lnTo>
                <a:lnTo>
                  <a:pt x="123265" y="1483805"/>
                </a:lnTo>
                <a:lnTo>
                  <a:pt x="92625" y="1453164"/>
                </a:lnTo>
                <a:lnTo>
                  <a:pt x="65756" y="1419097"/>
                </a:lnTo>
                <a:lnTo>
                  <a:pt x="43001" y="1381947"/>
                </a:lnTo>
                <a:lnTo>
                  <a:pt x="24703" y="1342059"/>
                </a:lnTo>
                <a:lnTo>
                  <a:pt x="11208" y="1299777"/>
                </a:lnTo>
                <a:lnTo>
                  <a:pt x="2859" y="1255444"/>
                </a:lnTo>
                <a:lnTo>
                  <a:pt x="0" y="1209405"/>
                </a:lnTo>
                <a:lnTo>
                  <a:pt x="0" y="367031"/>
                </a:lnTo>
                <a:lnTo>
                  <a:pt x="2859" y="320992"/>
                </a:lnTo>
                <a:lnTo>
                  <a:pt x="11208" y="276659"/>
                </a:lnTo>
                <a:lnTo>
                  <a:pt x="24703" y="234376"/>
                </a:lnTo>
                <a:lnTo>
                  <a:pt x="43001" y="194488"/>
                </a:lnTo>
                <a:lnTo>
                  <a:pt x="65756" y="157339"/>
                </a:lnTo>
                <a:lnTo>
                  <a:pt x="92625" y="123271"/>
                </a:lnTo>
                <a:lnTo>
                  <a:pt x="123265" y="92630"/>
                </a:lnTo>
                <a:lnTo>
                  <a:pt x="157331" y="65760"/>
                </a:lnTo>
                <a:lnTo>
                  <a:pt x="194479" y="43003"/>
                </a:lnTo>
                <a:lnTo>
                  <a:pt x="234366" y="24705"/>
                </a:lnTo>
                <a:lnTo>
                  <a:pt x="276648" y="11209"/>
                </a:lnTo>
                <a:lnTo>
                  <a:pt x="320980" y="2859"/>
                </a:lnTo>
                <a:lnTo>
                  <a:pt x="367019" y="0"/>
                </a:lnTo>
                <a:lnTo>
                  <a:pt x="11230521" y="0"/>
                </a:lnTo>
                <a:lnTo>
                  <a:pt x="11276560" y="2859"/>
                </a:lnTo>
                <a:lnTo>
                  <a:pt x="11320893" y="11209"/>
                </a:lnTo>
                <a:lnTo>
                  <a:pt x="11363176" y="24705"/>
                </a:lnTo>
                <a:lnTo>
                  <a:pt x="11403064" y="43003"/>
                </a:lnTo>
                <a:lnTo>
                  <a:pt x="11440213" y="65760"/>
                </a:lnTo>
                <a:lnTo>
                  <a:pt x="11474281" y="92630"/>
                </a:lnTo>
                <a:lnTo>
                  <a:pt x="11504922" y="123271"/>
                </a:lnTo>
                <a:lnTo>
                  <a:pt x="11531792" y="157339"/>
                </a:lnTo>
                <a:lnTo>
                  <a:pt x="11554549" y="194488"/>
                </a:lnTo>
                <a:lnTo>
                  <a:pt x="11572847" y="234376"/>
                </a:lnTo>
                <a:lnTo>
                  <a:pt x="11586343" y="276659"/>
                </a:lnTo>
                <a:lnTo>
                  <a:pt x="11594693" y="320992"/>
                </a:lnTo>
                <a:lnTo>
                  <a:pt x="11597553" y="367031"/>
                </a:lnTo>
                <a:lnTo>
                  <a:pt x="11597553" y="1209405"/>
                </a:lnTo>
                <a:lnTo>
                  <a:pt x="11594693" y="1255444"/>
                </a:lnTo>
                <a:lnTo>
                  <a:pt x="11586343" y="1299777"/>
                </a:lnTo>
                <a:lnTo>
                  <a:pt x="11572847" y="1342059"/>
                </a:lnTo>
                <a:lnTo>
                  <a:pt x="11554549" y="1381947"/>
                </a:lnTo>
                <a:lnTo>
                  <a:pt x="11531792" y="1419097"/>
                </a:lnTo>
                <a:lnTo>
                  <a:pt x="11504922" y="1453164"/>
                </a:lnTo>
                <a:lnTo>
                  <a:pt x="11474281" y="1483805"/>
                </a:lnTo>
                <a:lnTo>
                  <a:pt x="11440213" y="1510676"/>
                </a:lnTo>
                <a:lnTo>
                  <a:pt x="11403064" y="1533432"/>
                </a:lnTo>
                <a:lnTo>
                  <a:pt x="11363176" y="1551731"/>
                </a:lnTo>
                <a:lnTo>
                  <a:pt x="11320893" y="1565227"/>
                </a:lnTo>
                <a:lnTo>
                  <a:pt x="11276560" y="1573577"/>
                </a:lnTo>
                <a:lnTo>
                  <a:pt x="11230521" y="1576436"/>
                </a:lnTo>
                <a:close/>
              </a:path>
            </a:pathLst>
          </a:custGeom>
          <a:ln w="11966">
            <a:solidFill>
              <a:srgbClr val="ECEC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9">
            <a:extLst>
              <a:ext uri="{FF2B5EF4-FFF2-40B4-BE49-F238E27FC236}">
                <a16:creationId xmlns:a16="http://schemas.microsoft.com/office/drawing/2014/main" id="{4C2DF5AD-D168-8647-6995-774A072EE9A5}"/>
              </a:ext>
            </a:extLst>
          </p:cNvPr>
          <p:cNvSpPr/>
          <p:nvPr/>
        </p:nvSpPr>
        <p:spPr>
          <a:xfrm>
            <a:off x="1066759" y="17233812"/>
            <a:ext cx="1245870" cy="1245870"/>
          </a:xfrm>
          <a:custGeom>
            <a:avLst/>
            <a:gdLst/>
            <a:ahLst/>
            <a:cxnLst/>
            <a:rect l="l" t="t" r="r" b="b"/>
            <a:pathLst>
              <a:path w="1245870" h="1245869">
                <a:moveTo>
                  <a:pt x="622652" y="0"/>
                </a:moveTo>
                <a:lnTo>
                  <a:pt x="573993" y="1873"/>
                </a:lnTo>
                <a:lnTo>
                  <a:pt x="526358" y="7400"/>
                </a:lnTo>
                <a:lnTo>
                  <a:pt x="479885" y="16444"/>
                </a:lnTo>
                <a:lnTo>
                  <a:pt x="434714" y="28865"/>
                </a:lnTo>
                <a:lnTo>
                  <a:pt x="390982" y="44525"/>
                </a:lnTo>
                <a:lnTo>
                  <a:pt x="348828" y="63285"/>
                </a:lnTo>
                <a:lnTo>
                  <a:pt x="308390" y="85008"/>
                </a:lnTo>
                <a:lnTo>
                  <a:pt x="269807" y="109555"/>
                </a:lnTo>
                <a:lnTo>
                  <a:pt x="233217" y="136786"/>
                </a:lnTo>
                <a:lnTo>
                  <a:pt x="198759" y="166565"/>
                </a:lnTo>
                <a:lnTo>
                  <a:pt x="166571" y="198752"/>
                </a:lnTo>
                <a:lnTo>
                  <a:pt x="136791" y="233210"/>
                </a:lnTo>
                <a:lnTo>
                  <a:pt x="109558" y="269799"/>
                </a:lnTo>
                <a:lnTo>
                  <a:pt x="85011" y="308381"/>
                </a:lnTo>
                <a:lnTo>
                  <a:pt x="63288" y="348818"/>
                </a:lnTo>
                <a:lnTo>
                  <a:pt x="44526" y="390972"/>
                </a:lnTo>
                <a:lnTo>
                  <a:pt x="28866" y="434703"/>
                </a:lnTo>
                <a:lnTo>
                  <a:pt x="16445" y="479874"/>
                </a:lnTo>
                <a:lnTo>
                  <a:pt x="7401" y="526346"/>
                </a:lnTo>
                <a:lnTo>
                  <a:pt x="1873" y="573981"/>
                </a:lnTo>
                <a:lnTo>
                  <a:pt x="0" y="622640"/>
                </a:lnTo>
                <a:lnTo>
                  <a:pt x="1873" y="671299"/>
                </a:lnTo>
                <a:lnTo>
                  <a:pt x="7401" y="718934"/>
                </a:lnTo>
                <a:lnTo>
                  <a:pt x="16445" y="765406"/>
                </a:lnTo>
                <a:lnTo>
                  <a:pt x="28866" y="810577"/>
                </a:lnTo>
                <a:lnTo>
                  <a:pt x="44526" y="854309"/>
                </a:lnTo>
                <a:lnTo>
                  <a:pt x="63288" y="896462"/>
                </a:lnTo>
                <a:lnTo>
                  <a:pt x="85011" y="936899"/>
                </a:lnTo>
                <a:lnTo>
                  <a:pt x="109558" y="975482"/>
                </a:lnTo>
                <a:lnTo>
                  <a:pt x="136791" y="1012071"/>
                </a:lnTo>
                <a:lnTo>
                  <a:pt x="166571" y="1046528"/>
                </a:lnTo>
                <a:lnTo>
                  <a:pt x="198759" y="1078715"/>
                </a:lnTo>
                <a:lnTo>
                  <a:pt x="233217" y="1108494"/>
                </a:lnTo>
                <a:lnTo>
                  <a:pt x="269807" y="1135726"/>
                </a:lnTo>
                <a:lnTo>
                  <a:pt x="308390" y="1160272"/>
                </a:lnTo>
                <a:lnTo>
                  <a:pt x="348828" y="1181995"/>
                </a:lnTo>
                <a:lnTo>
                  <a:pt x="390982" y="1200756"/>
                </a:lnTo>
                <a:lnTo>
                  <a:pt x="434714" y="1216416"/>
                </a:lnTo>
                <a:lnTo>
                  <a:pt x="479885" y="1228837"/>
                </a:lnTo>
                <a:lnTo>
                  <a:pt x="526358" y="1237880"/>
                </a:lnTo>
                <a:lnTo>
                  <a:pt x="573993" y="1243408"/>
                </a:lnTo>
                <a:lnTo>
                  <a:pt x="622652" y="1245281"/>
                </a:lnTo>
                <a:lnTo>
                  <a:pt x="671311" y="1243408"/>
                </a:lnTo>
                <a:lnTo>
                  <a:pt x="718946" y="1237880"/>
                </a:lnTo>
                <a:lnTo>
                  <a:pt x="765418" y="1228837"/>
                </a:lnTo>
                <a:lnTo>
                  <a:pt x="810589" y="1216416"/>
                </a:lnTo>
                <a:lnTo>
                  <a:pt x="854321" y="1200756"/>
                </a:lnTo>
                <a:lnTo>
                  <a:pt x="896474" y="1181995"/>
                </a:lnTo>
                <a:lnTo>
                  <a:pt x="936911" y="1160272"/>
                </a:lnTo>
                <a:lnTo>
                  <a:pt x="975494" y="1135726"/>
                </a:lnTo>
                <a:lnTo>
                  <a:pt x="1012083" y="1108494"/>
                </a:lnTo>
                <a:lnTo>
                  <a:pt x="1046540" y="1078715"/>
                </a:lnTo>
                <a:lnTo>
                  <a:pt x="1078727" y="1046528"/>
                </a:lnTo>
                <a:lnTo>
                  <a:pt x="1108506" y="1012071"/>
                </a:lnTo>
                <a:lnTo>
                  <a:pt x="1135738" y="975482"/>
                </a:lnTo>
                <a:lnTo>
                  <a:pt x="1160284" y="936899"/>
                </a:lnTo>
                <a:lnTo>
                  <a:pt x="1182007" y="896462"/>
                </a:lnTo>
                <a:lnTo>
                  <a:pt x="1200768" y="854309"/>
                </a:lnTo>
                <a:lnTo>
                  <a:pt x="1216428" y="810577"/>
                </a:lnTo>
                <a:lnTo>
                  <a:pt x="1228849" y="765406"/>
                </a:lnTo>
                <a:lnTo>
                  <a:pt x="1237892" y="718934"/>
                </a:lnTo>
                <a:lnTo>
                  <a:pt x="1243420" y="671299"/>
                </a:lnTo>
                <a:lnTo>
                  <a:pt x="1245293" y="622640"/>
                </a:lnTo>
                <a:lnTo>
                  <a:pt x="1243420" y="573981"/>
                </a:lnTo>
                <a:lnTo>
                  <a:pt x="1237892" y="526346"/>
                </a:lnTo>
                <a:lnTo>
                  <a:pt x="1228849" y="479874"/>
                </a:lnTo>
                <a:lnTo>
                  <a:pt x="1216428" y="434703"/>
                </a:lnTo>
                <a:lnTo>
                  <a:pt x="1200768" y="390972"/>
                </a:lnTo>
                <a:lnTo>
                  <a:pt x="1182007" y="348818"/>
                </a:lnTo>
                <a:lnTo>
                  <a:pt x="1160284" y="308381"/>
                </a:lnTo>
                <a:lnTo>
                  <a:pt x="1135738" y="269799"/>
                </a:lnTo>
                <a:lnTo>
                  <a:pt x="1108506" y="233210"/>
                </a:lnTo>
                <a:lnTo>
                  <a:pt x="1078727" y="198752"/>
                </a:lnTo>
                <a:lnTo>
                  <a:pt x="1046540" y="166565"/>
                </a:lnTo>
                <a:lnTo>
                  <a:pt x="1012083" y="136786"/>
                </a:lnTo>
                <a:lnTo>
                  <a:pt x="975494" y="109555"/>
                </a:lnTo>
                <a:lnTo>
                  <a:pt x="936911" y="85008"/>
                </a:lnTo>
                <a:lnTo>
                  <a:pt x="896474" y="63285"/>
                </a:lnTo>
                <a:lnTo>
                  <a:pt x="854321" y="44525"/>
                </a:lnTo>
                <a:lnTo>
                  <a:pt x="810589" y="28865"/>
                </a:lnTo>
                <a:lnTo>
                  <a:pt x="765418" y="16444"/>
                </a:lnTo>
                <a:lnTo>
                  <a:pt x="718946" y="7400"/>
                </a:lnTo>
                <a:lnTo>
                  <a:pt x="671311" y="1873"/>
                </a:lnTo>
                <a:lnTo>
                  <a:pt x="622652" y="0"/>
                </a:lnTo>
                <a:close/>
              </a:path>
            </a:pathLst>
          </a:custGeom>
          <a:solidFill>
            <a:srgbClr val="15399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0">
            <a:extLst>
              <a:ext uri="{FF2B5EF4-FFF2-40B4-BE49-F238E27FC236}">
                <a16:creationId xmlns:a16="http://schemas.microsoft.com/office/drawing/2014/main" id="{A82CEA10-3BCB-8B5A-EF1A-7D8562610332}"/>
              </a:ext>
            </a:extLst>
          </p:cNvPr>
          <p:cNvSpPr txBox="1"/>
          <p:nvPr/>
        </p:nvSpPr>
        <p:spPr>
          <a:xfrm>
            <a:off x="2467474" y="17189671"/>
            <a:ext cx="3702050" cy="1355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US" sz="1550" b="1" dirty="0" err="1">
                <a:solidFill>
                  <a:srgbClr val="15399F"/>
                </a:solidFill>
                <a:latin typeface="Roboto"/>
                <a:cs typeface="Roboto"/>
              </a:rPr>
              <a:t>Jismoniy</a:t>
            </a:r>
            <a:r>
              <a:rPr lang="en-US" sz="1550" b="1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15399F"/>
                </a:solidFill>
                <a:latin typeface="Roboto"/>
                <a:cs typeface="Roboto"/>
              </a:rPr>
              <a:t>şaxslarga</a:t>
            </a:r>
            <a:r>
              <a:rPr lang="en-US" sz="1550" b="1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15399F"/>
                </a:solidFill>
                <a:latin typeface="Roboto"/>
                <a:cs typeface="Roboto"/>
              </a:rPr>
              <a:t>ajratilgan</a:t>
            </a:r>
            <a:r>
              <a:rPr lang="en-US" sz="1550" b="1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15399F"/>
                </a:solidFill>
                <a:latin typeface="Roboto"/>
                <a:cs typeface="Roboto"/>
              </a:rPr>
              <a:t>kreditlar</a:t>
            </a:r>
            <a:r>
              <a:rPr lang="en-US" sz="1550" b="1" spc="-1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550" spc="-10" dirty="0">
                <a:solidFill>
                  <a:srgbClr val="15399F"/>
                </a:solidFill>
                <a:latin typeface="Roboto"/>
                <a:cs typeface="Roboto"/>
              </a:rPr>
              <a:t>(</a:t>
            </a:r>
            <a:r>
              <a:rPr lang="en-US" sz="1550" spc="-10" dirty="0" err="1">
                <a:solidFill>
                  <a:srgbClr val="15399F"/>
                </a:solidFill>
                <a:latin typeface="Roboto"/>
                <a:cs typeface="Roboto"/>
              </a:rPr>
              <a:t>mikroqarz</a:t>
            </a:r>
            <a:r>
              <a:rPr lang="en-US" sz="1550" spc="-55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15399F"/>
                </a:solidFill>
                <a:latin typeface="Roboto"/>
                <a:cs typeface="Roboto"/>
              </a:rPr>
              <a:t>va</a:t>
            </a:r>
            <a:r>
              <a:rPr lang="en-US" sz="1550" spc="-5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15399F"/>
                </a:solidFill>
                <a:latin typeface="Roboto"/>
                <a:cs typeface="Roboto"/>
              </a:rPr>
              <a:t>kredit</a:t>
            </a:r>
            <a:r>
              <a:rPr lang="en-US" sz="1550" spc="-55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550" spc="-10" dirty="0" err="1">
                <a:solidFill>
                  <a:srgbClr val="15399F"/>
                </a:solidFill>
                <a:latin typeface="Roboto"/>
                <a:cs typeface="Roboto"/>
              </a:rPr>
              <a:t>kartalaridan</a:t>
            </a:r>
            <a:r>
              <a:rPr lang="en-US" sz="1550" spc="-55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550" spc="-10" dirty="0" err="1">
                <a:solidFill>
                  <a:srgbClr val="15399F"/>
                </a:solidFill>
                <a:latin typeface="Roboto"/>
                <a:cs typeface="Roboto"/>
              </a:rPr>
              <a:t>taşqari</a:t>
            </a:r>
            <a:r>
              <a:rPr lang="en-US" sz="1550" spc="-10" dirty="0">
                <a:solidFill>
                  <a:srgbClr val="15399F"/>
                </a:solidFill>
                <a:latin typeface="Roboto"/>
                <a:cs typeface="Roboto"/>
              </a:rPr>
              <a:t>) </a:t>
            </a:r>
            <a:r>
              <a:rPr lang="en-US" sz="1550" spc="-25" dirty="0" err="1">
                <a:solidFill>
                  <a:srgbClr val="15399F"/>
                </a:solidFill>
                <a:latin typeface="Roboto"/>
                <a:cs typeface="Roboto"/>
              </a:rPr>
              <a:t>Örtaça</a:t>
            </a:r>
            <a:r>
              <a:rPr lang="en-US" sz="1550" spc="-25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550" spc="-25" dirty="0" err="1">
                <a:solidFill>
                  <a:srgbClr val="15399F"/>
                </a:solidFill>
                <a:latin typeface="Roboto"/>
                <a:cs typeface="Roboto"/>
              </a:rPr>
              <a:t>foiz</a:t>
            </a:r>
            <a:r>
              <a:rPr lang="en-US" sz="1550" spc="-25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550" spc="-25" dirty="0" err="1">
                <a:solidFill>
                  <a:srgbClr val="15399F"/>
                </a:solidFill>
                <a:latin typeface="Roboto"/>
                <a:cs typeface="Roboto"/>
              </a:rPr>
              <a:t>stavka</a:t>
            </a:r>
            <a:r>
              <a:rPr lang="en-US" sz="1550" spc="-10" dirty="0" err="1">
                <a:solidFill>
                  <a:srgbClr val="15399F"/>
                </a:solidFill>
                <a:latin typeface="Roboto"/>
                <a:cs typeface="Roboto"/>
              </a:rPr>
              <a:t>si</a:t>
            </a:r>
            <a:r>
              <a:rPr lang="en-US" sz="1550" spc="-10" dirty="0">
                <a:solidFill>
                  <a:srgbClr val="15399F"/>
                </a:solidFill>
                <a:latin typeface="Roboto"/>
                <a:cs typeface="Roboto"/>
              </a:rPr>
              <a:t>:</a:t>
            </a:r>
            <a:endParaRPr lang="en-US" sz="1550" dirty="0">
              <a:latin typeface="Roboto"/>
              <a:cs typeface="Roboto"/>
            </a:endParaRPr>
          </a:p>
          <a:p>
            <a:pPr marL="12700">
              <a:lnSpc>
                <a:spcPts val="4885"/>
              </a:lnSpc>
            </a:pPr>
            <a:r>
              <a:rPr sz="4500" b="1" spc="-30" dirty="0">
                <a:solidFill>
                  <a:srgbClr val="15399F"/>
                </a:solidFill>
                <a:latin typeface="Roboto"/>
                <a:cs typeface="Roboto"/>
              </a:rPr>
              <a:t>22,4%</a:t>
            </a:r>
            <a:endParaRPr sz="4500" dirty="0">
              <a:latin typeface="Roboto"/>
              <a:cs typeface="Roboto"/>
            </a:endParaRPr>
          </a:p>
        </p:txBody>
      </p:sp>
      <p:sp>
        <p:nvSpPr>
          <p:cNvPr id="34" name="object 12">
            <a:extLst>
              <a:ext uri="{FF2B5EF4-FFF2-40B4-BE49-F238E27FC236}">
                <a16:creationId xmlns:a16="http://schemas.microsoft.com/office/drawing/2014/main" id="{D2A2006A-70AF-3168-747A-443553D9838F}"/>
              </a:ext>
            </a:extLst>
          </p:cNvPr>
          <p:cNvSpPr/>
          <p:nvPr/>
        </p:nvSpPr>
        <p:spPr>
          <a:xfrm>
            <a:off x="1373454" y="17478856"/>
            <a:ext cx="632460" cy="755650"/>
          </a:xfrm>
          <a:custGeom>
            <a:avLst/>
            <a:gdLst/>
            <a:ahLst/>
            <a:cxnLst/>
            <a:rect l="l" t="t" r="r" b="b"/>
            <a:pathLst>
              <a:path w="632460" h="755650">
                <a:moveTo>
                  <a:pt x="506780" y="190995"/>
                </a:moveTo>
                <a:lnTo>
                  <a:pt x="501738" y="147193"/>
                </a:lnTo>
                <a:lnTo>
                  <a:pt x="487375" y="106997"/>
                </a:lnTo>
                <a:lnTo>
                  <a:pt x="475157" y="87782"/>
                </a:lnTo>
                <a:lnTo>
                  <a:pt x="475157" y="190995"/>
                </a:lnTo>
                <a:lnTo>
                  <a:pt x="467042" y="241312"/>
                </a:lnTo>
                <a:lnTo>
                  <a:pt x="444436" y="285038"/>
                </a:lnTo>
                <a:lnTo>
                  <a:pt x="409981" y="319506"/>
                </a:lnTo>
                <a:lnTo>
                  <a:pt x="366268" y="342125"/>
                </a:lnTo>
                <a:lnTo>
                  <a:pt x="315950" y="350240"/>
                </a:lnTo>
                <a:lnTo>
                  <a:pt x="265620" y="342125"/>
                </a:lnTo>
                <a:lnTo>
                  <a:pt x="221919" y="319506"/>
                </a:lnTo>
                <a:lnTo>
                  <a:pt x="187452" y="285038"/>
                </a:lnTo>
                <a:lnTo>
                  <a:pt x="164846" y="241312"/>
                </a:lnTo>
                <a:lnTo>
                  <a:pt x="156730" y="190995"/>
                </a:lnTo>
                <a:lnTo>
                  <a:pt x="164846" y="140627"/>
                </a:lnTo>
                <a:lnTo>
                  <a:pt x="187452" y="96901"/>
                </a:lnTo>
                <a:lnTo>
                  <a:pt x="221919" y="62420"/>
                </a:lnTo>
                <a:lnTo>
                  <a:pt x="265620" y="39814"/>
                </a:lnTo>
                <a:lnTo>
                  <a:pt x="315950" y="31686"/>
                </a:lnTo>
                <a:lnTo>
                  <a:pt x="366268" y="39814"/>
                </a:lnTo>
                <a:lnTo>
                  <a:pt x="409981" y="62420"/>
                </a:lnTo>
                <a:lnTo>
                  <a:pt x="444436" y="96901"/>
                </a:lnTo>
                <a:lnTo>
                  <a:pt x="467042" y="140627"/>
                </a:lnTo>
                <a:lnTo>
                  <a:pt x="475157" y="190995"/>
                </a:lnTo>
                <a:lnTo>
                  <a:pt x="475157" y="87782"/>
                </a:lnTo>
                <a:lnTo>
                  <a:pt x="435267" y="41960"/>
                </a:lnTo>
                <a:lnTo>
                  <a:pt x="399821" y="19405"/>
                </a:lnTo>
                <a:lnTo>
                  <a:pt x="359638" y="5041"/>
                </a:lnTo>
                <a:lnTo>
                  <a:pt x="315874" y="0"/>
                </a:lnTo>
                <a:lnTo>
                  <a:pt x="272097" y="5041"/>
                </a:lnTo>
                <a:lnTo>
                  <a:pt x="231914" y="19405"/>
                </a:lnTo>
                <a:lnTo>
                  <a:pt x="196469" y="41960"/>
                </a:lnTo>
                <a:lnTo>
                  <a:pt x="166903" y="71526"/>
                </a:lnTo>
                <a:lnTo>
                  <a:pt x="144360" y="106997"/>
                </a:lnTo>
                <a:lnTo>
                  <a:pt x="129997" y="147193"/>
                </a:lnTo>
                <a:lnTo>
                  <a:pt x="124955" y="190995"/>
                </a:lnTo>
                <a:lnTo>
                  <a:pt x="129997" y="234784"/>
                </a:lnTo>
                <a:lnTo>
                  <a:pt x="144360" y="274980"/>
                </a:lnTo>
                <a:lnTo>
                  <a:pt x="166903" y="310438"/>
                </a:lnTo>
                <a:lnTo>
                  <a:pt x="196469" y="340017"/>
                </a:lnTo>
                <a:lnTo>
                  <a:pt x="231914" y="362559"/>
                </a:lnTo>
                <a:lnTo>
                  <a:pt x="272097" y="376923"/>
                </a:lnTo>
                <a:lnTo>
                  <a:pt x="315874" y="381965"/>
                </a:lnTo>
                <a:lnTo>
                  <a:pt x="359638" y="376923"/>
                </a:lnTo>
                <a:lnTo>
                  <a:pt x="399821" y="362559"/>
                </a:lnTo>
                <a:lnTo>
                  <a:pt x="419188" y="350240"/>
                </a:lnTo>
                <a:lnTo>
                  <a:pt x="435267" y="340017"/>
                </a:lnTo>
                <a:lnTo>
                  <a:pt x="464832" y="310438"/>
                </a:lnTo>
                <a:lnTo>
                  <a:pt x="487375" y="274980"/>
                </a:lnTo>
                <a:lnTo>
                  <a:pt x="501738" y="234784"/>
                </a:lnTo>
                <a:lnTo>
                  <a:pt x="506780" y="190995"/>
                </a:lnTo>
                <a:close/>
              </a:path>
              <a:path w="632460" h="755650">
                <a:moveTo>
                  <a:pt x="631888" y="651992"/>
                </a:moveTo>
                <a:lnTo>
                  <a:pt x="630923" y="600163"/>
                </a:lnTo>
                <a:lnTo>
                  <a:pt x="624433" y="558279"/>
                </a:lnTo>
                <a:lnTo>
                  <a:pt x="609168" y="519137"/>
                </a:lnTo>
                <a:lnTo>
                  <a:pt x="599554" y="504444"/>
                </a:lnTo>
                <a:lnTo>
                  <a:pt x="599554" y="610958"/>
                </a:lnTo>
                <a:lnTo>
                  <a:pt x="599490" y="651992"/>
                </a:lnTo>
                <a:lnTo>
                  <a:pt x="599401" y="701243"/>
                </a:lnTo>
                <a:lnTo>
                  <a:pt x="578993" y="722960"/>
                </a:lnTo>
                <a:lnTo>
                  <a:pt x="54381" y="722960"/>
                </a:lnTo>
                <a:lnTo>
                  <a:pt x="45618" y="721245"/>
                </a:lnTo>
                <a:lnTo>
                  <a:pt x="38582" y="716584"/>
                </a:lnTo>
                <a:lnTo>
                  <a:pt x="33909" y="709637"/>
                </a:lnTo>
                <a:lnTo>
                  <a:pt x="32245" y="701243"/>
                </a:lnTo>
                <a:lnTo>
                  <a:pt x="32270" y="609358"/>
                </a:lnTo>
                <a:lnTo>
                  <a:pt x="38379" y="564438"/>
                </a:lnTo>
                <a:lnTo>
                  <a:pt x="55537" y="524357"/>
                </a:lnTo>
                <a:lnTo>
                  <a:pt x="82092" y="490601"/>
                </a:lnTo>
                <a:lnTo>
                  <a:pt x="116433" y="464642"/>
                </a:lnTo>
                <a:lnTo>
                  <a:pt x="156908" y="447992"/>
                </a:lnTo>
                <a:lnTo>
                  <a:pt x="201866" y="442137"/>
                </a:lnTo>
                <a:lnTo>
                  <a:pt x="431380" y="442290"/>
                </a:lnTo>
                <a:lnTo>
                  <a:pt x="476313" y="448310"/>
                </a:lnTo>
                <a:lnTo>
                  <a:pt x="516572" y="465264"/>
                </a:lnTo>
                <a:lnTo>
                  <a:pt x="550595" y="491591"/>
                </a:lnTo>
                <a:lnTo>
                  <a:pt x="576808" y="525691"/>
                </a:lnTo>
                <a:lnTo>
                  <a:pt x="593648" y="566000"/>
                </a:lnTo>
                <a:lnTo>
                  <a:pt x="599554" y="610958"/>
                </a:lnTo>
                <a:lnTo>
                  <a:pt x="599554" y="504444"/>
                </a:lnTo>
                <a:lnTo>
                  <a:pt x="584695" y="481723"/>
                </a:lnTo>
                <a:lnTo>
                  <a:pt x="553212" y="451485"/>
                </a:lnTo>
                <a:lnTo>
                  <a:pt x="537705" y="442137"/>
                </a:lnTo>
                <a:lnTo>
                  <a:pt x="516064" y="429082"/>
                </a:lnTo>
                <a:lnTo>
                  <a:pt x="474548" y="415175"/>
                </a:lnTo>
                <a:lnTo>
                  <a:pt x="430898" y="410489"/>
                </a:lnTo>
                <a:lnTo>
                  <a:pt x="200012" y="410489"/>
                </a:lnTo>
                <a:lnTo>
                  <a:pt x="155816" y="415404"/>
                </a:lnTo>
                <a:lnTo>
                  <a:pt x="114998" y="429399"/>
                </a:lnTo>
                <a:lnTo>
                  <a:pt x="78613" y="451485"/>
                </a:lnTo>
                <a:lnTo>
                  <a:pt x="47980" y="480377"/>
                </a:lnTo>
                <a:lnTo>
                  <a:pt x="24015" y="515213"/>
                </a:lnTo>
                <a:lnTo>
                  <a:pt x="7912" y="554850"/>
                </a:lnTo>
                <a:lnTo>
                  <a:pt x="787" y="598233"/>
                </a:lnTo>
                <a:lnTo>
                  <a:pt x="38" y="701065"/>
                </a:lnTo>
                <a:lnTo>
                  <a:pt x="0" y="705993"/>
                </a:lnTo>
                <a:lnTo>
                  <a:pt x="5346" y="724141"/>
                </a:lnTo>
                <a:lnTo>
                  <a:pt x="16065" y="739038"/>
                </a:lnTo>
                <a:lnTo>
                  <a:pt x="31051" y="749706"/>
                </a:lnTo>
                <a:lnTo>
                  <a:pt x="49199" y="755205"/>
                </a:lnTo>
                <a:lnTo>
                  <a:pt x="582053" y="755205"/>
                </a:lnTo>
                <a:lnTo>
                  <a:pt x="600417" y="749084"/>
                </a:lnTo>
                <a:lnTo>
                  <a:pt x="615696" y="738200"/>
                </a:lnTo>
                <a:lnTo>
                  <a:pt x="626364" y="722960"/>
                </a:lnTo>
                <a:lnTo>
                  <a:pt x="630885" y="703707"/>
                </a:lnTo>
                <a:lnTo>
                  <a:pt x="631659" y="677837"/>
                </a:lnTo>
                <a:lnTo>
                  <a:pt x="631888" y="6519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13">
            <a:extLst>
              <a:ext uri="{FF2B5EF4-FFF2-40B4-BE49-F238E27FC236}">
                <a16:creationId xmlns:a16="http://schemas.microsoft.com/office/drawing/2014/main" id="{5B415BFD-FB64-E38F-096A-3B72752FA6D3}"/>
              </a:ext>
            </a:extLst>
          </p:cNvPr>
          <p:cNvSpPr/>
          <p:nvPr/>
        </p:nvSpPr>
        <p:spPr>
          <a:xfrm>
            <a:off x="6672726" y="17236099"/>
            <a:ext cx="1297940" cy="1297940"/>
          </a:xfrm>
          <a:custGeom>
            <a:avLst/>
            <a:gdLst/>
            <a:ahLst/>
            <a:cxnLst/>
            <a:rect l="l" t="t" r="r" b="b"/>
            <a:pathLst>
              <a:path w="1297940" h="1297940">
                <a:moveTo>
                  <a:pt x="648704" y="0"/>
                </a:moveTo>
                <a:lnTo>
                  <a:pt x="600290" y="1779"/>
                </a:lnTo>
                <a:lnTo>
                  <a:pt x="552842" y="7033"/>
                </a:lnTo>
                <a:lnTo>
                  <a:pt x="506487" y="15636"/>
                </a:lnTo>
                <a:lnTo>
                  <a:pt x="461349" y="27464"/>
                </a:lnTo>
                <a:lnTo>
                  <a:pt x="417553" y="42390"/>
                </a:lnTo>
                <a:lnTo>
                  <a:pt x="375225" y="60289"/>
                </a:lnTo>
                <a:lnTo>
                  <a:pt x="334491" y="81036"/>
                </a:lnTo>
                <a:lnTo>
                  <a:pt x="295476" y="104506"/>
                </a:lnTo>
                <a:lnTo>
                  <a:pt x="258306" y="130572"/>
                </a:lnTo>
                <a:lnTo>
                  <a:pt x="223105" y="159110"/>
                </a:lnTo>
                <a:lnTo>
                  <a:pt x="190000" y="189994"/>
                </a:lnTo>
                <a:lnTo>
                  <a:pt x="159115" y="223098"/>
                </a:lnTo>
                <a:lnTo>
                  <a:pt x="130576" y="258298"/>
                </a:lnTo>
                <a:lnTo>
                  <a:pt x="104509" y="295468"/>
                </a:lnTo>
                <a:lnTo>
                  <a:pt x="81039" y="334482"/>
                </a:lnTo>
                <a:lnTo>
                  <a:pt x="60291" y="375216"/>
                </a:lnTo>
                <a:lnTo>
                  <a:pt x="42391" y="417543"/>
                </a:lnTo>
                <a:lnTo>
                  <a:pt x="27465" y="461338"/>
                </a:lnTo>
                <a:lnTo>
                  <a:pt x="15637" y="506476"/>
                </a:lnTo>
                <a:lnTo>
                  <a:pt x="7033" y="552831"/>
                </a:lnTo>
                <a:lnTo>
                  <a:pt x="1779" y="600278"/>
                </a:lnTo>
                <a:lnTo>
                  <a:pt x="0" y="648692"/>
                </a:lnTo>
                <a:lnTo>
                  <a:pt x="1779" y="697106"/>
                </a:lnTo>
                <a:lnTo>
                  <a:pt x="7033" y="744553"/>
                </a:lnTo>
                <a:lnTo>
                  <a:pt x="15637" y="790908"/>
                </a:lnTo>
                <a:lnTo>
                  <a:pt x="27465" y="836046"/>
                </a:lnTo>
                <a:lnTo>
                  <a:pt x="42391" y="879841"/>
                </a:lnTo>
                <a:lnTo>
                  <a:pt x="60291" y="922168"/>
                </a:lnTo>
                <a:lnTo>
                  <a:pt x="81039" y="962901"/>
                </a:lnTo>
                <a:lnTo>
                  <a:pt x="104509" y="1001916"/>
                </a:lnTo>
                <a:lnTo>
                  <a:pt x="130576" y="1039085"/>
                </a:lnTo>
                <a:lnTo>
                  <a:pt x="159115" y="1074285"/>
                </a:lnTo>
                <a:lnTo>
                  <a:pt x="190000" y="1107390"/>
                </a:lnTo>
                <a:lnTo>
                  <a:pt x="223105" y="1138274"/>
                </a:lnTo>
                <a:lnTo>
                  <a:pt x="258306" y="1166812"/>
                </a:lnTo>
                <a:lnTo>
                  <a:pt x="295476" y="1192878"/>
                </a:lnTo>
                <a:lnTo>
                  <a:pt x="334491" y="1216347"/>
                </a:lnTo>
                <a:lnTo>
                  <a:pt x="375225" y="1237094"/>
                </a:lnTo>
                <a:lnTo>
                  <a:pt x="417553" y="1254994"/>
                </a:lnTo>
                <a:lnTo>
                  <a:pt x="461349" y="1269920"/>
                </a:lnTo>
                <a:lnTo>
                  <a:pt x="506487" y="1281747"/>
                </a:lnTo>
                <a:lnTo>
                  <a:pt x="552842" y="1290351"/>
                </a:lnTo>
                <a:lnTo>
                  <a:pt x="600290" y="1295605"/>
                </a:lnTo>
                <a:lnTo>
                  <a:pt x="648704" y="1297384"/>
                </a:lnTo>
                <a:lnTo>
                  <a:pt x="697116" y="1295605"/>
                </a:lnTo>
                <a:lnTo>
                  <a:pt x="744562" y="1290351"/>
                </a:lnTo>
                <a:lnTo>
                  <a:pt x="790916" y="1281747"/>
                </a:lnTo>
                <a:lnTo>
                  <a:pt x="836054" y="1269920"/>
                </a:lnTo>
                <a:lnTo>
                  <a:pt x="879848" y="1254994"/>
                </a:lnTo>
                <a:lnTo>
                  <a:pt x="922175" y="1237094"/>
                </a:lnTo>
                <a:lnTo>
                  <a:pt x="962908" y="1216347"/>
                </a:lnTo>
                <a:lnTo>
                  <a:pt x="1001922" y="1192878"/>
                </a:lnTo>
                <a:lnTo>
                  <a:pt x="1039092" y="1166812"/>
                </a:lnTo>
                <a:lnTo>
                  <a:pt x="1074292" y="1138274"/>
                </a:lnTo>
                <a:lnTo>
                  <a:pt x="1107397" y="1107390"/>
                </a:lnTo>
                <a:lnTo>
                  <a:pt x="1138282" y="1074285"/>
                </a:lnTo>
                <a:lnTo>
                  <a:pt x="1166820" y="1039085"/>
                </a:lnTo>
                <a:lnTo>
                  <a:pt x="1192887" y="1001916"/>
                </a:lnTo>
                <a:lnTo>
                  <a:pt x="1216357" y="962901"/>
                </a:lnTo>
                <a:lnTo>
                  <a:pt x="1237105" y="922168"/>
                </a:lnTo>
                <a:lnTo>
                  <a:pt x="1255004" y="879841"/>
                </a:lnTo>
                <a:lnTo>
                  <a:pt x="1269931" y="836046"/>
                </a:lnTo>
                <a:lnTo>
                  <a:pt x="1281759" y="790908"/>
                </a:lnTo>
                <a:lnTo>
                  <a:pt x="1290363" y="744553"/>
                </a:lnTo>
                <a:lnTo>
                  <a:pt x="1295617" y="697106"/>
                </a:lnTo>
                <a:lnTo>
                  <a:pt x="1297396" y="648692"/>
                </a:lnTo>
                <a:lnTo>
                  <a:pt x="1295617" y="600278"/>
                </a:lnTo>
                <a:lnTo>
                  <a:pt x="1290363" y="552831"/>
                </a:lnTo>
                <a:lnTo>
                  <a:pt x="1281759" y="506476"/>
                </a:lnTo>
                <a:lnTo>
                  <a:pt x="1269931" y="461338"/>
                </a:lnTo>
                <a:lnTo>
                  <a:pt x="1255004" y="417543"/>
                </a:lnTo>
                <a:lnTo>
                  <a:pt x="1237105" y="375216"/>
                </a:lnTo>
                <a:lnTo>
                  <a:pt x="1216357" y="334482"/>
                </a:lnTo>
                <a:lnTo>
                  <a:pt x="1192887" y="295468"/>
                </a:lnTo>
                <a:lnTo>
                  <a:pt x="1166820" y="258298"/>
                </a:lnTo>
                <a:lnTo>
                  <a:pt x="1138282" y="223098"/>
                </a:lnTo>
                <a:lnTo>
                  <a:pt x="1107397" y="189994"/>
                </a:lnTo>
                <a:lnTo>
                  <a:pt x="1074292" y="159110"/>
                </a:lnTo>
                <a:lnTo>
                  <a:pt x="1039092" y="130572"/>
                </a:lnTo>
                <a:lnTo>
                  <a:pt x="1001922" y="104506"/>
                </a:lnTo>
                <a:lnTo>
                  <a:pt x="962908" y="81036"/>
                </a:lnTo>
                <a:lnTo>
                  <a:pt x="922175" y="60289"/>
                </a:lnTo>
                <a:lnTo>
                  <a:pt x="879848" y="42390"/>
                </a:lnTo>
                <a:lnTo>
                  <a:pt x="836054" y="27464"/>
                </a:lnTo>
                <a:lnTo>
                  <a:pt x="790916" y="15636"/>
                </a:lnTo>
                <a:lnTo>
                  <a:pt x="744562" y="7033"/>
                </a:lnTo>
                <a:lnTo>
                  <a:pt x="697116" y="1779"/>
                </a:lnTo>
                <a:lnTo>
                  <a:pt x="648704" y="0"/>
                </a:lnTo>
                <a:close/>
              </a:path>
            </a:pathLst>
          </a:custGeom>
          <a:solidFill>
            <a:srgbClr val="1539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14">
            <a:extLst>
              <a:ext uri="{FF2B5EF4-FFF2-40B4-BE49-F238E27FC236}">
                <a16:creationId xmlns:a16="http://schemas.microsoft.com/office/drawing/2014/main" id="{5BF92EFE-F396-80C7-BB04-7859EE0E26C0}"/>
              </a:ext>
            </a:extLst>
          </p:cNvPr>
          <p:cNvSpPr/>
          <p:nvPr/>
        </p:nvSpPr>
        <p:spPr>
          <a:xfrm>
            <a:off x="6920865" y="17539245"/>
            <a:ext cx="801370" cy="691515"/>
          </a:xfrm>
          <a:custGeom>
            <a:avLst/>
            <a:gdLst/>
            <a:ahLst/>
            <a:cxnLst/>
            <a:rect l="l" t="t" r="r" b="b"/>
            <a:pathLst>
              <a:path w="801370" h="691515">
                <a:moveTo>
                  <a:pt x="546658" y="64160"/>
                </a:moveTo>
                <a:lnTo>
                  <a:pt x="530987" y="16179"/>
                </a:lnTo>
                <a:lnTo>
                  <a:pt x="498602" y="0"/>
                </a:lnTo>
                <a:lnTo>
                  <a:pt x="302755" y="0"/>
                </a:lnTo>
                <a:lnTo>
                  <a:pt x="277660" y="9969"/>
                </a:lnTo>
                <a:lnTo>
                  <a:pt x="262229" y="27101"/>
                </a:lnTo>
                <a:lnTo>
                  <a:pt x="255358" y="50050"/>
                </a:lnTo>
                <a:lnTo>
                  <a:pt x="255968" y="77482"/>
                </a:lnTo>
                <a:lnTo>
                  <a:pt x="257175" y="86398"/>
                </a:lnTo>
                <a:lnTo>
                  <a:pt x="265811" y="90576"/>
                </a:lnTo>
                <a:lnTo>
                  <a:pt x="280593" y="90601"/>
                </a:lnTo>
                <a:lnTo>
                  <a:pt x="289356" y="86398"/>
                </a:lnTo>
                <a:lnTo>
                  <a:pt x="291553" y="70269"/>
                </a:lnTo>
                <a:lnTo>
                  <a:pt x="291592" y="54838"/>
                </a:lnTo>
                <a:lnTo>
                  <a:pt x="292811" y="47802"/>
                </a:lnTo>
                <a:lnTo>
                  <a:pt x="296240" y="41884"/>
                </a:lnTo>
                <a:lnTo>
                  <a:pt x="301688" y="37807"/>
                </a:lnTo>
                <a:lnTo>
                  <a:pt x="308952" y="36283"/>
                </a:lnTo>
                <a:lnTo>
                  <a:pt x="493077" y="36334"/>
                </a:lnTo>
                <a:lnTo>
                  <a:pt x="504101" y="36334"/>
                </a:lnTo>
                <a:lnTo>
                  <a:pt x="509651" y="46037"/>
                </a:lnTo>
                <a:lnTo>
                  <a:pt x="509765" y="70205"/>
                </a:lnTo>
                <a:lnTo>
                  <a:pt x="512140" y="86842"/>
                </a:lnTo>
                <a:lnTo>
                  <a:pt x="521563" y="91097"/>
                </a:lnTo>
                <a:lnTo>
                  <a:pt x="529564" y="90538"/>
                </a:lnTo>
                <a:lnTo>
                  <a:pt x="540169" y="86499"/>
                </a:lnTo>
                <a:lnTo>
                  <a:pt x="545338" y="77241"/>
                </a:lnTo>
                <a:lnTo>
                  <a:pt x="546658" y="64160"/>
                </a:lnTo>
                <a:close/>
              </a:path>
              <a:path w="801370" h="691515">
                <a:moveTo>
                  <a:pt x="782942" y="402043"/>
                </a:moveTo>
                <a:lnTo>
                  <a:pt x="781659" y="393776"/>
                </a:lnTo>
                <a:lnTo>
                  <a:pt x="777963" y="387477"/>
                </a:lnTo>
                <a:lnTo>
                  <a:pt x="772147" y="383476"/>
                </a:lnTo>
                <a:lnTo>
                  <a:pt x="764451" y="382117"/>
                </a:lnTo>
                <a:lnTo>
                  <a:pt x="757008" y="383552"/>
                </a:lnTo>
                <a:lnTo>
                  <a:pt x="751344" y="387616"/>
                </a:lnTo>
                <a:lnTo>
                  <a:pt x="747737" y="394106"/>
                </a:lnTo>
                <a:lnTo>
                  <a:pt x="746480" y="402856"/>
                </a:lnTo>
                <a:lnTo>
                  <a:pt x="746417" y="647674"/>
                </a:lnTo>
                <a:lnTo>
                  <a:pt x="738314" y="654875"/>
                </a:lnTo>
                <a:lnTo>
                  <a:pt x="63042" y="654875"/>
                </a:lnTo>
                <a:lnTo>
                  <a:pt x="54940" y="647674"/>
                </a:lnTo>
                <a:lnTo>
                  <a:pt x="54876" y="402094"/>
                </a:lnTo>
                <a:lnTo>
                  <a:pt x="53594" y="393865"/>
                </a:lnTo>
                <a:lnTo>
                  <a:pt x="49974" y="387565"/>
                </a:lnTo>
                <a:lnTo>
                  <a:pt x="44323" y="383540"/>
                </a:lnTo>
                <a:lnTo>
                  <a:pt x="36944" y="382117"/>
                </a:lnTo>
                <a:lnTo>
                  <a:pt x="29235" y="383489"/>
                </a:lnTo>
                <a:lnTo>
                  <a:pt x="23406" y="387489"/>
                </a:lnTo>
                <a:lnTo>
                  <a:pt x="19710" y="393776"/>
                </a:lnTo>
                <a:lnTo>
                  <a:pt x="18440" y="402043"/>
                </a:lnTo>
                <a:lnTo>
                  <a:pt x="18656" y="637755"/>
                </a:lnTo>
                <a:lnTo>
                  <a:pt x="22885" y="658749"/>
                </a:lnTo>
                <a:lnTo>
                  <a:pt x="34391" y="675678"/>
                </a:lnTo>
                <a:lnTo>
                  <a:pt x="51485" y="686993"/>
                </a:lnTo>
                <a:lnTo>
                  <a:pt x="72466" y="691108"/>
                </a:lnTo>
                <a:lnTo>
                  <a:pt x="728903" y="691108"/>
                </a:lnTo>
                <a:lnTo>
                  <a:pt x="749884" y="686993"/>
                </a:lnTo>
                <a:lnTo>
                  <a:pt x="766978" y="675678"/>
                </a:lnTo>
                <a:lnTo>
                  <a:pt x="778484" y="658749"/>
                </a:lnTo>
                <a:lnTo>
                  <a:pt x="782713" y="637755"/>
                </a:lnTo>
                <a:lnTo>
                  <a:pt x="782942" y="402043"/>
                </a:lnTo>
                <a:close/>
              </a:path>
              <a:path w="801370" h="691515">
                <a:moveTo>
                  <a:pt x="801103" y="173545"/>
                </a:moveTo>
                <a:lnTo>
                  <a:pt x="797471" y="163626"/>
                </a:lnTo>
                <a:lnTo>
                  <a:pt x="794423" y="155282"/>
                </a:lnTo>
                <a:lnTo>
                  <a:pt x="782726" y="140589"/>
                </a:lnTo>
                <a:lnTo>
                  <a:pt x="766851" y="130911"/>
                </a:lnTo>
                <a:lnTo>
                  <a:pt x="767245" y="130911"/>
                </a:lnTo>
                <a:lnTo>
                  <a:pt x="764679" y="130454"/>
                </a:lnTo>
                <a:lnTo>
                  <a:pt x="764679" y="181825"/>
                </a:lnTo>
                <a:lnTo>
                  <a:pt x="764654" y="307428"/>
                </a:lnTo>
                <a:lnTo>
                  <a:pt x="758913" y="314452"/>
                </a:lnTo>
                <a:lnTo>
                  <a:pt x="473786" y="378218"/>
                </a:lnTo>
                <a:lnTo>
                  <a:pt x="472884" y="352552"/>
                </a:lnTo>
                <a:lnTo>
                  <a:pt x="471525" y="351269"/>
                </a:lnTo>
                <a:lnTo>
                  <a:pt x="465162" y="345579"/>
                </a:lnTo>
                <a:lnTo>
                  <a:pt x="437057" y="345579"/>
                </a:lnTo>
                <a:lnTo>
                  <a:pt x="437057" y="381939"/>
                </a:lnTo>
                <a:lnTo>
                  <a:pt x="437057" y="454736"/>
                </a:lnTo>
                <a:lnTo>
                  <a:pt x="364299" y="454736"/>
                </a:lnTo>
                <a:lnTo>
                  <a:pt x="364299" y="381939"/>
                </a:lnTo>
                <a:lnTo>
                  <a:pt x="437057" y="381939"/>
                </a:lnTo>
                <a:lnTo>
                  <a:pt x="437057" y="345579"/>
                </a:lnTo>
                <a:lnTo>
                  <a:pt x="336118" y="345579"/>
                </a:lnTo>
                <a:lnTo>
                  <a:pt x="328726" y="352552"/>
                </a:lnTo>
                <a:lnTo>
                  <a:pt x="327291" y="378167"/>
                </a:lnTo>
                <a:lnTo>
                  <a:pt x="42443" y="314452"/>
                </a:lnTo>
                <a:lnTo>
                  <a:pt x="36677" y="307428"/>
                </a:lnTo>
                <a:lnTo>
                  <a:pt x="36804" y="170459"/>
                </a:lnTo>
                <a:lnTo>
                  <a:pt x="45161" y="163626"/>
                </a:lnTo>
                <a:lnTo>
                  <a:pt x="745985" y="163626"/>
                </a:lnTo>
                <a:lnTo>
                  <a:pt x="753605" y="164985"/>
                </a:lnTo>
                <a:lnTo>
                  <a:pt x="759510" y="168744"/>
                </a:lnTo>
                <a:lnTo>
                  <a:pt x="763320" y="174510"/>
                </a:lnTo>
                <a:lnTo>
                  <a:pt x="764679" y="181825"/>
                </a:lnTo>
                <a:lnTo>
                  <a:pt x="764679" y="130454"/>
                </a:lnTo>
                <a:lnTo>
                  <a:pt x="747039" y="127266"/>
                </a:lnTo>
                <a:lnTo>
                  <a:pt x="54343" y="127266"/>
                </a:lnTo>
                <a:lnTo>
                  <a:pt x="17957" y="141020"/>
                </a:lnTo>
                <a:lnTo>
                  <a:pt x="1130" y="175704"/>
                </a:lnTo>
                <a:lnTo>
                  <a:pt x="0" y="239318"/>
                </a:lnTo>
                <a:lnTo>
                  <a:pt x="279" y="271068"/>
                </a:lnTo>
                <a:lnTo>
                  <a:pt x="4686" y="319874"/>
                </a:lnTo>
                <a:lnTo>
                  <a:pt x="43421" y="351269"/>
                </a:lnTo>
                <a:lnTo>
                  <a:pt x="328002" y="414743"/>
                </a:lnTo>
                <a:lnTo>
                  <a:pt x="327736" y="414743"/>
                </a:lnTo>
                <a:lnTo>
                  <a:pt x="327888" y="454736"/>
                </a:lnTo>
                <a:lnTo>
                  <a:pt x="346049" y="491096"/>
                </a:lnTo>
                <a:lnTo>
                  <a:pt x="455320" y="491096"/>
                </a:lnTo>
                <a:lnTo>
                  <a:pt x="462546" y="489623"/>
                </a:lnTo>
                <a:lnTo>
                  <a:pt x="468287" y="485889"/>
                </a:lnTo>
                <a:lnTo>
                  <a:pt x="472084" y="480275"/>
                </a:lnTo>
                <a:lnTo>
                  <a:pt x="473456" y="473087"/>
                </a:lnTo>
                <a:lnTo>
                  <a:pt x="473456" y="454736"/>
                </a:lnTo>
                <a:lnTo>
                  <a:pt x="473468" y="414743"/>
                </a:lnTo>
                <a:lnTo>
                  <a:pt x="620534" y="381939"/>
                </a:lnTo>
                <a:lnTo>
                  <a:pt x="637222" y="378218"/>
                </a:lnTo>
                <a:lnTo>
                  <a:pt x="758063" y="351269"/>
                </a:lnTo>
                <a:lnTo>
                  <a:pt x="773849" y="345135"/>
                </a:lnTo>
                <a:lnTo>
                  <a:pt x="786498" y="335026"/>
                </a:lnTo>
                <a:lnTo>
                  <a:pt x="795693" y="321830"/>
                </a:lnTo>
                <a:lnTo>
                  <a:pt x="801103" y="306463"/>
                </a:lnTo>
                <a:lnTo>
                  <a:pt x="801103" y="1735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5">
            <a:extLst>
              <a:ext uri="{FF2B5EF4-FFF2-40B4-BE49-F238E27FC236}">
                <a16:creationId xmlns:a16="http://schemas.microsoft.com/office/drawing/2014/main" id="{7D588E4A-7EE0-ABBD-2C5C-80DBC81BF487}"/>
              </a:ext>
            </a:extLst>
          </p:cNvPr>
          <p:cNvSpPr txBox="1"/>
          <p:nvPr/>
        </p:nvSpPr>
        <p:spPr>
          <a:xfrm>
            <a:off x="8191921" y="17211273"/>
            <a:ext cx="3449954" cy="13430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600" b="1" dirty="0" err="1">
                <a:solidFill>
                  <a:srgbClr val="15399F"/>
                </a:solidFill>
                <a:latin typeface="Roboto"/>
                <a:cs typeface="Roboto"/>
              </a:rPr>
              <a:t>Yuridik</a:t>
            </a:r>
            <a:r>
              <a:rPr lang="en-US" sz="1600" b="1" spc="-3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15399F"/>
                </a:solidFill>
                <a:latin typeface="Roboto"/>
                <a:cs typeface="Roboto"/>
              </a:rPr>
              <a:t>şaxslarga</a:t>
            </a:r>
            <a:r>
              <a:rPr lang="en-US" sz="1600" b="1" spc="-3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15399F"/>
                </a:solidFill>
                <a:latin typeface="Roboto"/>
                <a:cs typeface="Roboto"/>
              </a:rPr>
              <a:t>ajratilgan</a:t>
            </a:r>
            <a:r>
              <a:rPr lang="en-US" sz="1600" b="1" spc="-3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b="1" spc="-10" dirty="0" err="1">
                <a:solidFill>
                  <a:srgbClr val="15399F"/>
                </a:solidFill>
                <a:latin typeface="Roboto"/>
                <a:cs typeface="Roboto"/>
              </a:rPr>
              <a:t>kreditlar</a:t>
            </a:r>
            <a:endParaRPr lang="en-US" sz="16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US" sz="1600" spc="-20" dirty="0" err="1">
                <a:solidFill>
                  <a:srgbClr val="15399F"/>
                </a:solidFill>
                <a:latin typeface="Roboto"/>
                <a:cs typeface="Roboto"/>
              </a:rPr>
              <a:t>Örtaça</a:t>
            </a:r>
            <a:r>
              <a:rPr lang="en-US" sz="1600" spc="-2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spc="-20" dirty="0" err="1">
                <a:solidFill>
                  <a:srgbClr val="15399F"/>
                </a:solidFill>
                <a:latin typeface="Roboto"/>
                <a:cs typeface="Roboto"/>
              </a:rPr>
              <a:t>foiz</a:t>
            </a:r>
            <a:r>
              <a:rPr lang="en-US" sz="1600" spc="-20" dirty="0">
                <a:solidFill>
                  <a:srgbClr val="15399F"/>
                </a:solidFill>
                <a:latin typeface="Roboto"/>
                <a:cs typeface="Roboto"/>
              </a:rPr>
              <a:t> </a:t>
            </a:r>
            <a:r>
              <a:rPr lang="en-US" sz="1600" spc="-20" dirty="0" err="1">
                <a:solidFill>
                  <a:srgbClr val="15399F"/>
                </a:solidFill>
                <a:latin typeface="Roboto"/>
                <a:cs typeface="Roboto"/>
              </a:rPr>
              <a:t>stavka</a:t>
            </a:r>
            <a:r>
              <a:rPr lang="en-US" sz="1600" spc="-10" dirty="0" err="1">
                <a:solidFill>
                  <a:srgbClr val="15399F"/>
                </a:solidFill>
                <a:latin typeface="Roboto"/>
                <a:cs typeface="Roboto"/>
              </a:rPr>
              <a:t>si</a:t>
            </a:r>
            <a:r>
              <a:rPr lang="en-US" sz="1600" spc="-10" dirty="0">
                <a:solidFill>
                  <a:srgbClr val="15399F"/>
                </a:solidFill>
                <a:latin typeface="Roboto"/>
                <a:cs typeface="Roboto"/>
              </a:rPr>
              <a:t>:</a:t>
            </a:r>
            <a:endParaRPr lang="en-US" sz="16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4650" b="1" spc="-10" dirty="0">
                <a:solidFill>
                  <a:srgbClr val="15399F"/>
                </a:solidFill>
                <a:latin typeface="Roboto"/>
                <a:cs typeface="Roboto"/>
              </a:rPr>
              <a:t>22,5%</a:t>
            </a:r>
            <a:endParaRPr sz="4650" dirty="0">
              <a:latin typeface="Roboto"/>
              <a:cs typeface="Roboto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72C47B9-DF22-2B59-360D-E40E60E164F0}"/>
              </a:ext>
            </a:extLst>
          </p:cNvPr>
          <p:cNvSpPr txBox="1"/>
          <p:nvPr/>
        </p:nvSpPr>
        <p:spPr>
          <a:xfrm>
            <a:off x="5365524" y="16663036"/>
            <a:ext cx="25507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uz-Latn-UZ" sz="2400" b="1" dirty="0">
                <a:solidFill>
                  <a:srgbClr val="15399F"/>
                </a:solidFill>
                <a:latin typeface="Roboto"/>
                <a:cs typeface="Roboto"/>
              </a:rPr>
              <a:t>Ma’lumot uçun:</a:t>
            </a:r>
            <a:endParaRPr lang="uz-Latn-UZ" sz="2400" dirty="0">
              <a:solidFill>
                <a:srgbClr val="15399F"/>
              </a:solidFill>
              <a:latin typeface="Roboto"/>
              <a:cs typeface="Roboto"/>
            </a:endParaRPr>
          </a:p>
        </p:txBody>
      </p:sp>
      <p:sp>
        <p:nvSpPr>
          <p:cNvPr id="45" name="Заголовок 44">
            <a:extLst>
              <a:ext uri="{FF2B5EF4-FFF2-40B4-BE49-F238E27FC236}">
                <a16:creationId xmlns:a16="http://schemas.microsoft.com/office/drawing/2014/main" id="{3A2C8C31-FEB0-1959-3FFA-DC9B5827C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object 2">
            <a:extLst>
              <a:ext uri="{FF2B5EF4-FFF2-40B4-BE49-F238E27FC236}">
                <a16:creationId xmlns:a16="http://schemas.microsoft.com/office/drawing/2014/main" id="{08FF1D63-8CEF-2E76-BBA0-F7D4B6E48853}"/>
              </a:ext>
            </a:extLst>
          </p:cNvPr>
          <p:cNvSpPr/>
          <p:nvPr/>
        </p:nvSpPr>
        <p:spPr>
          <a:xfrm>
            <a:off x="0" y="0"/>
            <a:ext cx="12928600" cy="2988945"/>
          </a:xfrm>
          <a:custGeom>
            <a:avLst/>
            <a:gdLst/>
            <a:ahLst/>
            <a:cxnLst/>
            <a:rect l="l" t="t" r="r" b="b"/>
            <a:pathLst>
              <a:path w="12924155" h="2988945">
                <a:moveTo>
                  <a:pt x="12924064" y="0"/>
                </a:moveTo>
                <a:lnTo>
                  <a:pt x="0" y="0"/>
                </a:lnTo>
                <a:lnTo>
                  <a:pt x="0" y="2988354"/>
                </a:lnTo>
                <a:lnTo>
                  <a:pt x="12924064" y="2988354"/>
                </a:lnTo>
                <a:lnTo>
                  <a:pt x="12924064" y="0"/>
                </a:lnTo>
                <a:close/>
              </a:path>
            </a:pathLst>
          </a:custGeom>
          <a:solidFill>
            <a:srgbClr val="182B4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7" name="object 3" descr="$PPTXTitle">
            <a:extLst>
              <a:ext uri="{FF2B5EF4-FFF2-40B4-BE49-F238E27FC236}">
                <a16:creationId xmlns:a16="http://schemas.microsoft.com/office/drawing/2014/main" id="{AF16C3A8-9399-9731-FBCE-CFE653B780D5}"/>
              </a:ext>
            </a:extLst>
          </p:cNvPr>
          <p:cNvSpPr txBox="1">
            <a:spLocks/>
          </p:cNvSpPr>
          <p:nvPr/>
        </p:nvSpPr>
        <p:spPr>
          <a:xfrm>
            <a:off x="3123457" y="201632"/>
            <a:ext cx="5847065" cy="94000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 sz="5550" b="1" i="0">
                <a:solidFill>
                  <a:srgbClr val="FCFBFC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uz-Latn-UZ" sz="6000" spc="-400"/>
              <a:t>A</a:t>
            </a:r>
            <a:r>
              <a:rPr lang="uz-Latn-UZ" sz="6000" spc="200"/>
              <a:t>V</a:t>
            </a:r>
            <a:r>
              <a:rPr lang="uz-Latn-UZ" sz="6000" spc="-100"/>
              <a:t>T</a:t>
            </a:r>
            <a:r>
              <a:rPr lang="uz-Latn-UZ" sz="6000" spc="10"/>
              <a:t>O</a:t>
            </a:r>
            <a:r>
              <a:rPr lang="uz-Latn-UZ" sz="6000" spc="85"/>
              <a:t>K</a:t>
            </a:r>
            <a:r>
              <a:rPr lang="uz-Latn-UZ" sz="6000" spc="-5"/>
              <a:t>R</a:t>
            </a:r>
            <a:r>
              <a:rPr lang="uz-Latn-UZ" sz="6000" spc="95"/>
              <a:t>E</a:t>
            </a:r>
            <a:r>
              <a:rPr lang="uz-Latn-UZ" sz="6000" spc="-45"/>
              <a:t>D</a:t>
            </a:r>
            <a:r>
              <a:rPr lang="uz-Latn-UZ" sz="6000" spc="-55"/>
              <a:t>I</a:t>
            </a:r>
            <a:r>
              <a:rPr lang="uz-Latn-UZ" sz="6000" spc="105"/>
              <a:t>T</a:t>
            </a:r>
            <a:endParaRPr lang="uz-Latn-UZ" spc="-10" dirty="0"/>
          </a:p>
        </p:txBody>
      </p:sp>
      <p:sp>
        <p:nvSpPr>
          <p:cNvPr id="48" name="object 4">
            <a:extLst>
              <a:ext uri="{FF2B5EF4-FFF2-40B4-BE49-F238E27FC236}">
                <a16:creationId xmlns:a16="http://schemas.microsoft.com/office/drawing/2014/main" id="{0F80723C-1001-AF14-A84F-C706B126956A}"/>
              </a:ext>
            </a:extLst>
          </p:cNvPr>
          <p:cNvSpPr txBox="1"/>
          <p:nvPr/>
        </p:nvSpPr>
        <p:spPr>
          <a:xfrm>
            <a:off x="3175439" y="1127381"/>
            <a:ext cx="4408170" cy="558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US" sz="3500" b="1" spc="-45" dirty="0" err="1">
                <a:solidFill>
                  <a:srgbClr val="86B8E0"/>
                </a:solidFill>
                <a:latin typeface="Roboto"/>
                <a:cs typeface="Roboto"/>
              </a:rPr>
              <a:t>böyiça</a:t>
            </a:r>
            <a:r>
              <a:rPr lang="en-US" sz="3500" b="1" spc="-45" dirty="0">
                <a:solidFill>
                  <a:srgbClr val="86B8E0"/>
                </a:solidFill>
                <a:latin typeface="Roboto"/>
                <a:cs typeface="Roboto"/>
              </a:rPr>
              <a:t> </a:t>
            </a:r>
            <a:r>
              <a:rPr sz="3500" b="1" dirty="0" err="1">
                <a:solidFill>
                  <a:srgbClr val="86B8E0"/>
                </a:solidFill>
                <a:latin typeface="Roboto"/>
                <a:cs typeface="Roboto"/>
              </a:rPr>
              <a:t>foiz</a:t>
            </a:r>
            <a:r>
              <a:rPr sz="3500" b="1" spc="-204" dirty="0">
                <a:solidFill>
                  <a:srgbClr val="86B8E0"/>
                </a:solidFill>
                <a:latin typeface="Roboto"/>
                <a:cs typeface="Roboto"/>
              </a:rPr>
              <a:t> </a:t>
            </a:r>
            <a:r>
              <a:rPr sz="3500" b="1" spc="-20" dirty="0">
                <a:solidFill>
                  <a:srgbClr val="86B8E0"/>
                </a:solidFill>
                <a:latin typeface="Roboto"/>
                <a:cs typeface="Roboto"/>
              </a:rPr>
              <a:t>stavkalar</a:t>
            </a:r>
            <a:endParaRPr sz="3500" dirty="0">
              <a:latin typeface="Roboto"/>
              <a:cs typeface="Roboto"/>
            </a:endParaRPr>
          </a:p>
        </p:txBody>
      </p:sp>
      <p:sp>
        <p:nvSpPr>
          <p:cNvPr id="49" name="object 5">
            <a:extLst>
              <a:ext uri="{FF2B5EF4-FFF2-40B4-BE49-F238E27FC236}">
                <a16:creationId xmlns:a16="http://schemas.microsoft.com/office/drawing/2014/main" id="{4B00170B-80E8-D54C-1954-7245E860A07E}"/>
              </a:ext>
            </a:extLst>
          </p:cNvPr>
          <p:cNvSpPr txBox="1"/>
          <p:nvPr/>
        </p:nvSpPr>
        <p:spPr>
          <a:xfrm>
            <a:off x="3175438" y="1962896"/>
            <a:ext cx="3898461" cy="64897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35"/>
              </a:spcBef>
            </a:pPr>
            <a:r>
              <a:rPr sz="2050" spc="-65" dirty="0">
                <a:solidFill>
                  <a:srgbClr val="FCFBFC"/>
                </a:solidFill>
                <a:latin typeface="Roboto"/>
                <a:cs typeface="Roboto"/>
              </a:rPr>
              <a:t>2026 - yil 2 - noyabr </a:t>
            </a:r>
            <a:r>
              <a:rPr sz="2050" spc="-65" dirty="0" err="1">
                <a:solidFill>
                  <a:srgbClr val="FCFBFC"/>
                </a:solidFill>
                <a:latin typeface="Roboto"/>
                <a:cs typeface="Roboto"/>
              </a:rPr>
              <a:t>holatiga</a:t>
            </a:r>
            <a:r>
              <a:rPr sz="2050" spc="-75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spc="-65" dirty="0">
                <a:solidFill>
                  <a:srgbClr val="FCFBFC"/>
                </a:solidFill>
                <a:latin typeface="Roboto"/>
                <a:cs typeface="Roboto"/>
              </a:rPr>
              <a:t>köra (sönggi 10 iş kuni)</a:t>
            </a:r>
            <a:endParaRPr sz="2050" dirty="0">
              <a:latin typeface="Roboto"/>
              <a:cs typeface="Roboto"/>
            </a:endParaRPr>
          </a:p>
        </p:txBody>
      </p:sp>
      <p:sp>
        <p:nvSpPr>
          <p:cNvPr id="50" name="object 7">
            <a:extLst>
              <a:ext uri="{FF2B5EF4-FFF2-40B4-BE49-F238E27FC236}">
                <a16:creationId xmlns:a16="http://schemas.microsoft.com/office/drawing/2014/main" id="{309E93F8-7233-3E6D-41C5-1524D44C603F}"/>
              </a:ext>
            </a:extLst>
          </p:cNvPr>
          <p:cNvSpPr/>
          <p:nvPr/>
        </p:nvSpPr>
        <p:spPr>
          <a:xfrm>
            <a:off x="3188163" y="1787517"/>
            <a:ext cx="4533900" cy="21590"/>
          </a:xfrm>
          <a:custGeom>
            <a:avLst/>
            <a:gdLst/>
            <a:ahLst/>
            <a:cxnLst/>
            <a:rect l="l" t="t" r="r" b="b"/>
            <a:pathLst>
              <a:path w="4533900" h="21589">
                <a:moveTo>
                  <a:pt x="4533714" y="0"/>
                </a:moveTo>
                <a:lnTo>
                  <a:pt x="0" y="0"/>
                </a:lnTo>
                <a:lnTo>
                  <a:pt x="0" y="21564"/>
                </a:lnTo>
                <a:lnTo>
                  <a:pt x="4533714" y="21564"/>
                </a:lnTo>
                <a:lnTo>
                  <a:pt x="4533714" y="0"/>
                </a:lnTo>
                <a:close/>
              </a:path>
            </a:pathLst>
          </a:custGeom>
          <a:solidFill>
            <a:srgbClr val="EAAB3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9">
            <a:extLst>
              <a:ext uri="{FF2B5EF4-FFF2-40B4-BE49-F238E27FC236}">
                <a16:creationId xmlns:a16="http://schemas.microsoft.com/office/drawing/2014/main" id="{AF0B4B86-6C25-D04E-5F56-1C88070E6271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451859" y="393498"/>
            <a:ext cx="2297771" cy="2296227"/>
          </a:xfrm>
          <a:prstGeom prst="rect">
            <a:avLst/>
          </a:prstGeom>
        </p:spPr>
      </p:pic>
      <p:pic>
        <p:nvPicPr>
          <p:cNvPr id="52" name="object 8">
            <a:extLst>
              <a:ext uri="{FF2B5EF4-FFF2-40B4-BE49-F238E27FC236}">
                <a16:creationId xmlns:a16="http://schemas.microsoft.com/office/drawing/2014/main" id="{BD6BEFF8-52A5-ACFB-53B7-1C8918DDAFDD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243905" y="359964"/>
            <a:ext cx="4338972" cy="2339031"/>
          </a:xfrm>
          <a:prstGeom prst="rect">
            <a:avLst/>
          </a:prstGeom>
        </p:spPr>
      </p:pic>
      <p:sp>
        <p:nvSpPr>
          <p:cNvPr id="1569" name="object 70">
            <a:extLst>
              <a:ext uri="{FF2B5EF4-FFF2-40B4-BE49-F238E27FC236}">
                <a16:creationId xmlns:a16="http://schemas.microsoft.com/office/drawing/2014/main" id="{B633E8EC-A01C-85C0-05DB-AA22E1340A14}"/>
              </a:ext>
            </a:extLst>
          </p:cNvPr>
          <p:cNvSpPr txBox="1"/>
          <p:nvPr/>
        </p:nvSpPr>
        <p:spPr>
          <a:xfrm>
            <a:off x="2220590" y="6397575"/>
            <a:ext cx="215662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Ipoteka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70" name="Freeform: Shape 266">
            <a:extLst>
              <a:ext uri="{FF2B5EF4-FFF2-40B4-BE49-F238E27FC236}">
                <a16:creationId xmlns:a16="http://schemas.microsoft.com/office/drawing/2014/main" id="{8545BE25-A73C-6E41-6BF8-5BE3638BC10E}"/>
              </a:ext>
            </a:extLst>
          </p:cNvPr>
          <p:cNvSpPr/>
          <p:nvPr/>
        </p:nvSpPr>
        <p:spPr>
          <a:xfrm>
            <a:off x="1730244" y="6411123"/>
            <a:ext cx="112687" cy="109708"/>
          </a:xfrm>
          <a:custGeom>
            <a:avLst/>
            <a:gdLst>
              <a:gd name="connsiteX0" fmla="*/ 2398 w 249365"/>
              <a:gd name="connsiteY0" fmla="*/ 122285 h 246967"/>
              <a:gd name="connsiteX1" fmla="*/ 127080 w 249365"/>
              <a:gd name="connsiteY1" fmla="*/ 0 h 246967"/>
              <a:gd name="connsiteX2" fmla="*/ 249365 w 249365"/>
              <a:gd name="connsiteY2" fmla="*/ 124682 h 246967"/>
              <a:gd name="connsiteX3" fmla="*/ 124683 w 249365"/>
              <a:gd name="connsiteY3" fmla="*/ 246967 h 246967"/>
              <a:gd name="connsiteX4" fmla="*/ 0 w 249365"/>
              <a:gd name="connsiteY4" fmla="*/ 122285 h 24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65" h="246967">
                <a:moveTo>
                  <a:pt x="2398" y="122285"/>
                </a:moveTo>
                <a:cubicBezTo>
                  <a:pt x="2398" y="55148"/>
                  <a:pt x="57546" y="0"/>
                  <a:pt x="127080" y="0"/>
                </a:cubicBezTo>
                <a:cubicBezTo>
                  <a:pt x="194217" y="0"/>
                  <a:pt x="249365" y="55148"/>
                  <a:pt x="249365" y="124682"/>
                </a:cubicBezTo>
                <a:cubicBezTo>
                  <a:pt x="249365" y="191819"/>
                  <a:pt x="194217" y="246967"/>
                  <a:pt x="124683" y="246967"/>
                </a:cubicBezTo>
                <a:cubicBezTo>
                  <a:pt x="55148" y="246967"/>
                  <a:pt x="0" y="191819"/>
                  <a:pt x="0" y="122285"/>
                </a:cubicBezTo>
                <a:close/>
              </a:path>
            </a:pathLst>
          </a:custGeom>
          <a:solidFill>
            <a:srgbClr val="006539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571" name="Freeform: Shape 265">
            <a:extLst>
              <a:ext uri="{FF2B5EF4-FFF2-40B4-BE49-F238E27FC236}">
                <a16:creationId xmlns:a16="http://schemas.microsoft.com/office/drawing/2014/main" id="{1592390E-4978-227F-C3E0-3A35FEDDC891}"/>
              </a:ext>
            </a:extLst>
          </p:cNvPr>
          <p:cNvSpPr/>
          <p:nvPr/>
        </p:nvSpPr>
        <p:spPr>
          <a:xfrm>
            <a:off x="1565547" y="6491008"/>
            <a:ext cx="195036" cy="191723"/>
          </a:xfrm>
          <a:custGeom>
            <a:avLst/>
            <a:gdLst>
              <a:gd name="connsiteX0" fmla="*/ 0 w 431593"/>
              <a:gd name="connsiteY0" fmla="*/ 215797 h 431593"/>
              <a:gd name="connsiteX1" fmla="*/ 215797 w 431593"/>
              <a:gd name="connsiteY1" fmla="*/ 0 h 431593"/>
              <a:gd name="connsiteX2" fmla="*/ 431594 w 431593"/>
              <a:gd name="connsiteY2" fmla="*/ 215797 h 431593"/>
              <a:gd name="connsiteX3" fmla="*/ 215797 w 431593"/>
              <a:gd name="connsiteY3" fmla="*/ 431593 h 431593"/>
              <a:gd name="connsiteX4" fmla="*/ 215797 w 431593"/>
              <a:gd name="connsiteY4" fmla="*/ 431593 h 431593"/>
              <a:gd name="connsiteX5" fmla="*/ 0 w 431593"/>
              <a:gd name="connsiteY5" fmla="*/ 215797 h 43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1593" h="431593">
                <a:moveTo>
                  <a:pt x="0" y="215797"/>
                </a:moveTo>
                <a:cubicBezTo>
                  <a:pt x="0" y="95910"/>
                  <a:pt x="98307" y="0"/>
                  <a:pt x="215797" y="0"/>
                </a:cubicBezTo>
                <a:cubicBezTo>
                  <a:pt x="333286" y="0"/>
                  <a:pt x="431594" y="98307"/>
                  <a:pt x="431594" y="215797"/>
                </a:cubicBezTo>
                <a:cubicBezTo>
                  <a:pt x="431594" y="333286"/>
                  <a:pt x="333286" y="431593"/>
                  <a:pt x="215797" y="431593"/>
                </a:cubicBezTo>
                <a:lnTo>
                  <a:pt x="215797" y="431593"/>
                </a:lnTo>
                <a:cubicBezTo>
                  <a:pt x="95910" y="431593"/>
                  <a:pt x="0" y="333286"/>
                  <a:pt x="0" y="215797"/>
                </a:cubicBezTo>
                <a:close/>
              </a:path>
            </a:pathLst>
          </a:custGeom>
          <a:solidFill>
            <a:srgbClr val="4FAF31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572" name="Freeform: Shape 264">
            <a:extLst>
              <a:ext uri="{FF2B5EF4-FFF2-40B4-BE49-F238E27FC236}">
                <a16:creationId xmlns:a16="http://schemas.microsoft.com/office/drawing/2014/main" id="{A2A7884B-F740-A84D-98B0-349434B60218}"/>
              </a:ext>
            </a:extLst>
          </p:cNvPr>
          <p:cNvSpPr/>
          <p:nvPr/>
        </p:nvSpPr>
        <p:spPr>
          <a:xfrm>
            <a:off x="1447181" y="6369197"/>
            <a:ext cx="438912" cy="438912"/>
          </a:xfrm>
          <a:custGeom>
            <a:avLst/>
            <a:gdLst>
              <a:gd name="connsiteX0" fmla="*/ 0 w 971264"/>
              <a:gd name="connsiteY0" fmla="*/ 486741 h 988047"/>
              <a:gd name="connsiteX1" fmla="*/ 486742 w 971264"/>
              <a:gd name="connsiteY1" fmla="*/ 0 h 988047"/>
              <a:gd name="connsiteX2" fmla="*/ 486742 w 971264"/>
              <a:gd name="connsiteY2" fmla="*/ 0 h 988047"/>
              <a:gd name="connsiteX3" fmla="*/ 486742 w 971264"/>
              <a:gd name="connsiteY3" fmla="*/ 175035 h 988047"/>
              <a:gd name="connsiteX4" fmla="*/ 175035 w 971264"/>
              <a:gd name="connsiteY4" fmla="*/ 486741 h 988047"/>
              <a:gd name="connsiteX5" fmla="*/ 486742 w 971264"/>
              <a:gd name="connsiteY5" fmla="*/ 798447 h 988047"/>
              <a:gd name="connsiteX6" fmla="*/ 798448 w 971264"/>
              <a:gd name="connsiteY6" fmla="*/ 486741 h 988047"/>
              <a:gd name="connsiteX7" fmla="*/ 798448 w 971264"/>
              <a:gd name="connsiteY7" fmla="*/ 486741 h 988047"/>
              <a:gd name="connsiteX8" fmla="*/ 971086 w 971264"/>
              <a:gd name="connsiteY8" fmla="*/ 486741 h 988047"/>
              <a:gd name="connsiteX9" fmla="*/ 498731 w 971264"/>
              <a:gd name="connsiteY9" fmla="*/ 987869 h 988047"/>
              <a:gd name="connsiteX10" fmla="*/ 0 w 971264"/>
              <a:gd name="connsiteY10" fmla="*/ 515514 h 988047"/>
              <a:gd name="connsiteX11" fmla="*/ 0 w 971264"/>
              <a:gd name="connsiteY11" fmla="*/ 486741 h 988047"/>
              <a:gd name="connsiteX12" fmla="*/ 0 w 971264"/>
              <a:gd name="connsiteY12" fmla="*/ 486741 h 98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1264" h="988047">
                <a:moveTo>
                  <a:pt x="0" y="486741"/>
                </a:moveTo>
                <a:cubicBezTo>
                  <a:pt x="0" y="218194"/>
                  <a:pt x="218195" y="0"/>
                  <a:pt x="486742" y="0"/>
                </a:cubicBezTo>
                <a:lnTo>
                  <a:pt x="486742" y="0"/>
                </a:lnTo>
                <a:lnTo>
                  <a:pt x="486742" y="175035"/>
                </a:lnTo>
                <a:cubicBezTo>
                  <a:pt x="314104" y="175035"/>
                  <a:pt x="175035" y="314104"/>
                  <a:pt x="175035" y="486741"/>
                </a:cubicBezTo>
                <a:cubicBezTo>
                  <a:pt x="175035" y="659378"/>
                  <a:pt x="314104" y="798447"/>
                  <a:pt x="486742" y="798447"/>
                </a:cubicBezTo>
                <a:cubicBezTo>
                  <a:pt x="659379" y="798447"/>
                  <a:pt x="798448" y="659378"/>
                  <a:pt x="798448" y="486741"/>
                </a:cubicBezTo>
                <a:cubicBezTo>
                  <a:pt x="798448" y="486741"/>
                  <a:pt x="798448" y="486741"/>
                  <a:pt x="798448" y="486741"/>
                </a:cubicBezTo>
                <a:lnTo>
                  <a:pt x="971086" y="486741"/>
                </a:lnTo>
                <a:cubicBezTo>
                  <a:pt x="978279" y="755288"/>
                  <a:pt x="767278" y="980676"/>
                  <a:pt x="498731" y="987869"/>
                </a:cubicBezTo>
                <a:cubicBezTo>
                  <a:pt x="230183" y="995062"/>
                  <a:pt x="4795" y="784061"/>
                  <a:pt x="0" y="515514"/>
                </a:cubicBezTo>
                <a:cubicBezTo>
                  <a:pt x="0" y="505923"/>
                  <a:pt x="0" y="496332"/>
                  <a:pt x="0" y="486741"/>
                </a:cubicBezTo>
                <a:lnTo>
                  <a:pt x="0" y="486741"/>
                </a:lnTo>
                <a:close/>
              </a:path>
            </a:pathLst>
          </a:custGeom>
          <a:solidFill>
            <a:srgbClr val="006539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573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4994445" y="6365194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18,0%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74" name="object 70">
            <a:extLst>
              <a:ext uri="{FF2B5EF4-FFF2-40B4-BE49-F238E27FC236}">
                <a16:creationId xmlns:a16="http://schemas.microsoft.com/office/drawing/2014/main" id="{0886B661-BF87-A2AE-BA49-16D324E45DDE}"/>
              </a:ext>
            </a:extLst>
          </p:cNvPr>
          <p:cNvSpPr txBox="1"/>
          <p:nvPr/>
        </p:nvSpPr>
        <p:spPr>
          <a:xfrm>
            <a:off x="2220590" y="7341181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 err="1">
                <a:solidFill>
                  <a:srgbClr val="00294B"/>
                </a:solidFill>
                <a:latin typeface="Roboto"/>
                <a:cs typeface="Roboto"/>
              </a:rPr>
              <a:t>Aloqa</a:t>
            </a:r>
            <a:r>
              <a:rPr sz="2400" b="1" spc="-20" dirty="0" err="1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75" name="object 101">
            <a:extLst>
              <a:ext uri="{FF2B5EF4-FFF2-40B4-BE49-F238E27FC236}">
                <a16:creationId xmlns:a16="http://schemas.microsoft.com/office/drawing/2014/main" id="{A7685254-48B7-7159-F4E3-72B5E18D9F72}"/>
              </a:ext>
            </a:extLst>
          </p:cNvPr>
          <p:cNvSpPr/>
          <p:nvPr/>
        </p:nvSpPr>
        <p:spPr>
          <a:xfrm>
            <a:off x="1449149" y="7314771"/>
            <a:ext cx="434975" cy="434975"/>
          </a:xfrm>
          <a:custGeom>
            <a:avLst/>
            <a:gdLst/>
            <a:ahLst/>
            <a:cxnLst/>
            <a:rect l="l" t="t" r="r" b="b"/>
            <a:pathLst>
              <a:path w="434975" h="434975">
                <a:moveTo>
                  <a:pt x="433184" y="0"/>
                </a:moveTo>
                <a:lnTo>
                  <a:pt x="0" y="0"/>
                </a:lnTo>
                <a:lnTo>
                  <a:pt x="0" y="184289"/>
                </a:lnTo>
                <a:lnTo>
                  <a:pt x="216598" y="63423"/>
                </a:lnTo>
                <a:lnTo>
                  <a:pt x="433184" y="185483"/>
                </a:lnTo>
                <a:lnTo>
                  <a:pt x="433184" y="0"/>
                </a:lnTo>
                <a:close/>
              </a:path>
              <a:path w="434975" h="434975">
                <a:moveTo>
                  <a:pt x="434390" y="232156"/>
                </a:moveTo>
                <a:lnTo>
                  <a:pt x="217792" y="110096"/>
                </a:lnTo>
                <a:lnTo>
                  <a:pt x="216598" y="111290"/>
                </a:lnTo>
                <a:lnTo>
                  <a:pt x="0" y="232156"/>
                </a:lnTo>
                <a:lnTo>
                  <a:pt x="0" y="434403"/>
                </a:lnTo>
                <a:lnTo>
                  <a:pt x="434390" y="434403"/>
                </a:lnTo>
                <a:lnTo>
                  <a:pt x="434390" y="232156"/>
                </a:lnTo>
                <a:close/>
              </a:path>
            </a:pathLst>
          </a:custGeom>
          <a:solidFill>
            <a:srgbClr val="4795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6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4994445" y="7308800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18,2%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77" name="object 70">
            <a:extLst>
              <a:ext uri="{FF2B5EF4-FFF2-40B4-BE49-F238E27FC236}">
                <a16:creationId xmlns:a16="http://schemas.microsoft.com/office/drawing/2014/main" id="{93F7A6AC-F94D-2308-12DA-E608932998FE}"/>
              </a:ext>
            </a:extLst>
          </p:cNvPr>
          <p:cNvSpPr txBox="1"/>
          <p:nvPr/>
        </p:nvSpPr>
        <p:spPr>
          <a:xfrm>
            <a:off x="2220590" y="8370335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00294B"/>
                </a:solidFill>
                <a:latin typeface="Roboto"/>
                <a:cs typeface="Roboto"/>
              </a:rPr>
              <a:t>BR</a:t>
            </a: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78" name="object 89">
            <a:extLst>
              <a:ext uri="{FF2B5EF4-FFF2-40B4-BE49-F238E27FC236}">
                <a16:creationId xmlns:a16="http://schemas.microsoft.com/office/drawing/2014/main" id="{83A72F7E-EA43-3B57-C7C6-8B4DDE96E82D}"/>
              </a:ext>
            </a:extLst>
          </p:cNvPr>
          <p:cNvSpPr/>
          <p:nvPr/>
        </p:nvSpPr>
        <p:spPr>
          <a:xfrm>
            <a:off x="1370092" y="8379485"/>
            <a:ext cx="593090" cy="363855"/>
          </a:xfrm>
          <a:custGeom>
            <a:avLst/>
            <a:gdLst/>
            <a:ahLst/>
            <a:cxnLst/>
            <a:rect l="l" t="t" r="r" b="b"/>
            <a:pathLst>
              <a:path w="593089" h="363854">
                <a:moveTo>
                  <a:pt x="592843" y="0"/>
                </a:moveTo>
                <a:lnTo>
                  <a:pt x="403326" y="0"/>
                </a:lnTo>
                <a:lnTo>
                  <a:pt x="385097" y="37330"/>
                </a:lnTo>
                <a:lnTo>
                  <a:pt x="371387" y="61788"/>
                </a:lnTo>
                <a:lnTo>
                  <a:pt x="330042" y="115347"/>
                </a:lnTo>
                <a:lnTo>
                  <a:pt x="279375" y="159550"/>
                </a:lnTo>
                <a:lnTo>
                  <a:pt x="217148" y="185113"/>
                </a:lnTo>
                <a:lnTo>
                  <a:pt x="178177" y="196525"/>
                </a:lnTo>
                <a:lnTo>
                  <a:pt x="138587" y="213816"/>
                </a:lnTo>
                <a:lnTo>
                  <a:pt x="99675" y="238061"/>
                </a:lnTo>
                <a:lnTo>
                  <a:pt x="62741" y="270337"/>
                </a:lnTo>
                <a:lnTo>
                  <a:pt x="29083" y="311720"/>
                </a:lnTo>
                <a:lnTo>
                  <a:pt x="0" y="363285"/>
                </a:lnTo>
                <a:lnTo>
                  <a:pt x="189517" y="363285"/>
                </a:lnTo>
                <a:lnTo>
                  <a:pt x="207746" y="325955"/>
                </a:lnTo>
                <a:lnTo>
                  <a:pt x="221456" y="301497"/>
                </a:lnTo>
                <a:lnTo>
                  <a:pt x="262801" y="247938"/>
                </a:lnTo>
                <a:lnTo>
                  <a:pt x="313463" y="203735"/>
                </a:lnTo>
                <a:lnTo>
                  <a:pt x="375695" y="178172"/>
                </a:lnTo>
                <a:lnTo>
                  <a:pt x="414665" y="166760"/>
                </a:lnTo>
                <a:lnTo>
                  <a:pt x="454256" y="149469"/>
                </a:lnTo>
                <a:lnTo>
                  <a:pt x="493168" y="125224"/>
                </a:lnTo>
                <a:lnTo>
                  <a:pt x="530102" y="92948"/>
                </a:lnTo>
                <a:lnTo>
                  <a:pt x="563760" y="51565"/>
                </a:lnTo>
                <a:lnTo>
                  <a:pt x="592843" y="0"/>
                </a:lnTo>
                <a:close/>
              </a:path>
            </a:pathLst>
          </a:custGeom>
          <a:solidFill>
            <a:srgbClr val="EC382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79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4994445" y="8337954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18,3%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80" name="object 70">
            <a:extLst>
              <a:ext uri="{FF2B5EF4-FFF2-40B4-BE49-F238E27FC236}">
                <a16:creationId xmlns:a16="http://schemas.microsoft.com/office/drawing/2014/main" id="{4E852ABB-3F5B-DBAF-51A0-B4FAB7E4AE76}"/>
              </a:ext>
            </a:extLst>
          </p:cNvPr>
          <p:cNvSpPr txBox="1"/>
          <p:nvPr/>
        </p:nvSpPr>
        <p:spPr>
          <a:xfrm>
            <a:off x="2220590" y="9427121"/>
            <a:ext cx="189472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Asaka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81" name="Freeform: Shape 221">
            <a:extLst>
              <a:ext uri="{FF2B5EF4-FFF2-40B4-BE49-F238E27FC236}">
                <a16:creationId xmlns:a16="http://schemas.microsoft.com/office/drawing/2014/main" id="{9D393B74-FC06-9CB2-1600-33216B522192}"/>
              </a:ext>
            </a:extLst>
          </p:cNvPr>
          <p:cNvSpPr/>
          <p:nvPr/>
        </p:nvSpPr>
        <p:spPr>
          <a:xfrm>
            <a:off x="1450637" y="9402199"/>
            <a:ext cx="432000" cy="432000"/>
          </a:xfrm>
          <a:custGeom>
            <a:avLst/>
            <a:gdLst>
              <a:gd name="connsiteX0" fmla="*/ 124585 w 772426"/>
              <a:gd name="connsiteY0" fmla="*/ 610467 h 772427"/>
              <a:gd name="connsiteX1" fmla="*/ 0 w 772426"/>
              <a:gd name="connsiteY1" fmla="*/ 735052 h 772427"/>
              <a:gd name="connsiteX2" fmla="*/ 0 w 772426"/>
              <a:gd name="connsiteY2" fmla="*/ 610467 h 772427"/>
              <a:gd name="connsiteX3" fmla="*/ 124585 w 772426"/>
              <a:gd name="connsiteY3" fmla="*/ 610467 h 772427"/>
              <a:gd name="connsiteX4" fmla="*/ 530732 w 772426"/>
              <a:gd name="connsiteY4" fmla="*/ 0 h 772427"/>
              <a:gd name="connsiteX5" fmla="*/ 0 w 772426"/>
              <a:gd name="connsiteY5" fmla="*/ 535716 h 772427"/>
              <a:gd name="connsiteX6" fmla="*/ 0 w 772426"/>
              <a:gd name="connsiteY6" fmla="*/ 0 h 772427"/>
              <a:gd name="connsiteX7" fmla="*/ 530732 w 772426"/>
              <a:gd name="connsiteY7" fmla="*/ 0 h 772427"/>
              <a:gd name="connsiteX8" fmla="*/ 735052 w 772426"/>
              <a:gd name="connsiteY8" fmla="*/ 0 h 772427"/>
              <a:gd name="connsiteX9" fmla="*/ 602991 w 772426"/>
              <a:gd name="connsiteY9" fmla="*/ 0 h 772427"/>
              <a:gd name="connsiteX10" fmla="*/ 52326 w 772426"/>
              <a:gd name="connsiteY10" fmla="*/ 558141 h 772427"/>
              <a:gd name="connsiteX11" fmla="*/ 176911 w 772426"/>
              <a:gd name="connsiteY11" fmla="*/ 558141 h 772427"/>
              <a:gd name="connsiteX12" fmla="*/ 735052 w 772426"/>
              <a:gd name="connsiteY12" fmla="*/ 0 h 772427"/>
              <a:gd name="connsiteX13" fmla="*/ 772427 w 772426"/>
              <a:gd name="connsiteY13" fmla="*/ 37376 h 772427"/>
              <a:gd name="connsiteX14" fmla="*/ 772427 w 772426"/>
              <a:gd name="connsiteY14" fmla="*/ 772427 h 772427"/>
              <a:gd name="connsiteX15" fmla="*/ 607975 w 772426"/>
              <a:gd name="connsiteY15" fmla="*/ 772427 h 772427"/>
              <a:gd name="connsiteX16" fmla="*/ 607975 w 772426"/>
              <a:gd name="connsiteY16" fmla="*/ 201828 h 772427"/>
              <a:gd name="connsiteX17" fmla="*/ 772427 w 772426"/>
              <a:gd name="connsiteY17" fmla="*/ 37376 h 772427"/>
              <a:gd name="connsiteX18" fmla="*/ 555649 w 772426"/>
              <a:gd name="connsiteY18" fmla="*/ 254153 h 772427"/>
              <a:gd name="connsiteX19" fmla="*/ 251662 w 772426"/>
              <a:gd name="connsiteY19" fmla="*/ 558141 h 772427"/>
              <a:gd name="connsiteX20" fmla="*/ 555649 w 772426"/>
              <a:gd name="connsiteY20" fmla="*/ 558141 h 772427"/>
              <a:gd name="connsiteX21" fmla="*/ 555649 w 772426"/>
              <a:gd name="connsiteY21" fmla="*/ 254153 h 772427"/>
              <a:gd name="connsiteX22" fmla="*/ 555649 w 772426"/>
              <a:gd name="connsiteY22" fmla="*/ 610467 h 772427"/>
              <a:gd name="connsiteX23" fmla="*/ 199336 w 772426"/>
              <a:gd name="connsiteY23" fmla="*/ 610467 h 772427"/>
              <a:gd name="connsiteX24" fmla="*/ 37376 w 772426"/>
              <a:gd name="connsiteY24" fmla="*/ 772427 h 772427"/>
              <a:gd name="connsiteX25" fmla="*/ 555649 w 772426"/>
              <a:gd name="connsiteY25" fmla="*/ 772427 h 772427"/>
              <a:gd name="connsiteX26" fmla="*/ 555649 w 772426"/>
              <a:gd name="connsiteY26" fmla="*/ 610467 h 772427"/>
              <a:gd name="connsiteX27" fmla="*/ 555649 w 772426"/>
              <a:gd name="connsiteY27" fmla="*/ 610467 h 772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72426" h="772427">
                <a:moveTo>
                  <a:pt x="124585" y="610467"/>
                </a:moveTo>
                <a:lnTo>
                  <a:pt x="0" y="735052"/>
                </a:lnTo>
                <a:lnTo>
                  <a:pt x="0" y="610467"/>
                </a:lnTo>
                <a:lnTo>
                  <a:pt x="124585" y="610467"/>
                </a:lnTo>
                <a:close/>
                <a:moveTo>
                  <a:pt x="530732" y="0"/>
                </a:moveTo>
                <a:lnTo>
                  <a:pt x="0" y="535716"/>
                </a:lnTo>
                <a:lnTo>
                  <a:pt x="0" y="0"/>
                </a:lnTo>
                <a:lnTo>
                  <a:pt x="530732" y="0"/>
                </a:lnTo>
                <a:close/>
                <a:moveTo>
                  <a:pt x="735052" y="0"/>
                </a:moveTo>
                <a:lnTo>
                  <a:pt x="602991" y="0"/>
                </a:lnTo>
                <a:lnTo>
                  <a:pt x="52326" y="558141"/>
                </a:lnTo>
                <a:lnTo>
                  <a:pt x="176911" y="558141"/>
                </a:lnTo>
                <a:lnTo>
                  <a:pt x="735052" y="0"/>
                </a:lnTo>
                <a:close/>
                <a:moveTo>
                  <a:pt x="772427" y="37376"/>
                </a:moveTo>
                <a:lnTo>
                  <a:pt x="772427" y="772427"/>
                </a:lnTo>
                <a:lnTo>
                  <a:pt x="607975" y="772427"/>
                </a:lnTo>
                <a:lnTo>
                  <a:pt x="607975" y="201828"/>
                </a:lnTo>
                <a:lnTo>
                  <a:pt x="772427" y="37376"/>
                </a:lnTo>
                <a:close/>
                <a:moveTo>
                  <a:pt x="555649" y="254153"/>
                </a:moveTo>
                <a:lnTo>
                  <a:pt x="251662" y="558141"/>
                </a:lnTo>
                <a:lnTo>
                  <a:pt x="555649" y="558141"/>
                </a:lnTo>
                <a:lnTo>
                  <a:pt x="555649" y="254153"/>
                </a:lnTo>
                <a:close/>
                <a:moveTo>
                  <a:pt x="555649" y="610467"/>
                </a:moveTo>
                <a:lnTo>
                  <a:pt x="199336" y="610467"/>
                </a:lnTo>
                <a:lnTo>
                  <a:pt x="37376" y="772427"/>
                </a:lnTo>
                <a:lnTo>
                  <a:pt x="555649" y="772427"/>
                </a:lnTo>
                <a:lnTo>
                  <a:pt x="555649" y="610467"/>
                </a:lnTo>
                <a:lnTo>
                  <a:pt x="555649" y="610467"/>
                </a:lnTo>
                <a:close/>
              </a:path>
            </a:pathLst>
          </a:custGeom>
          <a:solidFill>
            <a:srgbClr val="E40026"/>
          </a:solidFill>
          <a:ln w="24884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sz="2400" dirty="0"/>
          </a:p>
        </p:txBody>
      </p:sp>
      <p:sp>
        <p:nvSpPr>
          <p:cNvPr id="1582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4994445" y="9394740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18,3%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83" name="object 70">
            <a:extLst>
              <a:ext uri="{FF2B5EF4-FFF2-40B4-BE49-F238E27FC236}">
                <a16:creationId xmlns:a16="http://schemas.microsoft.com/office/drawing/2014/main" id="{3ECD25BD-A7DD-F83E-E251-85C17512CE94}"/>
              </a:ext>
            </a:extLst>
          </p:cNvPr>
          <p:cNvSpPr txBox="1"/>
          <p:nvPr/>
        </p:nvSpPr>
        <p:spPr>
          <a:xfrm>
            <a:off x="2220590" y="10449783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Apex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84" name="object 99">
            <a:extLst>
              <a:ext uri="{FF2B5EF4-FFF2-40B4-BE49-F238E27FC236}">
                <a16:creationId xmlns:a16="http://schemas.microsoft.com/office/drawing/2014/main" id="{1D1F1176-BB4E-AF8F-DFF2-F16C70542F4E}"/>
              </a:ext>
            </a:extLst>
          </p:cNvPr>
          <p:cNvSpPr/>
          <p:nvPr/>
        </p:nvSpPr>
        <p:spPr>
          <a:xfrm>
            <a:off x="1447181" y="10421405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88314" h="497204">
                <a:moveTo>
                  <a:pt x="244025" y="242565"/>
                </a:moveTo>
                <a:lnTo>
                  <a:pt x="119822" y="369688"/>
                </a:lnTo>
                <a:lnTo>
                  <a:pt x="244025" y="496810"/>
                </a:lnTo>
                <a:lnTo>
                  <a:pt x="368228" y="369688"/>
                </a:lnTo>
                <a:lnTo>
                  <a:pt x="244025" y="242565"/>
                </a:lnTo>
                <a:close/>
              </a:path>
              <a:path w="488314" h="497204">
                <a:moveTo>
                  <a:pt x="244025" y="0"/>
                </a:moveTo>
                <a:lnTo>
                  <a:pt x="0" y="248405"/>
                </a:lnTo>
                <a:lnTo>
                  <a:pt x="73056" y="322922"/>
                </a:lnTo>
                <a:lnTo>
                  <a:pt x="244025" y="149045"/>
                </a:lnTo>
                <a:lnTo>
                  <a:pt x="390443" y="149045"/>
                </a:lnTo>
                <a:lnTo>
                  <a:pt x="244025" y="0"/>
                </a:lnTo>
                <a:close/>
              </a:path>
              <a:path w="488314" h="497204">
                <a:moveTo>
                  <a:pt x="390443" y="149045"/>
                </a:moveTo>
                <a:lnTo>
                  <a:pt x="244025" y="149045"/>
                </a:lnTo>
                <a:lnTo>
                  <a:pt x="414982" y="322922"/>
                </a:lnTo>
                <a:lnTo>
                  <a:pt x="488051" y="248405"/>
                </a:lnTo>
                <a:lnTo>
                  <a:pt x="390443" y="149045"/>
                </a:lnTo>
                <a:close/>
              </a:path>
            </a:pathLst>
          </a:custGeom>
          <a:solidFill>
            <a:srgbClr val="C1291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85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4994445" y="1041740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18,6%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86" name="object 70">
            <a:extLst>
              <a:ext uri="{FF2B5EF4-FFF2-40B4-BE49-F238E27FC236}">
                <a16:creationId xmlns:a16="http://schemas.microsoft.com/office/drawing/2014/main" id="{8DB6DE30-7BA7-E002-F151-4FCFE9EDD077}"/>
              </a:ext>
            </a:extLst>
          </p:cNvPr>
          <p:cNvSpPr txBox="1"/>
          <p:nvPr/>
        </p:nvSpPr>
        <p:spPr>
          <a:xfrm>
            <a:off x="2220590" y="11468838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SQB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87" name="object 95">
            <a:extLst>
              <a:ext uri="{FF2B5EF4-FFF2-40B4-BE49-F238E27FC236}">
                <a16:creationId xmlns:a16="http://schemas.microsoft.com/office/drawing/2014/main" id="{717508F8-55F6-E35B-58FC-88108E611654}"/>
              </a:ext>
            </a:extLst>
          </p:cNvPr>
          <p:cNvSpPr/>
          <p:nvPr/>
        </p:nvSpPr>
        <p:spPr>
          <a:xfrm>
            <a:off x="1746433" y="11558869"/>
            <a:ext cx="139660" cy="305736"/>
          </a:xfrm>
          <a:custGeom>
            <a:avLst/>
            <a:gdLst/>
            <a:ahLst/>
            <a:cxnLst/>
            <a:rect l="l" t="t" r="r" b="b"/>
            <a:pathLst>
              <a:path w="187325" h="394334">
                <a:moveTo>
                  <a:pt x="153975" y="0"/>
                </a:moveTo>
                <a:lnTo>
                  <a:pt x="113763" y="19532"/>
                </a:lnTo>
                <a:lnTo>
                  <a:pt x="82525" y="49451"/>
                </a:lnTo>
                <a:lnTo>
                  <a:pt x="62268" y="87121"/>
                </a:lnTo>
                <a:lnTo>
                  <a:pt x="54999" y="129910"/>
                </a:lnTo>
                <a:lnTo>
                  <a:pt x="54999" y="276646"/>
                </a:lnTo>
                <a:lnTo>
                  <a:pt x="51413" y="309758"/>
                </a:lnTo>
                <a:lnTo>
                  <a:pt x="40728" y="341005"/>
                </a:lnTo>
                <a:lnTo>
                  <a:pt x="23429" y="369381"/>
                </a:lnTo>
                <a:lnTo>
                  <a:pt x="0" y="393884"/>
                </a:lnTo>
                <a:lnTo>
                  <a:pt x="28244" y="381538"/>
                </a:lnTo>
                <a:lnTo>
                  <a:pt x="79482" y="348956"/>
                </a:lnTo>
                <a:lnTo>
                  <a:pt x="137466" y="287362"/>
                </a:lnTo>
                <a:lnTo>
                  <a:pt x="164158" y="239581"/>
                </a:lnTo>
                <a:lnTo>
                  <a:pt x="181019" y="186847"/>
                </a:lnTo>
                <a:lnTo>
                  <a:pt x="186896" y="130269"/>
                </a:lnTo>
                <a:lnTo>
                  <a:pt x="186298" y="111988"/>
                </a:lnTo>
                <a:lnTo>
                  <a:pt x="177622" y="59366"/>
                </a:lnTo>
                <a:lnTo>
                  <a:pt x="161148" y="14238"/>
                </a:lnTo>
                <a:lnTo>
                  <a:pt x="153975" y="0"/>
                </a:lnTo>
                <a:close/>
              </a:path>
            </a:pathLst>
          </a:custGeom>
          <a:solidFill>
            <a:srgbClr val="D21F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8" name="object 93">
            <a:extLst>
              <a:ext uri="{FF2B5EF4-FFF2-40B4-BE49-F238E27FC236}">
                <a16:creationId xmlns:a16="http://schemas.microsoft.com/office/drawing/2014/main" id="{13069FF6-BAA4-EE4A-7203-3F7355D8C728}"/>
              </a:ext>
            </a:extLst>
          </p:cNvPr>
          <p:cNvSpPr/>
          <p:nvPr/>
        </p:nvSpPr>
        <p:spPr>
          <a:xfrm>
            <a:off x="1479284" y="11440460"/>
            <a:ext cx="374477" cy="177731"/>
          </a:xfrm>
          <a:custGeom>
            <a:avLst/>
            <a:gdLst/>
            <a:ahLst/>
            <a:cxnLst/>
            <a:rect l="l" t="t" r="r" b="b"/>
            <a:pathLst>
              <a:path w="502285" h="229234">
                <a:moveTo>
                  <a:pt x="251085" y="0"/>
                </a:moveTo>
                <a:lnTo>
                  <a:pt x="210945" y="2606"/>
                </a:lnTo>
                <a:lnTo>
                  <a:pt x="172471" y="10200"/>
                </a:lnTo>
                <a:lnTo>
                  <a:pt x="136019" y="22440"/>
                </a:lnTo>
                <a:lnTo>
                  <a:pt x="71994" y="58447"/>
                </a:lnTo>
                <a:lnTo>
                  <a:pt x="20714" y="106993"/>
                </a:lnTo>
                <a:lnTo>
                  <a:pt x="0" y="135487"/>
                </a:lnTo>
                <a:lnTo>
                  <a:pt x="32434" y="150365"/>
                </a:lnTo>
                <a:lnTo>
                  <a:pt x="60372" y="171490"/>
                </a:lnTo>
                <a:lnTo>
                  <a:pt x="82862" y="197904"/>
                </a:lnTo>
                <a:lnTo>
                  <a:pt x="98952" y="228648"/>
                </a:lnTo>
                <a:lnTo>
                  <a:pt x="105977" y="213101"/>
                </a:lnTo>
                <a:lnTo>
                  <a:pt x="136468" y="172500"/>
                </a:lnTo>
                <a:lnTo>
                  <a:pt x="188015" y="139102"/>
                </a:lnTo>
                <a:lnTo>
                  <a:pt x="251085" y="126859"/>
                </a:lnTo>
                <a:lnTo>
                  <a:pt x="283745" y="130026"/>
                </a:lnTo>
                <a:lnTo>
                  <a:pt x="341717" y="153484"/>
                </a:lnTo>
                <a:lnTo>
                  <a:pt x="377335" y="184936"/>
                </a:lnTo>
                <a:lnTo>
                  <a:pt x="403218" y="228636"/>
                </a:lnTo>
                <a:lnTo>
                  <a:pt x="419334" y="197835"/>
                </a:lnTo>
                <a:lnTo>
                  <a:pt x="441839" y="171435"/>
                </a:lnTo>
                <a:lnTo>
                  <a:pt x="469772" y="150348"/>
                </a:lnTo>
                <a:lnTo>
                  <a:pt x="502171" y="135487"/>
                </a:lnTo>
                <a:lnTo>
                  <a:pt x="481455" y="106993"/>
                </a:lnTo>
                <a:lnTo>
                  <a:pt x="430167" y="58447"/>
                </a:lnTo>
                <a:lnTo>
                  <a:pt x="366142" y="22445"/>
                </a:lnTo>
                <a:lnTo>
                  <a:pt x="329693" y="10204"/>
                </a:lnTo>
                <a:lnTo>
                  <a:pt x="291223" y="2608"/>
                </a:lnTo>
                <a:lnTo>
                  <a:pt x="251085" y="0"/>
                </a:lnTo>
                <a:close/>
              </a:path>
            </a:pathLst>
          </a:custGeom>
          <a:solidFill>
            <a:srgbClr val="AEB0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89" name="object 94">
            <a:extLst>
              <a:ext uri="{FF2B5EF4-FFF2-40B4-BE49-F238E27FC236}">
                <a16:creationId xmlns:a16="http://schemas.microsoft.com/office/drawing/2014/main" id="{95DADCDD-B76E-792D-272D-ED4B5ECEA4D0}"/>
              </a:ext>
            </a:extLst>
          </p:cNvPr>
          <p:cNvSpPr/>
          <p:nvPr/>
        </p:nvSpPr>
        <p:spPr>
          <a:xfrm>
            <a:off x="1447181" y="11558867"/>
            <a:ext cx="325242" cy="320505"/>
          </a:xfrm>
          <a:custGeom>
            <a:avLst/>
            <a:gdLst/>
            <a:ahLst/>
            <a:cxnLst/>
            <a:rect l="l" t="t" r="r" b="b"/>
            <a:pathLst>
              <a:path w="436244" h="413384">
                <a:moveTo>
                  <a:pt x="32920" y="0"/>
                </a:moveTo>
                <a:lnTo>
                  <a:pt x="13902" y="43945"/>
                </a:lnTo>
                <a:lnTo>
                  <a:pt x="2366" y="94055"/>
                </a:lnTo>
                <a:lnTo>
                  <a:pt x="0" y="130269"/>
                </a:lnTo>
                <a:lnTo>
                  <a:pt x="3849" y="176176"/>
                </a:lnTo>
                <a:lnTo>
                  <a:pt x="14994" y="219723"/>
                </a:lnTo>
                <a:lnTo>
                  <a:pt x="32829" y="260327"/>
                </a:lnTo>
                <a:lnTo>
                  <a:pt x="56749" y="297406"/>
                </a:lnTo>
                <a:lnTo>
                  <a:pt x="86148" y="330377"/>
                </a:lnTo>
                <a:lnTo>
                  <a:pt x="120421" y="358665"/>
                </a:lnTo>
                <a:lnTo>
                  <a:pt x="158962" y="381681"/>
                </a:lnTo>
                <a:lnTo>
                  <a:pt x="201166" y="398843"/>
                </a:lnTo>
                <a:lnTo>
                  <a:pt x="246428" y="409566"/>
                </a:lnTo>
                <a:lnTo>
                  <a:pt x="294142" y="413270"/>
                </a:lnTo>
                <a:lnTo>
                  <a:pt x="322531" y="410545"/>
                </a:lnTo>
                <a:lnTo>
                  <a:pt x="374209" y="389593"/>
                </a:lnTo>
                <a:lnTo>
                  <a:pt x="412873" y="351877"/>
                </a:lnTo>
                <a:lnTo>
                  <a:pt x="433480" y="303729"/>
                </a:lnTo>
                <a:lnTo>
                  <a:pt x="436175" y="276682"/>
                </a:lnTo>
                <a:lnTo>
                  <a:pt x="436139" y="205887"/>
                </a:lnTo>
                <a:lnTo>
                  <a:pt x="430267" y="215286"/>
                </a:lnTo>
                <a:lnTo>
                  <a:pt x="423747" y="224238"/>
                </a:lnTo>
                <a:lnTo>
                  <a:pt x="384863" y="259743"/>
                </a:lnTo>
                <a:lnTo>
                  <a:pt x="326841" y="283228"/>
                </a:lnTo>
                <a:lnTo>
                  <a:pt x="294142" y="286399"/>
                </a:lnTo>
                <a:lnTo>
                  <a:pt x="261435" y="283228"/>
                </a:lnTo>
                <a:lnTo>
                  <a:pt x="203409" y="259738"/>
                </a:lnTo>
                <a:lnTo>
                  <a:pt x="159577" y="217567"/>
                </a:lnTo>
                <a:lnTo>
                  <a:pt x="135158" y="161737"/>
                </a:lnTo>
                <a:lnTo>
                  <a:pt x="131861" y="130269"/>
                </a:lnTo>
                <a:lnTo>
                  <a:pt x="124691" y="87323"/>
                </a:lnTo>
                <a:lnTo>
                  <a:pt x="104496" y="49603"/>
                </a:lnTo>
                <a:lnTo>
                  <a:pt x="73248" y="19649"/>
                </a:lnTo>
                <a:lnTo>
                  <a:pt x="32920" y="0"/>
                </a:lnTo>
                <a:close/>
              </a:path>
            </a:pathLst>
          </a:custGeom>
          <a:solidFill>
            <a:srgbClr val="003C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0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4994445" y="1143645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21,2%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91" name="object 70">
            <a:extLst>
              <a:ext uri="{FF2B5EF4-FFF2-40B4-BE49-F238E27FC236}">
                <a16:creationId xmlns:a16="http://schemas.microsoft.com/office/drawing/2014/main" id="{782E0E3B-B9EF-FE10-5B06-C03211A28A43}"/>
              </a:ext>
            </a:extLst>
          </p:cNvPr>
          <p:cNvSpPr txBox="1"/>
          <p:nvPr/>
        </p:nvSpPr>
        <p:spPr>
          <a:xfrm>
            <a:off x="2220590" y="12509603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Milliy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92" name="object 91">
            <a:extLst>
              <a:ext uri="{FF2B5EF4-FFF2-40B4-BE49-F238E27FC236}">
                <a16:creationId xmlns:a16="http://schemas.microsoft.com/office/drawing/2014/main" id="{2F22B5ED-9941-D915-0291-B9A22642332A}"/>
              </a:ext>
            </a:extLst>
          </p:cNvPr>
          <p:cNvSpPr/>
          <p:nvPr/>
        </p:nvSpPr>
        <p:spPr>
          <a:xfrm>
            <a:off x="1486637" y="12430681"/>
            <a:ext cx="360000" cy="540000"/>
          </a:xfrm>
          <a:custGeom>
            <a:avLst/>
            <a:gdLst/>
            <a:ahLst/>
            <a:cxnLst/>
            <a:rect l="l" t="t" r="r" b="b"/>
            <a:pathLst>
              <a:path w="390525" h="572769">
                <a:moveTo>
                  <a:pt x="115849" y="35610"/>
                </a:moveTo>
                <a:lnTo>
                  <a:pt x="72047" y="62585"/>
                </a:lnTo>
                <a:lnTo>
                  <a:pt x="47002" y="95389"/>
                </a:lnTo>
                <a:lnTo>
                  <a:pt x="44526" y="106286"/>
                </a:lnTo>
                <a:lnTo>
                  <a:pt x="23787" y="116662"/>
                </a:lnTo>
                <a:lnTo>
                  <a:pt x="9715" y="131737"/>
                </a:lnTo>
                <a:lnTo>
                  <a:pt x="1930" y="151904"/>
                </a:lnTo>
                <a:lnTo>
                  <a:pt x="0" y="177571"/>
                </a:lnTo>
                <a:lnTo>
                  <a:pt x="0" y="572604"/>
                </a:lnTo>
                <a:lnTo>
                  <a:pt x="115849" y="572604"/>
                </a:lnTo>
                <a:lnTo>
                  <a:pt x="115849" y="35610"/>
                </a:lnTo>
                <a:close/>
              </a:path>
              <a:path w="390525" h="572769">
                <a:moveTo>
                  <a:pt x="252018" y="24168"/>
                </a:moveTo>
                <a:lnTo>
                  <a:pt x="238379" y="17564"/>
                </a:lnTo>
                <a:lnTo>
                  <a:pt x="224561" y="11328"/>
                </a:lnTo>
                <a:lnTo>
                  <a:pt x="210578" y="5473"/>
                </a:lnTo>
                <a:lnTo>
                  <a:pt x="196430" y="0"/>
                </a:lnTo>
                <a:lnTo>
                  <a:pt x="181610" y="5537"/>
                </a:lnTo>
                <a:lnTo>
                  <a:pt x="167093" y="11518"/>
                </a:lnTo>
                <a:lnTo>
                  <a:pt x="152755" y="17932"/>
                </a:lnTo>
                <a:lnTo>
                  <a:pt x="138633" y="24777"/>
                </a:lnTo>
                <a:lnTo>
                  <a:pt x="138633" y="572592"/>
                </a:lnTo>
                <a:lnTo>
                  <a:pt x="252018" y="572592"/>
                </a:lnTo>
                <a:lnTo>
                  <a:pt x="252018" y="24168"/>
                </a:lnTo>
                <a:close/>
              </a:path>
              <a:path w="390525" h="572769">
                <a:moveTo>
                  <a:pt x="390156" y="177571"/>
                </a:moveTo>
                <a:lnTo>
                  <a:pt x="388264" y="151904"/>
                </a:lnTo>
                <a:lnTo>
                  <a:pt x="380466" y="131737"/>
                </a:lnTo>
                <a:lnTo>
                  <a:pt x="366395" y="116662"/>
                </a:lnTo>
                <a:lnTo>
                  <a:pt x="345630" y="106286"/>
                </a:lnTo>
                <a:lnTo>
                  <a:pt x="345186" y="102590"/>
                </a:lnTo>
                <a:lnTo>
                  <a:pt x="344373" y="98933"/>
                </a:lnTo>
                <a:lnTo>
                  <a:pt x="343230" y="95389"/>
                </a:lnTo>
                <a:lnTo>
                  <a:pt x="343408" y="95389"/>
                </a:lnTo>
                <a:lnTo>
                  <a:pt x="333997" y="78181"/>
                </a:lnTo>
                <a:lnTo>
                  <a:pt x="318541" y="62585"/>
                </a:lnTo>
                <a:lnTo>
                  <a:pt x="298297" y="48450"/>
                </a:lnTo>
                <a:lnTo>
                  <a:pt x="274497" y="35610"/>
                </a:lnTo>
                <a:lnTo>
                  <a:pt x="274497" y="572604"/>
                </a:lnTo>
                <a:lnTo>
                  <a:pt x="390156" y="572604"/>
                </a:lnTo>
                <a:lnTo>
                  <a:pt x="390156" y="177571"/>
                </a:lnTo>
                <a:close/>
              </a:path>
            </a:pathLst>
          </a:custGeom>
          <a:solidFill>
            <a:srgbClr val="BC925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593" name="object 92">
            <a:extLst>
              <a:ext uri="{FF2B5EF4-FFF2-40B4-BE49-F238E27FC236}">
                <a16:creationId xmlns:a16="http://schemas.microsoft.com/office/drawing/2014/main" id="{F8CCA13F-58A7-B1DE-9FDC-1D1AB3F0302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5535" y="12788838"/>
            <a:ext cx="58974" cy="107067"/>
          </a:xfrm>
          <a:prstGeom prst="rect">
            <a:avLst/>
          </a:prstGeom>
        </p:spPr>
      </p:pic>
      <p:sp>
        <p:nvSpPr>
          <p:cNvPr id="1594" name="object 93">
            <a:extLst>
              <a:ext uri="{FF2B5EF4-FFF2-40B4-BE49-F238E27FC236}">
                <a16:creationId xmlns:a16="http://schemas.microsoft.com/office/drawing/2014/main" id="{57DFE880-DD60-957C-FFD1-8C1557404926}"/>
              </a:ext>
            </a:extLst>
          </p:cNvPr>
          <p:cNvSpPr/>
          <p:nvPr/>
        </p:nvSpPr>
        <p:spPr>
          <a:xfrm>
            <a:off x="1760685" y="12788840"/>
            <a:ext cx="58537" cy="110154"/>
          </a:xfrm>
          <a:custGeom>
            <a:avLst/>
            <a:gdLst/>
            <a:ahLst/>
            <a:cxnLst/>
            <a:rect l="l" t="t" r="r" b="b"/>
            <a:pathLst>
              <a:path w="63500" h="116840">
                <a:moveTo>
                  <a:pt x="17411" y="0"/>
                </a:moveTo>
                <a:lnTo>
                  <a:pt x="299" y="0"/>
                </a:lnTo>
                <a:lnTo>
                  <a:pt x="195" y="83336"/>
                </a:lnTo>
                <a:lnTo>
                  <a:pt x="116" y="84724"/>
                </a:lnTo>
                <a:lnTo>
                  <a:pt x="22988" y="115526"/>
                </a:lnTo>
                <a:lnTo>
                  <a:pt x="32046" y="116567"/>
                </a:lnTo>
                <a:lnTo>
                  <a:pt x="43104" y="116567"/>
                </a:lnTo>
                <a:lnTo>
                  <a:pt x="51624" y="114174"/>
                </a:lnTo>
                <a:lnTo>
                  <a:pt x="55884" y="108119"/>
                </a:lnTo>
                <a:lnTo>
                  <a:pt x="57548" y="105343"/>
                </a:lnTo>
                <a:lnTo>
                  <a:pt x="34165" y="105343"/>
                </a:lnTo>
                <a:lnTo>
                  <a:pt x="31376" y="104924"/>
                </a:lnTo>
                <a:lnTo>
                  <a:pt x="16956" y="84724"/>
                </a:lnTo>
                <a:lnTo>
                  <a:pt x="17367" y="77891"/>
                </a:lnTo>
                <a:lnTo>
                  <a:pt x="17411" y="0"/>
                </a:lnTo>
                <a:close/>
              </a:path>
              <a:path w="63500" h="116840">
                <a:moveTo>
                  <a:pt x="63172" y="0"/>
                </a:moveTo>
                <a:lnTo>
                  <a:pt x="55453" y="0"/>
                </a:lnTo>
                <a:lnTo>
                  <a:pt x="55453" y="77891"/>
                </a:lnTo>
                <a:lnTo>
                  <a:pt x="55036" y="83336"/>
                </a:lnTo>
                <a:lnTo>
                  <a:pt x="34165" y="105343"/>
                </a:lnTo>
                <a:lnTo>
                  <a:pt x="57548" y="105343"/>
                </a:lnTo>
                <a:lnTo>
                  <a:pt x="59281" y="102451"/>
                </a:lnTo>
                <a:lnTo>
                  <a:pt x="61655" y="96342"/>
                </a:lnTo>
                <a:lnTo>
                  <a:pt x="62965" y="89926"/>
                </a:lnTo>
                <a:lnTo>
                  <a:pt x="63082" y="86215"/>
                </a:lnTo>
                <a:lnTo>
                  <a:pt x="631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95" name="object 94">
            <a:extLst>
              <a:ext uri="{FF2B5EF4-FFF2-40B4-BE49-F238E27FC236}">
                <a16:creationId xmlns:a16="http://schemas.microsoft.com/office/drawing/2014/main" id="{7324DD2E-1F76-A68A-E977-843D0128836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1973" y="12789415"/>
            <a:ext cx="61246" cy="107179"/>
          </a:xfrm>
          <a:prstGeom prst="rect">
            <a:avLst/>
          </a:prstGeom>
        </p:spPr>
      </p:pic>
      <p:sp>
        <p:nvSpPr>
          <p:cNvPr id="1596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4994445" y="1247722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21,2%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597" name="object 70">
            <a:extLst>
              <a:ext uri="{FF2B5EF4-FFF2-40B4-BE49-F238E27FC236}">
                <a16:creationId xmlns:a16="http://schemas.microsoft.com/office/drawing/2014/main" id="{6DC33DDE-2EE8-98B2-E30A-B4ECB84085F9}"/>
              </a:ext>
            </a:extLst>
          </p:cNvPr>
          <p:cNvSpPr txBox="1"/>
          <p:nvPr/>
        </p:nvSpPr>
        <p:spPr>
          <a:xfrm>
            <a:off x="2220590" y="13531234"/>
            <a:ext cx="257545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Asia Alliance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598" name="object 138">
            <a:extLst>
              <a:ext uri="{FF2B5EF4-FFF2-40B4-BE49-F238E27FC236}">
                <a16:creationId xmlns:a16="http://schemas.microsoft.com/office/drawing/2014/main" id="{781E77B3-A257-CD77-D37A-58B0F32AA153}"/>
              </a:ext>
            </a:extLst>
          </p:cNvPr>
          <p:cNvSpPr/>
          <p:nvPr/>
        </p:nvSpPr>
        <p:spPr>
          <a:xfrm>
            <a:off x="1447181" y="13502856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562609" h="563245">
                <a:moveTo>
                  <a:pt x="406565" y="512000"/>
                </a:moveTo>
                <a:lnTo>
                  <a:pt x="396227" y="498246"/>
                </a:lnTo>
                <a:lnTo>
                  <a:pt x="376415" y="492417"/>
                </a:lnTo>
                <a:lnTo>
                  <a:pt x="94703" y="492417"/>
                </a:lnTo>
                <a:lnTo>
                  <a:pt x="134645" y="521931"/>
                </a:lnTo>
                <a:lnTo>
                  <a:pt x="179552" y="544131"/>
                </a:lnTo>
                <a:lnTo>
                  <a:pt x="228549" y="558126"/>
                </a:lnTo>
                <a:lnTo>
                  <a:pt x="280758" y="563041"/>
                </a:lnTo>
                <a:lnTo>
                  <a:pt x="310337" y="561555"/>
                </a:lnTo>
                <a:lnTo>
                  <a:pt x="365061" y="550341"/>
                </a:lnTo>
                <a:lnTo>
                  <a:pt x="405422" y="528091"/>
                </a:lnTo>
                <a:lnTo>
                  <a:pt x="406565" y="512000"/>
                </a:lnTo>
                <a:close/>
              </a:path>
              <a:path w="562609" h="563245">
                <a:moveTo>
                  <a:pt x="468642" y="71462"/>
                </a:moveTo>
                <a:lnTo>
                  <a:pt x="428472" y="41554"/>
                </a:lnTo>
                <a:lnTo>
                  <a:pt x="383247" y="19062"/>
                </a:lnTo>
                <a:lnTo>
                  <a:pt x="333857" y="4914"/>
                </a:lnTo>
                <a:lnTo>
                  <a:pt x="281203" y="0"/>
                </a:lnTo>
                <a:lnTo>
                  <a:pt x="251929" y="1498"/>
                </a:lnTo>
                <a:lnTo>
                  <a:pt x="196100" y="13093"/>
                </a:lnTo>
                <a:lnTo>
                  <a:pt x="155371" y="35775"/>
                </a:lnTo>
                <a:lnTo>
                  <a:pt x="154305" y="51892"/>
                </a:lnTo>
                <a:lnTo>
                  <a:pt x="164655" y="65646"/>
                </a:lnTo>
                <a:lnTo>
                  <a:pt x="184442" y="71462"/>
                </a:lnTo>
                <a:lnTo>
                  <a:pt x="468642" y="71462"/>
                </a:lnTo>
                <a:close/>
              </a:path>
              <a:path w="562609" h="563245">
                <a:moveTo>
                  <a:pt x="539394" y="393928"/>
                </a:moveTo>
                <a:lnTo>
                  <a:pt x="23025" y="393928"/>
                </a:lnTo>
                <a:lnTo>
                  <a:pt x="32143" y="412877"/>
                </a:lnTo>
                <a:lnTo>
                  <a:pt x="42608" y="431012"/>
                </a:lnTo>
                <a:lnTo>
                  <a:pt x="54356" y="448259"/>
                </a:lnTo>
                <a:lnTo>
                  <a:pt x="67310" y="464553"/>
                </a:lnTo>
                <a:lnTo>
                  <a:pt x="495096" y="464553"/>
                </a:lnTo>
                <a:lnTo>
                  <a:pt x="508063" y="448259"/>
                </a:lnTo>
                <a:lnTo>
                  <a:pt x="519798" y="431012"/>
                </a:lnTo>
                <a:lnTo>
                  <a:pt x="530263" y="412877"/>
                </a:lnTo>
                <a:lnTo>
                  <a:pt x="539394" y="393928"/>
                </a:lnTo>
                <a:close/>
              </a:path>
              <a:path w="562609" h="563245">
                <a:moveTo>
                  <a:pt x="539394" y="169113"/>
                </a:moveTo>
                <a:lnTo>
                  <a:pt x="530263" y="150152"/>
                </a:lnTo>
                <a:lnTo>
                  <a:pt x="519798" y="132029"/>
                </a:lnTo>
                <a:lnTo>
                  <a:pt x="508050" y="114782"/>
                </a:lnTo>
                <a:lnTo>
                  <a:pt x="495096" y="98475"/>
                </a:lnTo>
                <a:lnTo>
                  <a:pt x="67310" y="98475"/>
                </a:lnTo>
                <a:lnTo>
                  <a:pt x="54356" y="114782"/>
                </a:lnTo>
                <a:lnTo>
                  <a:pt x="42608" y="132029"/>
                </a:lnTo>
                <a:lnTo>
                  <a:pt x="32143" y="150152"/>
                </a:lnTo>
                <a:lnTo>
                  <a:pt x="23025" y="169113"/>
                </a:lnTo>
                <a:lnTo>
                  <a:pt x="539394" y="169113"/>
                </a:lnTo>
                <a:close/>
              </a:path>
              <a:path w="562609" h="563245">
                <a:moveTo>
                  <a:pt x="562394" y="267601"/>
                </a:moveTo>
                <a:lnTo>
                  <a:pt x="560895" y="249250"/>
                </a:lnTo>
                <a:lnTo>
                  <a:pt x="558253" y="231254"/>
                </a:lnTo>
                <a:lnTo>
                  <a:pt x="554482" y="213652"/>
                </a:lnTo>
                <a:lnTo>
                  <a:pt x="549643" y="196469"/>
                </a:lnTo>
                <a:lnTo>
                  <a:pt x="12763" y="196469"/>
                </a:lnTo>
                <a:lnTo>
                  <a:pt x="7924" y="213652"/>
                </a:lnTo>
                <a:lnTo>
                  <a:pt x="4165" y="231254"/>
                </a:lnTo>
                <a:lnTo>
                  <a:pt x="1511" y="249250"/>
                </a:lnTo>
                <a:lnTo>
                  <a:pt x="25" y="267601"/>
                </a:lnTo>
                <a:lnTo>
                  <a:pt x="562394" y="267601"/>
                </a:lnTo>
                <a:close/>
              </a:path>
              <a:path w="562609" h="563245">
                <a:moveTo>
                  <a:pt x="562406" y="294944"/>
                </a:moveTo>
                <a:lnTo>
                  <a:pt x="0" y="294944"/>
                </a:lnTo>
                <a:lnTo>
                  <a:pt x="1460" y="313296"/>
                </a:lnTo>
                <a:lnTo>
                  <a:pt x="4064" y="331292"/>
                </a:lnTo>
                <a:lnTo>
                  <a:pt x="7797" y="348894"/>
                </a:lnTo>
                <a:lnTo>
                  <a:pt x="12611" y="366077"/>
                </a:lnTo>
                <a:lnTo>
                  <a:pt x="549808" y="366077"/>
                </a:lnTo>
                <a:lnTo>
                  <a:pt x="554609" y="348894"/>
                </a:lnTo>
                <a:lnTo>
                  <a:pt x="558342" y="331292"/>
                </a:lnTo>
                <a:lnTo>
                  <a:pt x="560946" y="313296"/>
                </a:lnTo>
                <a:lnTo>
                  <a:pt x="562406" y="294944"/>
                </a:lnTo>
                <a:close/>
              </a:path>
            </a:pathLst>
          </a:custGeom>
          <a:solidFill>
            <a:srgbClr val="004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9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4994445" y="1349885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21,3%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00" name="object 70">
            <a:extLst>
              <a:ext uri="{FF2B5EF4-FFF2-40B4-BE49-F238E27FC236}">
                <a16:creationId xmlns:a16="http://schemas.microsoft.com/office/drawing/2014/main" id="{DE8E435B-2AB8-59D5-2917-7CACC3643EAF}"/>
              </a:ext>
            </a:extLst>
          </p:cNvPr>
          <p:cNvSpPr txBox="1"/>
          <p:nvPr/>
        </p:nvSpPr>
        <p:spPr>
          <a:xfrm>
            <a:off x="2220590" y="14575894"/>
            <a:ext cx="2352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Mikrokredit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01" name="Graphic 223">
            <a:extLst>
              <a:ext uri="{FF2B5EF4-FFF2-40B4-BE49-F238E27FC236}">
                <a16:creationId xmlns:a16="http://schemas.microsoft.com/office/drawing/2014/main" id="{8878E1C0-A5F4-0A05-E37D-22F38188372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50637" y="14549216"/>
            <a:ext cx="432000" cy="435512"/>
          </a:xfrm>
          <a:prstGeom prst="rect">
            <a:avLst/>
          </a:prstGeom>
        </p:spPr>
      </p:pic>
      <p:sp>
        <p:nvSpPr>
          <p:cNvPr id="1602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4994445" y="1454351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21,5%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03" name="object 70">
            <a:extLst>
              <a:ext uri="{FF2B5EF4-FFF2-40B4-BE49-F238E27FC236}">
                <a16:creationId xmlns:a16="http://schemas.microsoft.com/office/drawing/2014/main" id="{4ADBE298-3511-A45A-6C90-1377A7D90C7C}"/>
              </a:ext>
            </a:extLst>
          </p:cNvPr>
          <p:cNvSpPr txBox="1"/>
          <p:nvPr/>
        </p:nvSpPr>
        <p:spPr>
          <a:xfrm>
            <a:off x="2220590" y="1560767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TBC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04" name="Graphic 274">
            <a:extLst>
              <a:ext uri="{FF2B5EF4-FFF2-40B4-BE49-F238E27FC236}">
                <a16:creationId xmlns:a16="http://schemas.microsoft.com/office/drawing/2014/main" id="{A4C1B2B9-32CB-6ACA-B15D-C846B9B5F34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447181" y="15579296"/>
            <a:ext cx="438912" cy="438912"/>
          </a:xfrm>
          <a:prstGeom prst="rect">
            <a:avLst/>
          </a:prstGeom>
        </p:spPr>
      </p:pic>
      <p:sp>
        <p:nvSpPr>
          <p:cNvPr id="1605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4994445" y="1557529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22,1%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06" name="object 70">
            <a:extLst>
              <a:ext uri="{FF2B5EF4-FFF2-40B4-BE49-F238E27FC236}">
                <a16:creationId xmlns:a16="http://schemas.microsoft.com/office/drawing/2014/main" id="{A2B05C62-7CEE-2287-32D2-6F54B421B3C8}"/>
              </a:ext>
            </a:extLst>
          </p:cNvPr>
          <p:cNvSpPr txBox="1"/>
          <p:nvPr/>
        </p:nvSpPr>
        <p:spPr>
          <a:xfrm>
            <a:off x="7799746" y="6397575"/>
            <a:ext cx="211223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Ipak yuli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07" name="Graphic 262">
            <a:extLst>
              <a:ext uri="{FF2B5EF4-FFF2-40B4-BE49-F238E27FC236}">
                <a16:creationId xmlns:a16="http://schemas.microsoft.com/office/drawing/2014/main" id="{0421C791-80BC-D7C4-285E-DA82AC1A0DB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025562" y="6369197"/>
            <a:ext cx="449118" cy="438912"/>
          </a:xfrm>
          <a:prstGeom prst="rect">
            <a:avLst/>
          </a:prstGeom>
        </p:spPr>
      </p:pic>
      <p:sp>
        <p:nvSpPr>
          <p:cNvPr id="1608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10520685" y="6365194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22,2%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09" name="object 70">
            <a:extLst>
              <a:ext uri="{FF2B5EF4-FFF2-40B4-BE49-F238E27FC236}">
                <a16:creationId xmlns:a16="http://schemas.microsoft.com/office/drawing/2014/main" id="{D62D3059-4209-1AD7-1CA3-D9EE94E3256A}"/>
              </a:ext>
            </a:extLst>
          </p:cNvPr>
          <p:cNvSpPr txBox="1"/>
          <p:nvPr/>
        </p:nvSpPr>
        <p:spPr>
          <a:xfrm>
            <a:off x="7799746" y="7341181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Turon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10" name="Freeform: Shape 217">
            <a:extLst>
              <a:ext uri="{FF2B5EF4-FFF2-40B4-BE49-F238E27FC236}">
                <a16:creationId xmlns:a16="http://schemas.microsoft.com/office/drawing/2014/main" id="{696527CB-767C-D9EE-1891-ED9E7C0F4174}"/>
              </a:ext>
            </a:extLst>
          </p:cNvPr>
          <p:cNvSpPr/>
          <p:nvPr/>
        </p:nvSpPr>
        <p:spPr>
          <a:xfrm>
            <a:off x="7030665" y="7312803"/>
            <a:ext cx="438912" cy="438912"/>
          </a:xfrm>
          <a:custGeom>
            <a:avLst/>
            <a:gdLst>
              <a:gd name="connsiteX0" fmla="*/ 0 w 895594"/>
              <a:gd name="connsiteY0" fmla="*/ 451188 h 902355"/>
              <a:gd name="connsiteX1" fmla="*/ 451822 w 895594"/>
              <a:gd name="connsiteY1" fmla="*/ 0 h 902355"/>
              <a:gd name="connsiteX2" fmla="*/ 757756 w 895594"/>
              <a:gd name="connsiteY2" fmla="*/ 305489 h 902355"/>
              <a:gd name="connsiteX3" fmla="*/ 562420 w 895594"/>
              <a:gd name="connsiteY3" fmla="*/ 255149 h 902355"/>
              <a:gd name="connsiteX4" fmla="*/ 344373 w 895594"/>
              <a:gd name="connsiteY4" fmla="*/ 298285 h 902355"/>
              <a:gd name="connsiteX5" fmla="*/ 491393 w 895594"/>
              <a:gd name="connsiteY5" fmla="*/ 309824 h 902355"/>
              <a:gd name="connsiteX6" fmla="*/ 738276 w 895594"/>
              <a:gd name="connsiteY6" fmla="*/ 384579 h 902355"/>
              <a:gd name="connsiteX7" fmla="*/ 817815 w 895594"/>
              <a:gd name="connsiteY7" fmla="*/ 365462 h 902355"/>
              <a:gd name="connsiteX8" fmla="*/ 888359 w 895594"/>
              <a:gd name="connsiteY8" fmla="*/ 435901 h 902355"/>
              <a:gd name="connsiteX9" fmla="*/ 667941 w 895594"/>
              <a:gd name="connsiteY9" fmla="*/ 420531 h 902355"/>
              <a:gd name="connsiteX10" fmla="*/ 344373 w 895594"/>
              <a:gd name="connsiteY10" fmla="*/ 434918 h 902355"/>
              <a:gd name="connsiteX11" fmla="*/ 478014 w 895594"/>
              <a:gd name="connsiteY11" fmla="*/ 442120 h 902355"/>
              <a:gd name="connsiteX12" fmla="*/ 639800 w 895594"/>
              <a:gd name="connsiteY12" fmla="*/ 492439 h 902355"/>
              <a:gd name="connsiteX13" fmla="*/ 738276 w 895594"/>
              <a:gd name="connsiteY13" fmla="*/ 521210 h 902355"/>
              <a:gd name="connsiteX14" fmla="*/ 895594 w 895594"/>
              <a:gd name="connsiteY14" fmla="*/ 459229 h 902355"/>
              <a:gd name="connsiteX15" fmla="*/ 775939 w 895594"/>
              <a:gd name="connsiteY15" fmla="*/ 578710 h 902355"/>
              <a:gd name="connsiteX16" fmla="*/ 667941 w 895594"/>
              <a:gd name="connsiteY16" fmla="*/ 549982 h 902355"/>
              <a:gd name="connsiteX17" fmla="*/ 562420 w 895594"/>
              <a:gd name="connsiteY17" fmla="*/ 521210 h 902355"/>
              <a:gd name="connsiteX18" fmla="*/ 344373 w 895594"/>
              <a:gd name="connsiteY18" fmla="*/ 571550 h 902355"/>
              <a:gd name="connsiteX19" fmla="*/ 639800 w 895594"/>
              <a:gd name="connsiteY19" fmla="*/ 629070 h 902355"/>
              <a:gd name="connsiteX20" fmla="*/ 705688 w 895594"/>
              <a:gd name="connsiteY20" fmla="*/ 648859 h 902355"/>
              <a:gd name="connsiteX21" fmla="*/ 451822 w 895594"/>
              <a:gd name="connsiteY21" fmla="*/ 902355 h 902355"/>
              <a:gd name="connsiteX22" fmla="*/ 0 w 895594"/>
              <a:gd name="connsiteY22" fmla="*/ 451188 h 902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95594" h="902355">
                <a:moveTo>
                  <a:pt x="0" y="451188"/>
                </a:moveTo>
                <a:lnTo>
                  <a:pt x="451822" y="0"/>
                </a:lnTo>
                <a:lnTo>
                  <a:pt x="757756" y="305489"/>
                </a:lnTo>
                <a:cubicBezTo>
                  <a:pt x="685180" y="305489"/>
                  <a:pt x="632816" y="255149"/>
                  <a:pt x="562420" y="255149"/>
                </a:cubicBezTo>
                <a:cubicBezTo>
                  <a:pt x="478014" y="247968"/>
                  <a:pt x="393610" y="276717"/>
                  <a:pt x="344373" y="298285"/>
                </a:cubicBezTo>
                <a:cubicBezTo>
                  <a:pt x="396525" y="297470"/>
                  <a:pt x="446749" y="296422"/>
                  <a:pt x="491393" y="309824"/>
                </a:cubicBezTo>
                <a:cubicBezTo>
                  <a:pt x="576637" y="335413"/>
                  <a:pt x="650117" y="384579"/>
                  <a:pt x="738276" y="384579"/>
                </a:cubicBezTo>
                <a:cubicBezTo>
                  <a:pt x="759372" y="384579"/>
                  <a:pt x="789672" y="379826"/>
                  <a:pt x="817815" y="365462"/>
                </a:cubicBezTo>
                <a:lnTo>
                  <a:pt x="888359" y="435901"/>
                </a:lnTo>
                <a:cubicBezTo>
                  <a:pt x="846147" y="443104"/>
                  <a:pt x="759372" y="456486"/>
                  <a:pt x="667941" y="420531"/>
                </a:cubicBezTo>
                <a:cubicBezTo>
                  <a:pt x="553297" y="370296"/>
                  <a:pt x="460085" y="384223"/>
                  <a:pt x="344373" y="434918"/>
                </a:cubicBezTo>
                <a:cubicBezTo>
                  <a:pt x="386565" y="434918"/>
                  <a:pt x="435802" y="434918"/>
                  <a:pt x="478014" y="442120"/>
                </a:cubicBezTo>
                <a:cubicBezTo>
                  <a:pt x="541324" y="449303"/>
                  <a:pt x="576492" y="463688"/>
                  <a:pt x="639800" y="492439"/>
                </a:cubicBezTo>
                <a:cubicBezTo>
                  <a:pt x="682012" y="514027"/>
                  <a:pt x="710133" y="521210"/>
                  <a:pt x="738276" y="521210"/>
                </a:cubicBezTo>
                <a:cubicBezTo>
                  <a:pt x="780467" y="521210"/>
                  <a:pt x="846376" y="487999"/>
                  <a:pt x="895594" y="459229"/>
                </a:cubicBezTo>
                <a:lnTo>
                  <a:pt x="775939" y="578710"/>
                </a:lnTo>
                <a:cubicBezTo>
                  <a:pt x="740771" y="578710"/>
                  <a:pt x="710133" y="571550"/>
                  <a:pt x="667941" y="549982"/>
                </a:cubicBezTo>
                <a:cubicBezTo>
                  <a:pt x="618704" y="528391"/>
                  <a:pt x="576492" y="521210"/>
                  <a:pt x="562420" y="521210"/>
                </a:cubicBezTo>
                <a:cubicBezTo>
                  <a:pt x="478014" y="514027"/>
                  <a:pt x="393610" y="542778"/>
                  <a:pt x="344373" y="571550"/>
                </a:cubicBezTo>
                <a:cubicBezTo>
                  <a:pt x="455366" y="571550"/>
                  <a:pt x="537697" y="582690"/>
                  <a:pt x="639800" y="629070"/>
                </a:cubicBezTo>
                <a:cubicBezTo>
                  <a:pt x="667941" y="643455"/>
                  <a:pt x="684592" y="648859"/>
                  <a:pt x="705688" y="648859"/>
                </a:cubicBezTo>
                <a:lnTo>
                  <a:pt x="451822" y="902355"/>
                </a:lnTo>
                <a:lnTo>
                  <a:pt x="0" y="451188"/>
                </a:lnTo>
                <a:close/>
              </a:path>
            </a:pathLst>
          </a:custGeom>
          <a:solidFill>
            <a:srgbClr val="1F467A"/>
          </a:solidFill>
          <a:ln w="2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1611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10520685" y="7308800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22,3%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12" name="object 70">
            <a:extLst>
              <a:ext uri="{FF2B5EF4-FFF2-40B4-BE49-F238E27FC236}">
                <a16:creationId xmlns:a16="http://schemas.microsoft.com/office/drawing/2014/main" id="{88A68EAC-60F2-0AB4-3CA9-B4322FDA951B}"/>
              </a:ext>
            </a:extLst>
          </p:cNvPr>
          <p:cNvSpPr txBox="1"/>
          <p:nvPr/>
        </p:nvSpPr>
        <p:spPr>
          <a:xfrm>
            <a:off x="7799746" y="8368958"/>
            <a:ext cx="196548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Poytaxt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13" name="Graphic 235">
            <a:extLst>
              <a:ext uri="{FF2B5EF4-FFF2-40B4-BE49-F238E27FC236}">
                <a16:creationId xmlns:a16="http://schemas.microsoft.com/office/drawing/2014/main" id="{DAA887B7-3386-E3CB-0D96-24080BA5634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18879" t="14884" r="19622" b="14386"/>
          <a:stretch/>
        </p:blipFill>
        <p:spPr>
          <a:xfrm>
            <a:off x="6973750" y="8242177"/>
            <a:ext cx="552742" cy="635718"/>
          </a:xfrm>
          <a:prstGeom prst="rect">
            <a:avLst/>
          </a:prstGeom>
        </p:spPr>
      </p:pic>
      <p:sp>
        <p:nvSpPr>
          <p:cNvPr id="1614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10520685" y="833657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22,5%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15" name="object 70">
            <a:extLst>
              <a:ext uri="{FF2B5EF4-FFF2-40B4-BE49-F238E27FC236}">
                <a16:creationId xmlns:a16="http://schemas.microsoft.com/office/drawing/2014/main" id="{71D2F546-783F-F91A-5C8E-5591DACD804A}"/>
              </a:ext>
            </a:extLst>
          </p:cNvPr>
          <p:cNvSpPr txBox="1"/>
          <p:nvPr/>
        </p:nvSpPr>
        <p:spPr>
          <a:xfrm>
            <a:off x="7799746" y="9420747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00294B"/>
                </a:solidFill>
                <a:latin typeface="Roboto"/>
                <a:cs typeface="Roboto"/>
              </a:rPr>
              <a:t>OF</a:t>
            </a: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16" name="Freeform: Shape 216">
            <a:extLst>
              <a:ext uri="{FF2B5EF4-FFF2-40B4-BE49-F238E27FC236}">
                <a16:creationId xmlns:a16="http://schemas.microsoft.com/office/drawing/2014/main" id="{97B9D042-6291-1FDB-1ADE-EDB08A1CB7F2}"/>
              </a:ext>
            </a:extLst>
          </p:cNvPr>
          <p:cNvSpPr/>
          <p:nvPr/>
        </p:nvSpPr>
        <p:spPr>
          <a:xfrm>
            <a:off x="7030665" y="9392369"/>
            <a:ext cx="438912" cy="438912"/>
          </a:xfrm>
          <a:custGeom>
            <a:avLst/>
            <a:gdLst>
              <a:gd name="connsiteX0" fmla="*/ 1331254 w 1363899"/>
              <a:gd name="connsiteY0" fmla="*/ 655086 h 1363943"/>
              <a:gd name="connsiteX1" fmla="*/ 1269210 w 1363899"/>
              <a:gd name="connsiteY1" fmla="*/ 577298 h 1363943"/>
              <a:gd name="connsiteX2" fmla="*/ 1210591 w 1363899"/>
              <a:gd name="connsiteY2" fmla="*/ 498308 h 1363943"/>
              <a:gd name="connsiteX3" fmla="*/ 1184839 w 1363899"/>
              <a:gd name="connsiteY3" fmla="*/ 473669 h 1363943"/>
              <a:gd name="connsiteX4" fmla="*/ 1185639 w 1363899"/>
              <a:gd name="connsiteY4" fmla="*/ 438043 h 1363943"/>
              <a:gd name="connsiteX5" fmla="*/ 1171229 w 1363899"/>
              <a:gd name="connsiteY5" fmla="*/ 340730 h 1363943"/>
              <a:gd name="connsiteX6" fmla="*/ 1160110 w 1363899"/>
              <a:gd name="connsiteY6" fmla="*/ 241860 h 1363943"/>
              <a:gd name="connsiteX7" fmla="*/ 1164202 w 1363899"/>
              <a:gd name="connsiteY7" fmla="*/ 199741 h 1363943"/>
              <a:gd name="connsiteX8" fmla="*/ 1122083 w 1363899"/>
              <a:gd name="connsiteY8" fmla="*/ 203833 h 1363943"/>
              <a:gd name="connsiteX9" fmla="*/ 1023213 w 1363899"/>
              <a:gd name="connsiteY9" fmla="*/ 192714 h 1363943"/>
              <a:gd name="connsiteX10" fmla="*/ 925900 w 1363899"/>
              <a:gd name="connsiteY10" fmla="*/ 178304 h 1363943"/>
              <a:gd name="connsiteX11" fmla="*/ 890275 w 1363899"/>
              <a:gd name="connsiteY11" fmla="*/ 179105 h 1363943"/>
              <a:gd name="connsiteX12" fmla="*/ 865635 w 1363899"/>
              <a:gd name="connsiteY12" fmla="*/ 153353 h 1363943"/>
              <a:gd name="connsiteX13" fmla="*/ 786646 w 1363899"/>
              <a:gd name="connsiteY13" fmla="*/ 94734 h 1363943"/>
              <a:gd name="connsiteX14" fmla="*/ 708857 w 1363899"/>
              <a:gd name="connsiteY14" fmla="*/ 32690 h 1363943"/>
              <a:gd name="connsiteX15" fmla="*/ 681950 w 1363899"/>
              <a:gd name="connsiteY15" fmla="*/ 0 h 1363943"/>
              <a:gd name="connsiteX16" fmla="*/ 655086 w 1363899"/>
              <a:gd name="connsiteY16" fmla="*/ 32690 h 1363943"/>
              <a:gd name="connsiteX17" fmla="*/ 577298 w 1363899"/>
              <a:gd name="connsiteY17" fmla="*/ 94734 h 1363943"/>
              <a:gd name="connsiteX18" fmla="*/ 498308 w 1363899"/>
              <a:gd name="connsiteY18" fmla="*/ 153353 h 1363943"/>
              <a:gd name="connsiteX19" fmla="*/ 473669 w 1363899"/>
              <a:gd name="connsiteY19" fmla="*/ 179105 h 1363943"/>
              <a:gd name="connsiteX20" fmla="*/ 438043 w 1363899"/>
              <a:gd name="connsiteY20" fmla="*/ 178304 h 1363943"/>
              <a:gd name="connsiteX21" fmla="*/ 340730 w 1363899"/>
              <a:gd name="connsiteY21" fmla="*/ 192714 h 1363943"/>
              <a:gd name="connsiteX22" fmla="*/ 241860 w 1363899"/>
              <a:gd name="connsiteY22" fmla="*/ 203833 h 1363943"/>
              <a:gd name="connsiteX23" fmla="*/ 199741 w 1363899"/>
              <a:gd name="connsiteY23" fmla="*/ 199741 h 1363943"/>
              <a:gd name="connsiteX24" fmla="*/ 203833 w 1363899"/>
              <a:gd name="connsiteY24" fmla="*/ 241860 h 1363943"/>
              <a:gd name="connsiteX25" fmla="*/ 192714 w 1363899"/>
              <a:gd name="connsiteY25" fmla="*/ 340730 h 1363943"/>
              <a:gd name="connsiteX26" fmla="*/ 178304 w 1363899"/>
              <a:gd name="connsiteY26" fmla="*/ 438043 h 1363943"/>
              <a:gd name="connsiteX27" fmla="*/ 179105 w 1363899"/>
              <a:gd name="connsiteY27" fmla="*/ 473669 h 1363943"/>
              <a:gd name="connsiteX28" fmla="*/ 153353 w 1363899"/>
              <a:gd name="connsiteY28" fmla="*/ 498308 h 1363943"/>
              <a:gd name="connsiteX29" fmla="*/ 94734 w 1363899"/>
              <a:gd name="connsiteY29" fmla="*/ 577298 h 1363943"/>
              <a:gd name="connsiteX30" fmla="*/ 32690 w 1363899"/>
              <a:gd name="connsiteY30" fmla="*/ 655086 h 1363943"/>
              <a:gd name="connsiteX31" fmla="*/ 0 w 1363899"/>
              <a:gd name="connsiteY31" fmla="*/ 681949 h 1363943"/>
              <a:gd name="connsiteX32" fmla="*/ 32690 w 1363899"/>
              <a:gd name="connsiteY32" fmla="*/ 708857 h 1363943"/>
              <a:gd name="connsiteX33" fmla="*/ 94734 w 1363899"/>
              <a:gd name="connsiteY33" fmla="*/ 786601 h 1363943"/>
              <a:gd name="connsiteX34" fmla="*/ 153353 w 1363899"/>
              <a:gd name="connsiteY34" fmla="*/ 865635 h 1363943"/>
              <a:gd name="connsiteX35" fmla="*/ 179105 w 1363899"/>
              <a:gd name="connsiteY35" fmla="*/ 890275 h 1363943"/>
              <a:gd name="connsiteX36" fmla="*/ 178304 w 1363899"/>
              <a:gd name="connsiteY36" fmla="*/ 925900 h 1363943"/>
              <a:gd name="connsiteX37" fmla="*/ 192714 w 1363899"/>
              <a:gd name="connsiteY37" fmla="*/ 1023213 h 1363943"/>
              <a:gd name="connsiteX38" fmla="*/ 203833 w 1363899"/>
              <a:gd name="connsiteY38" fmla="*/ 1122083 h 1363943"/>
              <a:gd name="connsiteX39" fmla="*/ 199741 w 1363899"/>
              <a:gd name="connsiteY39" fmla="*/ 1164202 h 1363943"/>
              <a:gd name="connsiteX40" fmla="*/ 241860 w 1363899"/>
              <a:gd name="connsiteY40" fmla="*/ 1160110 h 1363943"/>
              <a:gd name="connsiteX41" fmla="*/ 340730 w 1363899"/>
              <a:gd name="connsiteY41" fmla="*/ 1171229 h 1363943"/>
              <a:gd name="connsiteX42" fmla="*/ 438043 w 1363899"/>
              <a:gd name="connsiteY42" fmla="*/ 1185639 h 1363943"/>
              <a:gd name="connsiteX43" fmla="*/ 473669 w 1363899"/>
              <a:gd name="connsiteY43" fmla="*/ 1184839 h 1363943"/>
              <a:gd name="connsiteX44" fmla="*/ 498308 w 1363899"/>
              <a:gd name="connsiteY44" fmla="*/ 1210590 h 1363943"/>
              <a:gd name="connsiteX45" fmla="*/ 577298 w 1363899"/>
              <a:gd name="connsiteY45" fmla="*/ 1269210 h 1363943"/>
              <a:gd name="connsiteX46" fmla="*/ 655042 w 1363899"/>
              <a:gd name="connsiteY46" fmla="*/ 1331254 h 1363943"/>
              <a:gd name="connsiteX47" fmla="*/ 681950 w 1363899"/>
              <a:gd name="connsiteY47" fmla="*/ 1363943 h 1363943"/>
              <a:gd name="connsiteX48" fmla="*/ 708813 w 1363899"/>
              <a:gd name="connsiteY48" fmla="*/ 1331254 h 1363943"/>
              <a:gd name="connsiteX49" fmla="*/ 786601 w 1363899"/>
              <a:gd name="connsiteY49" fmla="*/ 1269210 h 1363943"/>
              <a:gd name="connsiteX50" fmla="*/ 865591 w 1363899"/>
              <a:gd name="connsiteY50" fmla="*/ 1210590 h 1363943"/>
              <a:gd name="connsiteX51" fmla="*/ 890230 w 1363899"/>
              <a:gd name="connsiteY51" fmla="*/ 1184839 h 1363943"/>
              <a:gd name="connsiteX52" fmla="*/ 925856 w 1363899"/>
              <a:gd name="connsiteY52" fmla="*/ 1185639 h 1363943"/>
              <a:gd name="connsiteX53" fmla="*/ 1023169 w 1363899"/>
              <a:gd name="connsiteY53" fmla="*/ 1171229 h 1363943"/>
              <a:gd name="connsiteX54" fmla="*/ 1122039 w 1363899"/>
              <a:gd name="connsiteY54" fmla="*/ 1160110 h 1363943"/>
              <a:gd name="connsiteX55" fmla="*/ 1164158 w 1363899"/>
              <a:gd name="connsiteY55" fmla="*/ 1164202 h 1363943"/>
              <a:gd name="connsiteX56" fmla="*/ 1160066 w 1363899"/>
              <a:gd name="connsiteY56" fmla="*/ 1122083 h 1363943"/>
              <a:gd name="connsiteX57" fmla="*/ 1171185 w 1363899"/>
              <a:gd name="connsiteY57" fmla="*/ 1023213 h 1363943"/>
              <a:gd name="connsiteX58" fmla="*/ 1185595 w 1363899"/>
              <a:gd name="connsiteY58" fmla="*/ 925900 h 1363943"/>
              <a:gd name="connsiteX59" fmla="*/ 1184794 w 1363899"/>
              <a:gd name="connsiteY59" fmla="*/ 890275 h 1363943"/>
              <a:gd name="connsiteX60" fmla="*/ 1210546 w 1363899"/>
              <a:gd name="connsiteY60" fmla="*/ 865635 h 1363943"/>
              <a:gd name="connsiteX61" fmla="*/ 1269165 w 1363899"/>
              <a:gd name="connsiteY61" fmla="*/ 786601 h 1363943"/>
              <a:gd name="connsiteX62" fmla="*/ 1331209 w 1363899"/>
              <a:gd name="connsiteY62" fmla="*/ 708857 h 1363943"/>
              <a:gd name="connsiteX63" fmla="*/ 1363899 w 1363899"/>
              <a:gd name="connsiteY63" fmla="*/ 681994 h 1363943"/>
              <a:gd name="connsiteX64" fmla="*/ 1331209 w 1363899"/>
              <a:gd name="connsiteY64" fmla="*/ 655086 h 1363943"/>
              <a:gd name="connsiteX65" fmla="*/ 950050 w 1363899"/>
              <a:gd name="connsiteY65" fmla="*/ 692446 h 1363943"/>
              <a:gd name="connsiteX66" fmla="*/ 1109941 w 1363899"/>
              <a:gd name="connsiteY66" fmla="*/ 859275 h 1363943"/>
              <a:gd name="connsiteX67" fmla="*/ 878933 w 1363899"/>
              <a:gd name="connsiteY67" fmla="*/ 864212 h 1363943"/>
              <a:gd name="connsiteX68" fmla="*/ 837704 w 1363899"/>
              <a:gd name="connsiteY68" fmla="*/ 837704 h 1363943"/>
              <a:gd name="connsiteX69" fmla="*/ 864167 w 1363899"/>
              <a:gd name="connsiteY69" fmla="*/ 878933 h 1363943"/>
              <a:gd name="connsiteX70" fmla="*/ 859231 w 1363899"/>
              <a:gd name="connsiteY70" fmla="*/ 1109941 h 1363943"/>
              <a:gd name="connsiteX71" fmla="*/ 692401 w 1363899"/>
              <a:gd name="connsiteY71" fmla="*/ 950095 h 1363943"/>
              <a:gd name="connsiteX72" fmla="*/ 681950 w 1363899"/>
              <a:gd name="connsiteY72" fmla="*/ 902194 h 1363943"/>
              <a:gd name="connsiteX73" fmla="*/ 671498 w 1363899"/>
              <a:gd name="connsiteY73" fmla="*/ 950095 h 1363943"/>
              <a:gd name="connsiteX74" fmla="*/ 504668 w 1363899"/>
              <a:gd name="connsiteY74" fmla="*/ 1109986 h 1363943"/>
              <a:gd name="connsiteX75" fmla="*/ 499732 w 1363899"/>
              <a:gd name="connsiteY75" fmla="*/ 878978 h 1363943"/>
              <a:gd name="connsiteX76" fmla="*/ 526195 w 1363899"/>
              <a:gd name="connsiteY76" fmla="*/ 837749 h 1363943"/>
              <a:gd name="connsiteX77" fmla="*/ 484921 w 1363899"/>
              <a:gd name="connsiteY77" fmla="*/ 864256 h 1363943"/>
              <a:gd name="connsiteX78" fmla="*/ 253913 w 1363899"/>
              <a:gd name="connsiteY78" fmla="*/ 859319 h 1363943"/>
              <a:gd name="connsiteX79" fmla="*/ 413804 w 1363899"/>
              <a:gd name="connsiteY79" fmla="*/ 692490 h 1363943"/>
              <a:gd name="connsiteX80" fmla="*/ 461705 w 1363899"/>
              <a:gd name="connsiteY80" fmla="*/ 682038 h 1363943"/>
              <a:gd name="connsiteX81" fmla="*/ 413804 w 1363899"/>
              <a:gd name="connsiteY81" fmla="*/ 671587 h 1363943"/>
              <a:gd name="connsiteX82" fmla="*/ 253958 w 1363899"/>
              <a:gd name="connsiteY82" fmla="*/ 504757 h 1363943"/>
              <a:gd name="connsiteX83" fmla="*/ 484966 w 1363899"/>
              <a:gd name="connsiteY83" fmla="*/ 499820 h 1363943"/>
              <a:gd name="connsiteX84" fmla="*/ 526195 w 1363899"/>
              <a:gd name="connsiteY84" fmla="*/ 526284 h 1363943"/>
              <a:gd name="connsiteX85" fmla="*/ 499732 w 1363899"/>
              <a:gd name="connsiteY85" fmla="*/ 485054 h 1363943"/>
              <a:gd name="connsiteX86" fmla="*/ 504668 w 1363899"/>
              <a:gd name="connsiteY86" fmla="*/ 254047 h 1363943"/>
              <a:gd name="connsiteX87" fmla="*/ 671498 w 1363899"/>
              <a:gd name="connsiteY87" fmla="*/ 413937 h 1363943"/>
              <a:gd name="connsiteX88" fmla="*/ 681950 w 1363899"/>
              <a:gd name="connsiteY88" fmla="*/ 461838 h 1363943"/>
              <a:gd name="connsiteX89" fmla="*/ 692401 w 1363899"/>
              <a:gd name="connsiteY89" fmla="*/ 413937 h 1363943"/>
              <a:gd name="connsiteX90" fmla="*/ 859231 w 1363899"/>
              <a:gd name="connsiteY90" fmla="*/ 254091 h 1363943"/>
              <a:gd name="connsiteX91" fmla="*/ 864123 w 1363899"/>
              <a:gd name="connsiteY91" fmla="*/ 485099 h 1363943"/>
              <a:gd name="connsiteX92" fmla="*/ 837660 w 1363899"/>
              <a:gd name="connsiteY92" fmla="*/ 526328 h 1363943"/>
              <a:gd name="connsiteX93" fmla="*/ 878889 w 1363899"/>
              <a:gd name="connsiteY93" fmla="*/ 499865 h 1363943"/>
              <a:gd name="connsiteX94" fmla="*/ 1109897 w 1363899"/>
              <a:gd name="connsiteY94" fmla="*/ 504757 h 1363943"/>
              <a:gd name="connsiteX95" fmla="*/ 950006 w 1363899"/>
              <a:gd name="connsiteY95" fmla="*/ 671587 h 1363943"/>
              <a:gd name="connsiteX96" fmla="*/ 902105 w 1363899"/>
              <a:gd name="connsiteY96" fmla="*/ 682038 h 1363943"/>
              <a:gd name="connsiteX97" fmla="*/ 950006 w 1363899"/>
              <a:gd name="connsiteY97" fmla="*/ 692490 h 1363943"/>
              <a:gd name="connsiteX98" fmla="*/ 1089972 w 1363899"/>
              <a:gd name="connsiteY98" fmla="*/ 273927 h 1363943"/>
              <a:gd name="connsiteX99" fmla="*/ 1101669 w 1363899"/>
              <a:gd name="connsiteY99" fmla="*/ 354740 h 1363943"/>
              <a:gd name="connsiteX100" fmla="*/ 1116079 w 1363899"/>
              <a:gd name="connsiteY100" fmla="*/ 429771 h 1363943"/>
              <a:gd name="connsiteX101" fmla="*/ 1110742 w 1363899"/>
              <a:gd name="connsiteY101" fmla="*/ 427280 h 1363943"/>
              <a:gd name="connsiteX102" fmla="*/ 955565 w 1363899"/>
              <a:gd name="connsiteY102" fmla="*/ 408334 h 1363943"/>
              <a:gd name="connsiteX103" fmla="*/ 936619 w 1363899"/>
              <a:gd name="connsiteY103" fmla="*/ 253157 h 1363943"/>
              <a:gd name="connsiteX104" fmla="*/ 934128 w 1363899"/>
              <a:gd name="connsiteY104" fmla="*/ 247820 h 1363943"/>
              <a:gd name="connsiteX105" fmla="*/ 1009159 w 1363899"/>
              <a:gd name="connsiteY105" fmla="*/ 262230 h 1363943"/>
              <a:gd name="connsiteX106" fmla="*/ 1089972 w 1363899"/>
              <a:gd name="connsiteY106" fmla="*/ 273927 h 1363943"/>
              <a:gd name="connsiteX107" fmla="*/ 616525 w 1363899"/>
              <a:gd name="connsiteY107" fmla="*/ 153798 h 1363943"/>
              <a:gd name="connsiteX108" fmla="*/ 681950 w 1363899"/>
              <a:gd name="connsiteY108" fmla="*/ 104919 h 1363943"/>
              <a:gd name="connsiteX109" fmla="*/ 747329 w 1363899"/>
              <a:gd name="connsiteY109" fmla="*/ 153798 h 1363943"/>
              <a:gd name="connsiteX110" fmla="*/ 810663 w 1363899"/>
              <a:gd name="connsiteY110" fmla="*/ 196628 h 1363943"/>
              <a:gd name="connsiteX111" fmla="*/ 805014 w 1363899"/>
              <a:gd name="connsiteY111" fmla="*/ 198674 h 1363943"/>
              <a:gd name="connsiteX112" fmla="*/ 681905 w 1363899"/>
              <a:gd name="connsiteY112" fmla="*/ 295009 h 1363943"/>
              <a:gd name="connsiteX113" fmla="*/ 558796 w 1363899"/>
              <a:gd name="connsiteY113" fmla="*/ 198674 h 1363943"/>
              <a:gd name="connsiteX114" fmla="*/ 553147 w 1363899"/>
              <a:gd name="connsiteY114" fmla="*/ 196628 h 1363943"/>
              <a:gd name="connsiteX115" fmla="*/ 616481 w 1363899"/>
              <a:gd name="connsiteY115" fmla="*/ 153798 h 1363943"/>
              <a:gd name="connsiteX116" fmla="*/ 262186 w 1363899"/>
              <a:gd name="connsiteY116" fmla="*/ 354740 h 1363943"/>
              <a:gd name="connsiteX117" fmla="*/ 273883 w 1363899"/>
              <a:gd name="connsiteY117" fmla="*/ 273927 h 1363943"/>
              <a:gd name="connsiteX118" fmla="*/ 354696 w 1363899"/>
              <a:gd name="connsiteY118" fmla="*/ 262230 h 1363943"/>
              <a:gd name="connsiteX119" fmla="*/ 429726 w 1363899"/>
              <a:gd name="connsiteY119" fmla="*/ 247820 h 1363943"/>
              <a:gd name="connsiteX120" fmla="*/ 427236 w 1363899"/>
              <a:gd name="connsiteY120" fmla="*/ 253157 h 1363943"/>
              <a:gd name="connsiteX121" fmla="*/ 408289 w 1363899"/>
              <a:gd name="connsiteY121" fmla="*/ 408334 h 1363943"/>
              <a:gd name="connsiteX122" fmla="*/ 253113 w 1363899"/>
              <a:gd name="connsiteY122" fmla="*/ 427280 h 1363943"/>
              <a:gd name="connsiteX123" fmla="*/ 247775 w 1363899"/>
              <a:gd name="connsiteY123" fmla="*/ 429771 h 1363943"/>
              <a:gd name="connsiteX124" fmla="*/ 262186 w 1363899"/>
              <a:gd name="connsiteY124" fmla="*/ 354740 h 1363943"/>
              <a:gd name="connsiteX125" fmla="*/ 153753 w 1363899"/>
              <a:gd name="connsiteY125" fmla="*/ 747374 h 1363943"/>
              <a:gd name="connsiteX126" fmla="*/ 104874 w 1363899"/>
              <a:gd name="connsiteY126" fmla="*/ 681994 h 1363943"/>
              <a:gd name="connsiteX127" fmla="*/ 153753 w 1363899"/>
              <a:gd name="connsiteY127" fmla="*/ 616570 h 1363943"/>
              <a:gd name="connsiteX128" fmla="*/ 196584 w 1363899"/>
              <a:gd name="connsiteY128" fmla="*/ 553236 h 1363943"/>
              <a:gd name="connsiteX129" fmla="*/ 198630 w 1363899"/>
              <a:gd name="connsiteY129" fmla="*/ 558885 h 1363943"/>
              <a:gd name="connsiteX130" fmla="*/ 294964 w 1363899"/>
              <a:gd name="connsiteY130" fmla="*/ 681994 h 1363943"/>
              <a:gd name="connsiteX131" fmla="*/ 198630 w 1363899"/>
              <a:gd name="connsiteY131" fmla="*/ 805103 h 1363943"/>
              <a:gd name="connsiteX132" fmla="*/ 196584 w 1363899"/>
              <a:gd name="connsiteY132" fmla="*/ 810752 h 1363943"/>
              <a:gd name="connsiteX133" fmla="*/ 153753 w 1363899"/>
              <a:gd name="connsiteY133" fmla="*/ 747418 h 1363943"/>
              <a:gd name="connsiteX134" fmla="*/ 273883 w 1363899"/>
              <a:gd name="connsiteY134" fmla="*/ 1090016 h 1363943"/>
              <a:gd name="connsiteX135" fmla="*/ 262186 w 1363899"/>
              <a:gd name="connsiteY135" fmla="*/ 1009203 h 1363943"/>
              <a:gd name="connsiteX136" fmla="*/ 247775 w 1363899"/>
              <a:gd name="connsiteY136" fmla="*/ 934172 h 1363943"/>
              <a:gd name="connsiteX137" fmla="*/ 253113 w 1363899"/>
              <a:gd name="connsiteY137" fmla="*/ 936663 h 1363943"/>
              <a:gd name="connsiteX138" fmla="*/ 408289 w 1363899"/>
              <a:gd name="connsiteY138" fmla="*/ 955610 h 1363943"/>
              <a:gd name="connsiteX139" fmla="*/ 427236 w 1363899"/>
              <a:gd name="connsiteY139" fmla="*/ 1110786 h 1363943"/>
              <a:gd name="connsiteX140" fmla="*/ 429771 w 1363899"/>
              <a:gd name="connsiteY140" fmla="*/ 1116123 h 1363943"/>
              <a:gd name="connsiteX141" fmla="*/ 354740 w 1363899"/>
              <a:gd name="connsiteY141" fmla="*/ 1101713 h 1363943"/>
              <a:gd name="connsiteX142" fmla="*/ 273927 w 1363899"/>
              <a:gd name="connsiteY142" fmla="*/ 1090016 h 1363943"/>
              <a:gd name="connsiteX143" fmla="*/ 747329 w 1363899"/>
              <a:gd name="connsiteY143" fmla="*/ 1210190 h 1363943"/>
              <a:gd name="connsiteX144" fmla="*/ 681905 w 1363899"/>
              <a:gd name="connsiteY144" fmla="*/ 1259069 h 1363943"/>
              <a:gd name="connsiteX145" fmla="*/ 616481 w 1363899"/>
              <a:gd name="connsiteY145" fmla="*/ 1210190 h 1363943"/>
              <a:gd name="connsiteX146" fmla="*/ 553147 w 1363899"/>
              <a:gd name="connsiteY146" fmla="*/ 1167360 h 1363943"/>
              <a:gd name="connsiteX147" fmla="*/ 558751 w 1363899"/>
              <a:gd name="connsiteY147" fmla="*/ 1165314 h 1363943"/>
              <a:gd name="connsiteX148" fmla="*/ 681861 w 1363899"/>
              <a:gd name="connsiteY148" fmla="*/ 1068979 h 1363943"/>
              <a:gd name="connsiteX149" fmla="*/ 804970 w 1363899"/>
              <a:gd name="connsiteY149" fmla="*/ 1165314 h 1363943"/>
              <a:gd name="connsiteX150" fmla="*/ 810618 w 1363899"/>
              <a:gd name="connsiteY150" fmla="*/ 1167360 h 1363943"/>
              <a:gd name="connsiteX151" fmla="*/ 747285 w 1363899"/>
              <a:gd name="connsiteY151" fmla="*/ 1210190 h 1363943"/>
              <a:gd name="connsiteX152" fmla="*/ 1101669 w 1363899"/>
              <a:gd name="connsiteY152" fmla="*/ 1009248 h 1363943"/>
              <a:gd name="connsiteX153" fmla="*/ 1089972 w 1363899"/>
              <a:gd name="connsiteY153" fmla="*/ 1090061 h 1363943"/>
              <a:gd name="connsiteX154" fmla="*/ 1009159 w 1363899"/>
              <a:gd name="connsiteY154" fmla="*/ 1101758 h 1363943"/>
              <a:gd name="connsiteX155" fmla="*/ 934128 w 1363899"/>
              <a:gd name="connsiteY155" fmla="*/ 1116168 h 1363943"/>
              <a:gd name="connsiteX156" fmla="*/ 936619 w 1363899"/>
              <a:gd name="connsiteY156" fmla="*/ 1110831 h 1363943"/>
              <a:gd name="connsiteX157" fmla="*/ 955565 w 1363899"/>
              <a:gd name="connsiteY157" fmla="*/ 955654 h 1363943"/>
              <a:gd name="connsiteX158" fmla="*/ 1110742 w 1363899"/>
              <a:gd name="connsiteY158" fmla="*/ 936708 h 1363943"/>
              <a:gd name="connsiteX159" fmla="*/ 1116079 w 1363899"/>
              <a:gd name="connsiteY159" fmla="*/ 934217 h 1363943"/>
              <a:gd name="connsiteX160" fmla="*/ 1101669 w 1363899"/>
              <a:gd name="connsiteY160" fmla="*/ 1009248 h 1363943"/>
              <a:gd name="connsiteX161" fmla="*/ 1210146 w 1363899"/>
              <a:gd name="connsiteY161" fmla="*/ 747418 h 1363943"/>
              <a:gd name="connsiteX162" fmla="*/ 1167315 w 1363899"/>
              <a:gd name="connsiteY162" fmla="*/ 810752 h 1363943"/>
              <a:gd name="connsiteX163" fmla="*/ 1165270 w 1363899"/>
              <a:gd name="connsiteY163" fmla="*/ 805103 h 1363943"/>
              <a:gd name="connsiteX164" fmla="*/ 1068935 w 1363899"/>
              <a:gd name="connsiteY164" fmla="*/ 681994 h 1363943"/>
              <a:gd name="connsiteX165" fmla="*/ 1165270 w 1363899"/>
              <a:gd name="connsiteY165" fmla="*/ 558885 h 1363943"/>
              <a:gd name="connsiteX166" fmla="*/ 1167315 w 1363899"/>
              <a:gd name="connsiteY166" fmla="*/ 553236 h 1363943"/>
              <a:gd name="connsiteX167" fmla="*/ 1210146 w 1363899"/>
              <a:gd name="connsiteY167" fmla="*/ 616570 h 1363943"/>
              <a:gd name="connsiteX168" fmla="*/ 1259025 w 1363899"/>
              <a:gd name="connsiteY168" fmla="*/ 681994 h 1363943"/>
              <a:gd name="connsiteX169" fmla="*/ 1210146 w 1363899"/>
              <a:gd name="connsiteY169" fmla="*/ 747418 h 136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363899" h="1363943">
                <a:moveTo>
                  <a:pt x="1331254" y="655086"/>
                </a:moveTo>
                <a:cubicBezTo>
                  <a:pt x="1305636" y="634004"/>
                  <a:pt x="1287089" y="604828"/>
                  <a:pt x="1269210" y="577298"/>
                </a:cubicBezTo>
                <a:cubicBezTo>
                  <a:pt x="1250797" y="548922"/>
                  <a:pt x="1234296" y="522904"/>
                  <a:pt x="1210591" y="498308"/>
                </a:cubicBezTo>
                <a:cubicBezTo>
                  <a:pt x="1202140" y="489547"/>
                  <a:pt x="1193690" y="481363"/>
                  <a:pt x="1184839" y="473669"/>
                </a:cubicBezTo>
                <a:cubicBezTo>
                  <a:pt x="1185684" y="461971"/>
                  <a:pt x="1185862" y="450230"/>
                  <a:pt x="1185639" y="438043"/>
                </a:cubicBezTo>
                <a:cubicBezTo>
                  <a:pt x="1185017" y="403886"/>
                  <a:pt x="1178301" y="373820"/>
                  <a:pt x="1171229" y="340730"/>
                </a:cubicBezTo>
                <a:cubicBezTo>
                  <a:pt x="1164380" y="308618"/>
                  <a:pt x="1156908" y="274861"/>
                  <a:pt x="1160110" y="241860"/>
                </a:cubicBezTo>
                <a:lnTo>
                  <a:pt x="1164202" y="199741"/>
                </a:lnTo>
                <a:lnTo>
                  <a:pt x="1122083" y="203833"/>
                </a:lnTo>
                <a:cubicBezTo>
                  <a:pt x="1089082" y="207035"/>
                  <a:pt x="1055325" y="199519"/>
                  <a:pt x="1023213" y="192714"/>
                </a:cubicBezTo>
                <a:cubicBezTo>
                  <a:pt x="990123" y="185687"/>
                  <a:pt x="960058" y="178927"/>
                  <a:pt x="925900" y="178304"/>
                </a:cubicBezTo>
                <a:cubicBezTo>
                  <a:pt x="913714" y="178082"/>
                  <a:pt x="901972" y="178304"/>
                  <a:pt x="890275" y="179105"/>
                </a:cubicBezTo>
                <a:cubicBezTo>
                  <a:pt x="882580" y="170254"/>
                  <a:pt x="874397" y="161803"/>
                  <a:pt x="865635" y="153353"/>
                </a:cubicBezTo>
                <a:cubicBezTo>
                  <a:pt x="841040" y="129647"/>
                  <a:pt x="815021" y="113147"/>
                  <a:pt x="786646" y="94734"/>
                </a:cubicBezTo>
                <a:cubicBezTo>
                  <a:pt x="759115" y="76854"/>
                  <a:pt x="729939" y="58308"/>
                  <a:pt x="708857" y="32690"/>
                </a:cubicBezTo>
                <a:lnTo>
                  <a:pt x="681950" y="0"/>
                </a:lnTo>
                <a:lnTo>
                  <a:pt x="655086" y="32690"/>
                </a:lnTo>
                <a:cubicBezTo>
                  <a:pt x="634004" y="58308"/>
                  <a:pt x="604873" y="76854"/>
                  <a:pt x="577298" y="94734"/>
                </a:cubicBezTo>
                <a:cubicBezTo>
                  <a:pt x="548922" y="113147"/>
                  <a:pt x="522904" y="129647"/>
                  <a:pt x="498308" y="153353"/>
                </a:cubicBezTo>
                <a:cubicBezTo>
                  <a:pt x="489547" y="161803"/>
                  <a:pt x="481363" y="170254"/>
                  <a:pt x="473669" y="179105"/>
                </a:cubicBezTo>
                <a:cubicBezTo>
                  <a:pt x="461972" y="178260"/>
                  <a:pt x="450230" y="178082"/>
                  <a:pt x="438043" y="178304"/>
                </a:cubicBezTo>
                <a:cubicBezTo>
                  <a:pt x="403886" y="178927"/>
                  <a:pt x="373820" y="185687"/>
                  <a:pt x="340730" y="192714"/>
                </a:cubicBezTo>
                <a:cubicBezTo>
                  <a:pt x="308619" y="199563"/>
                  <a:pt x="274906" y="207080"/>
                  <a:pt x="241860" y="203833"/>
                </a:cubicBezTo>
                <a:lnTo>
                  <a:pt x="199741" y="199741"/>
                </a:lnTo>
                <a:lnTo>
                  <a:pt x="203833" y="241860"/>
                </a:lnTo>
                <a:cubicBezTo>
                  <a:pt x="207035" y="274861"/>
                  <a:pt x="199564" y="308574"/>
                  <a:pt x="192714" y="340730"/>
                </a:cubicBezTo>
                <a:cubicBezTo>
                  <a:pt x="185687" y="373820"/>
                  <a:pt x="178927" y="403886"/>
                  <a:pt x="178304" y="438043"/>
                </a:cubicBezTo>
                <a:cubicBezTo>
                  <a:pt x="178082" y="450230"/>
                  <a:pt x="178304" y="461971"/>
                  <a:pt x="179105" y="473669"/>
                </a:cubicBezTo>
                <a:cubicBezTo>
                  <a:pt x="170254" y="481363"/>
                  <a:pt x="161803" y="489547"/>
                  <a:pt x="153353" y="498308"/>
                </a:cubicBezTo>
                <a:cubicBezTo>
                  <a:pt x="129647" y="522904"/>
                  <a:pt x="113147" y="548966"/>
                  <a:pt x="94734" y="577298"/>
                </a:cubicBezTo>
                <a:cubicBezTo>
                  <a:pt x="76854" y="604828"/>
                  <a:pt x="58308" y="634004"/>
                  <a:pt x="32690" y="655086"/>
                </a:cubicBezTo>
                <a:lnTo>
                  <a:pt x="0" y="681949"/>
                </a:lnTo>
                <a:lnTo>
                  <a:pt x="32690" y="708857"/>
                </a:lnTo>
                <a:cubicBezTo>
                  <a:pt x="58308" y="729939"/>
                  <a:pt x="76854" y="759071"/>
                  <a:pt x="94734" y="786601"/>
                </a:cubicBezTo>
                <a:cubicBezTo>
                  <a:pt x="113147" y="814977"/>
                  <a:pt x="129647" y="841040"/>
                  <a:pt x="153353" y="865635"/>
                </a:cubicBezTo>
                <a:cubicBezTo>
                  <a:pt x="161803" y="874397"/>
                  <a:pt x="170254" y="882580"/>
                  <a:pt x="179105" y="890275"/>
                </a:cubicBezTo>
                <a:cubicBezTo>
                  <a:pt x="178260" y="901972"/>
                  <a:pt x="178082" y="913758"/>
                  <a:pt x="178304" y="925900"/>
                </a:cubicBezTo>
                <a:cubicBezTo>
                  <a:pt x="178927" y="960057"/>
                  <a:pt x="185643" y="990168"/>
                  <a:pt x="192714" y="1023213"/>
                </a:cubicBezTo>
                <a:cubicBezTo>
                  <a:pt x="199564" y="1055325"/>
                  <a:pt x="207035" y="1089038"/>
                  <a:pt x="203833" y="1122083"/>
                </a:cubicBezTo>
                <a:lnTo>
                  <a:pt x="199741" y="1164202"/>
                </a:lnTo>
                <a:lnTo>
                  <a:pt x="241860" y="1160110"/>
                </a:lnTo>
                <a:cubicBezTo>
                  <a:pt x="274861" y="1156908"/>
                  <a:pt x="308619" y="1164424"/>
                  <a:pt x="340730" y="1171229"/>
                </a:cubicBezTo>
                <a:cubicBezTo>
                  <a:pt x="373820" y="1178256"/>
                  <a:pt x="403886" y="1185017"/>
                  <a:pt x="438043" y="1185639"/>
                </a:cubicBezTo>
                <a:cubicBezTo>
                  <a:pt x="450230" y="1185862"/>
                  <a:pt x="461972" y="1185639"/>
                  <a:pt x="473669" y="1184839"/>
                </a:cubicBezTo>
                <a:cubicBezTo>
                  <a:pt x="481363" y="1193690"/>
                  <a:pt x="489547" y="1202140"/>
                  <a:pt x="498308" y="1210590"/>
                </a:cubicBezTo>
                <a:cubicBezTo>
                  <a:pt x="522904" y="1234296"/>
                  <a:pt x="548922" y="1250797"/>
                  <a:pt x="577298" y="1269210"/>
                </a:cubicBezTo>
                <a:cubicBezTo>
                  <a:pt x="604828" y="1287089"/>
                  <a:pt x="634004" y="1305635"/>
                  <a:pt x="655042" y="1331254"/>
                </a:cubicBezTo>
                <a:lnTo>
                  <a:pt x="681950" y="1363943"/>
                </a:lnTo>
                <a:lnTo>
                  <a:pt x="708813" y="1331254"/>
                </a:lnTo>
                <a:cubicBezTo>
                  <a:pt x="729895" y="1305635"/>
                  <a:pt x="759071" y="1287089"/>
                  <a:pt x="786601" y="1269210"/>
                </a:cubicBezTo>
                <a:cubicBezTo>
                  <a:pt x="814977" y="1250797"/>
                  <a:pt x="840995" y="1234296"/>
                  <a:pt x="865591" y="1210590"/>
                </a:cubicBezTo>
                <a:cubicBezTo>
                  <a:pt x="874352" y="1202140"/>
                  <a:pt x="882536" y="1193690"/>
                  <a:pt x="890230" y="1184839"/>
                </a:cubicBezTo>
                <a:cubicBezTo>
                  <a:pt x="901927" y="1185684"/>
                  <a:pt x="913714" y="1185862"/>
                  <a:pt x="925856" y="1185639"/>
                </a:cubicBezTo>
                <a:cubicBezTo>
                  <a:pt x="960013" y="1185017"/>
                  <a:pt x="990079" y="1178301"/>
                  <a:pt x="1023169" y="1171229"/>
                </a:cubicBezTo>
                <a:cubicBezTo>
                  <a:pt x="1055281" y="1164380"/>
                  <a:pt x="1088993" y="1156863"/>
                  <a:pt x="1122039" y="1160110"/>
                </a:cubicBezTo>
                <a:lnTo>
                  <a:pt x="1164158" y="1164202"/>
                </a:lnTo>
                <a:lnTo>
                  <a:pt x="1160066" y="1122083"/>
                </a:lnTo>
                <a:cubicBezTo>
                  <a:pt x="1156864" y="1089082"/>
                  <a:pt x="1164380" y="1055325"/>
                  <a:pt x="1171185" y="1023213"/>
                </a:cubicBezTo>
                <a:cubicBezTo>
                  <a:pt x="1178212" y="990123"/>
                  <a:pt x="1184972" y="960057"/>
                  <a:pt x="1185595" y="925900"/>
                </a:cubicBezTo>
                <a:cubicBezTo>
                  <a:pt x="1185817" y="913714"/>
                  <a:pt x="1185595" y="901972"/>
                  <a:pt x="1184794" y="890275"/>
                </a:cubicBezTo>
                <a:cubicBezTo>
                  <a:pt x="1193645" y="882580"/>
                  <a:pt x="1202096" y="874397"/>
                  <a:pt x="1210546" y="865635"/>
                </a:cubicBezTo>
                <a:cubicBezTo>
                  <a:pt x="1234252" y="841040"/>
                  <a:pt x="1250752" y="815021"/>
                  <a:pt x="1269165" y="786601"/>
                </a:cubicBezTo>
                <a:cubicBezTo>
                  <a:pt x="1287045" y="759071"/>
                  <a:pt x="1305591" y="729894"/>
                  <a:pt x="1331209" y="708857"/>
                </a:cubicBezTo>
                <a:lnTo>
                  <a:pt x="1363899" y="681994"/>
                </a:lnTo>
                <a:lnTo>
                  <a:pt x="1331209" y="655086"/>
                </a:lnTo>
                <a:close/>
                <a:moveTo>
                  <a:pt x="950050" y="692446"/>
                </a:moveTo>
                <a:cubicBezTo>
                  <a:pt x="1022146" y="708190"/>
                  <a:pt x="1091084" y="789670"/>
                  <a:pt x="1109941" y="859275"/>
                </a:cubicBezTo>
                <a:cubicBezTo>
                  <a:pt x="1047408" y="895123"/>
                  <a:pt x="941022" y="904062"/>
                  <a:pt x="878933" y="864212"/>
                </a:cubicBezTo>
                <a:lnTo>
                  <a:pt x="837704" y="837704"/>
                </a:lnTo>
                <a:lnTo>
                  <a:pt x="864167" y="878933"/>
                </a:lnTo>
                <a:cubicBezTo>
                  <a:pt x="904062" y="941022"/>
                  <a:pt x="895123" y="1047408"/>
                  <a:pt x="859231" y="1109941"/>
                </a:cubicBezTo>
                <a:cubicBezTo>
                  <a:pt x="789670" y="1091084"/>
                  <a:pt x="708101" y="1022190"/>
                  <a:pt x="692401" y="950095"/>
                </a:cubicBezTo>
                <a:lnTo>
                  <a:pt x="681950" y="902194"/>
                </a:lnTo>
                <a:lnTo>
                  <a:pt x="671498" y="950095"/>
                </a:lnTo>
                <a:cubicBezTo>
                  <a:pt x="655798" y="1022190"/>
                  <a:pt x="574273" y="1091128"/>
                  <a:pt x="504668" y="1109986"/>
                </a:cubicBezTo>
                <a:cubicBezTo>
                  <a:pt x="468776" y="1047453"/>
                  <a:pt x="459881" y="941066"/>
                  <a:pt x="499732" y="878978"/>
                </a:cubicBezTo>
                <a:lnTo>
                  <a:pt x="526195" y="837749"/>
                </a:lnTo>
                <a:lnTo>
                  <a:pt x="484921" y="864256"/>
                </a:lnTo>
                <a:cubicBezTo>
                  <a:pt x="422833" y="904107"/>
                  <a:pt x="316446" y="895212"/>
                  <a:pt x="253913" y="859319"/>
                </a:cubicBezTo>
                <a:cubicBezTo>
                  <a:pt x="272771" y="789759"/>
                  <a:pt x="341664" y="708235"/>
                  <a:pt x="413804" y="692490"/>
                </a:cubicBezTo>
                <a:lnTo>
                  <a:pt x="461705" y="682038"/>
                </a:lnTo>
                <a:lnTo>
                  <a:pt x="413804" y="671587"/>
                </a:lnTo>
                <a:cubicBezTo>
                  <a:pt x="341709" y="655887"/>
                  <a:pt x="272771" y="574318"/>
                  <a:pt x="253958" y="504757"/>
                </a:cubicBezTo>
                <a:cubicBezTo>
                  <a:pt x="316491" y="468865"/>
                  <a:pt x="422877" y="459970"/>
                  <a:pt x="484966" y="499820"/>
                </a:cubicBezTo>
                <a:lnTo>
                  <a:pt x="526195" y="526284"/>
                </a:lnTo>
                <a:lnTo>
                  <a:pt x="499732" y="485054"/>
                </a:lnTo>
                <a:cubicBezTo>
                  <a:pt x="459881" y="422966"/>
                  <a:pt x="468776" y="316580"/>
                  <a:pt x="504668" y="254047"/>
                </a:cubicBezTo>
                <a:cubicBezTo>
                  <a:pt x="574273" y="272904"/>
                  <a:pt x="655798" y="341798"/>
                  <a:pt x="671498" y="413937"/>
                </a:cubicBezTo>
                <a:lnTo>
                  <a:pt x="681950" y="461838"/>
                </a:lnTo>
                <a:lnTo>
                  <a:pt x="692401" y="413937"/>
                </a:lnTo>
                <a:cubicBezTo>
                  <a:pt x="708101" y="341842"/>
                  <a:pt x="789670" y="272904"/>
                  <a:pt x="859231" y="254091"/>
                </a:cubicBezTo>
                <a:cubicBezTo>
                  <a:pt x="895078" y="316624"/>
                  <a:pt x="904018" y="423011"/>
                  <a:pt x="864123" y="485099"/>
                </a:cubicBezTo>
                <a:lnTo>
                  <a:pt x="837660" y="526328"/>
                </a:lnTo>
                <a:lnTo>
                  <a:pt x="878889" y="499865"/>
                </a:lnTo>
                <a:cubicBezTo>
                  <a:pt x="940977" y="459970"/>
                  <a:pt x="1047364" y="468910"/>
                  <a:pt x="1109897" y="504757"/>
                </a:cubicBezTo>
                <a:cubicBezTo>
                  <a:pt x="1091039" y="574318"/>
                  <a:pt x="1022146" y="655887"/>
                  <a:pt x="950006" y="671587"/>
                </a:cubicBezTo>
                <a:lnTo>
                  <a:pt x="902105" y="682038"/>
                </a:lnTo>
                <a:lnTo>
                  <a:pt x="950006" y="692490"/>
                </a:lnTo>
                <a:close/>
                <a:moveTo>
                  <a:pt x="1089972" y="273927"/>
                </a:moveTo>
                <a:cubicBezTo>
                  <a:pt x="1091217" y="301235"/>
                  <a:pt x="1096376" y="327877"/>
                  <a:pt x="1101669" y="354740"/>
                </a:cubicBezTo>
                <a:cubicBezTo>
                  <a:pt x="1106917" y="381292"/>
                  <a:pt x="1113677" y="403930"/>
                  <a:pt x="1116079" y="429771"/>
                </a:cubicBezTo>
                <a:cubicBezTo>
                  <a:pt x="1114300" y="428926"/>
                  <a:pt x="1112566" y="428081"/>
                  <a:pt x="1110742" y="427280"/>
                </a:cubicBezTo>
                <a:cubicBezTo>
                  <a:pt x="1067245" y="407488"/>
                  <a:pt x="1004934" y="397704"/>
                  <a:pt x="955565" y="408334"/>
                </a:cubicBezTo>
                <a:cubicBezTo>
                  <a:pt x="966240" y="358965"/>
                  <a:pt x="956411" y="296654"/>
                  <a:pt x="936619" y="253157"/>
                </a:cubicBezTo>
                <a:cubicBezTo>
                  <a:pt x="935774" y="251333"/>
                  <a:pt x="934929" y="249599"/>
                  <a:pt x="934128" y="247820"/>
                </a:cubicBezTo>
                <a:cubicBezTo>
                  <a:pt x="959969" y="250222"/>
                  <a:pt x="982651" y="257026"/>
                  <a:pt x="1009159" y="262230"/>
                </a:cubicBezTo>
                <a:cubicBezTo>
                  <a:pt x="1036022" y="267523"/>
                  <a:pt x="1062664" y="272637"/>
                  <a:pt x="1089972" y="273927"/>
                </a:cubicBezTo>
                <a:close/>
                <a:moveTo>
                  <a:pt x="616525" y="153798"/>
                </a:moveTo>
                <a:cubicBezTo>
                  <a:pt x="639253" y="138543"/>
                  <a:pt x="661713" y="123332"/>
                  <a:pt x="681950" y="104919"/>
                </a:cubicBezTo>
                <a:cubicBezTo>
                  <a:pt x="702142" y="123332"/>
                  <a:pt x="724646" y="138543"/>
                  <a:pt x="747329" y="153798"/>
                </a:cubicBezTo>
                <a:cubicBezTo>
                  <a:pt x="769834" y="168875"/>
                  <a:pt x="790693" y="180039"/>
                  <a:pt x="810663" y="196628"/>
                </a:cubicBezTo>
                <a:cubicBezTo>
                  <a:pt x="808795" y="197295"/>
                  <a:pt x="806927" y="197962"/>
                  <a:pt x="805014" y="198674"/>
                </a:cubicBezTo>
                <a:cubicBezTo>
                  <a:pt x="760272" y="215441"/>
                  <a:pt x="709258" y="252534"/>
                  <a:pt x="681905" y="295009"/>
                </a:cubicBezTo>
                <a:cubicBezTo>
                  <a:pt x="654508" y="252534"/>
                  <a:pt x="603538" y="215441"/>
                  <a:pt x="558796" y="198674"/>
                </a:cubicBezTo>
                <a:cubicBezTo>
                  <a:pt x="556883" y="197962"/>
                  <a:pt x="555060" y="197340"/>
                  <a:pt x="553147" y="196628"/>
                </a:cubicBezTo>
                <a:cubicBezTo>
                  <a:pt x="573161" y="180039"/>
                  <a:pt x="594021" y="168875"/>
                  <a:pt x="616481" y="153798"/>
                </a:cubicBezTo>
                <a:close/>
                <a:moveTo>
                  <a:pt x="262186" y="354740"/>
                </a:moveTo>
                <a:cubicBezTo>
                  <a:pt x="267478" y="327877"/>
                  <a:pt x="272593" y="301235"/>
                  <a:pt x="273883" y="273927"/>
                </a:cubicBezTo>
                <a:cubicBezTo>
                  <a:pt x="301191" y="272637"/>
                  <a:pt x="327832" y="267523"/>
                  <a:pt x="354696" y="262230"/>
                </a:cubicBezTo>
                <a:cubicBezTo>
                  <a:pt x="381248" y="256982"/>
                  <a:pt x="403886" y="250222"/>
                  <a:pt x="429726" y="247820"/>
                </a:cubicBezTo>
                <a:cubicBezTo>
                  <a:pt x="428881" y="249599"/>
                  <a:pt x="428036" y="251333"/>
                  <a:pt x="427236" y="253157"/>
                </a:cubicBezTo>
                <a:cubicBezTo>
                  <a:pt x="407444" y="296654"/>
                  <a:pt x="397659" y="358965"/>
                  <a:pt x="408289" y="408334"/>
                </a:cubicBezTo>
                <a:cubicBezTo>
                  <a:pt x="358876" y="397659"/>
                  <a:pt x="296610" y="407488"/>
                  <a:pt x="253113" y="427280"/>
                </a:cubicBezTo>
                <a:cubicBezTo>
                  <a:pt x="251289" y="428125"/>
                  <a:pt x="249554" y="428970"/>
                  <a:pt x="247775" y="429771"/>
                </a:cubicBezTo>
                <a:cubicBezTo>
                  <a:pt x="250177" y="403930"/>
                  <a:pt x="256982" y="381248"/>
                  <a:pt x="262186" y="354740"/>
                </a:cubicBezTo>
                <a:close/>
                <a:moveTo>
                  <a:pt x="153753" y="747374"/>
                </a:moveTo>
                <a:cubicBezTo>
                  <a:pt x="138498" y="724646"/>
                  <a:pt x="123287" y="702186"/>
                  <a:pt x="104874" y="681994"/>
                </a:cubicBezTo>
                <a:cubicBezTo>
                  <a:pt x="123287" y="661802"/>
                  <a:pt x="138498" y="639297"/>
                  <a:pt x="153753" y="616570"/>
                </a:cubicBezTo>
                <a:cubicBezTo>
                  <a:pt x="168831" y="594109"/>
                  <a:pt x="179994" y="573206"/>
                  <a:pt x="196584" y="553236"/>
                </a:cubicBezTo>
                <a:cubicBezTo>
                  <a:pt x="197251" y="555104"/>
                  <a:pt x="197918" y="556972"/>
                  <a:pt x="198630" y="558885"/>
                </a:cubicBezTo>
                <a:cubicBezTo>
                  <a:pt x="215397" y="603627"/>
                  <a:pt x="252490" y="654641"/>
                  <a:pt x="294964" y="681994"/>
                </a:cubicBezTo>
                <a:cubicBezTo>
                  <a:pt x="252490" y="709391"/>
                  <a:pt x="215397" y="760361"/>
                  <a:pt x="198630" y="805103"/>
                </a:cubicBezTo>
                <a:cubicBezTo>
                  <a:pt x="197918" y="807016"/>
                  <a:pt x="197295" y="808839"/>
                  <a:pt x="196584" y="810752"/>
                </a:cubicBezTo>
                <a:cubicBezTo>
                  <a:pt x="179994" y="790738"/>
                  <a:pt x="168831" y="769878"/>
                  <a:pt x="153753" y="747418"/>
                </a:cubicBezTo>
                <a:close/>
                <a:moveTo>
                  <a:pt x="273883" y="1090016"/>
                </a:moveTo>
                <a:cubicBezTo>
                  <a:pt x="272593" y="1062708"/>
                  <a:pt x="267478" y="1036067"/>
                  <a:pt x="262186" y="1009203"/>
                </a:cubicBezTo>
                <a:cubicBezTo>
                  <a:pt x="256937" y="982651"/>
                  <a:pt x="250177" y="960013"/>
                  <a:pt x="247775" y="934172"/>
                </a:cubicBezTo>
                <a:cubicBezTo>
                  <a:pt x="249554" y="935017"/>
                  <a:pt x="251289" y="935863"/>
                  <a:pt x="253113" y="936663"/>
                </a:cubicBezTo>
                <a:cubicBezTo>
                  <a:pt x="296610" y="956455"/>
                  <a:pt x="358921" y="966240"/>
                  <a:pt x="408289" y="955610"/>
                </a:cubicBezTo>
                <a:cubicBezTo>
                  <a:pt x="397615" y="1004978"/>
                  <a:pt x="407444" y="1067289"/>
                  <a:pt x="427236" y="1110786"/>
                </a:cubicBezTo>
                <a:cubicBezTo>
                  <a:pt x="428081" y="1112610"/>
                  <a:pt x="428926" y="1114344"/>
                  <a:pt x="429771" y="1116123"/>
                </a:cubicBezTo>
                <a:cubicBezTo>
                  <a:pt x="403930" y="1113722"/>
                  <a:pt x="381248" y="1106917"/>
                  <a:pt x="354740" y="1101713"/>
                </a:cubicBezTo>
                <a:cubicBezTo>
                  <a:pt x="327877" y="1096421"/>
                  <a:pt x="301236" y="1091306"/>
                  <a:pt x="273927" y="1090016"/>
                </a:cubicBezTo>
                <a:close/>
                <a:moveTo>
                  <a:pt x="747329" y="1210190"/>
                </a:moveTo>
                <a:cubicBezTo>
                  <a:pt x="724602" y="1225445"/>
                  <a:pt x="702097" y="1240656"/>
                  <a:pt x="681905" y="1259069"/>
                </a:cubicBezTo>
                <a:cubicBezTo>
                  <a:pt x="661713" y="1240656"/>
                  <a:pt x="639208" y="1225445"/>
                  <a:pt x="616481" y="1210190"/>
                </a:cubicBezTo>
                <a:cubicBezTo>
                  <a:pt x="594021" y="1195113"/>
                  <a:pt x="573117" y="1183949"/>
                  <a:pt x="553147" y="1167360"/>
                </a:cubicBezTo>
                <a:cubicBezTo>
                  <a:pt x="555015" y="1166693"/>
                  <a:pt x="556883" y="1166026"/>
                  <a:pt x="558751" y="1165314"/>
                </a:cubicBezTo>
                <a:cubicBezTo>
                  <a:pt x="603494" y="1148546"/>
                  <a:pt x="654508" y="1111409"/>
                  <a:pt x="681861" y="1068979"/>
                </a:cubicBezTo>
                <a:cubicBezTo>
                  <a:pt x="709258" y="1111453"/>
                  <a:pt x="760227" y="1148546"/>
                  <a:pt x="804970" y="1165314"/>
                </a:cubicBezTo>
                <a:cubicBezTo>
                  <a:pt x="806882" y="1166026"/>
                  <a:pt x="808706" y="1166648"/>
                  <a:pt x="810618" y="1167360"/>
                </a:cubicBezTo>
                <a:cubicBezTo>
                  <a:pt x="790649" y="1183949"/>
                  <a:pt x="769745" y="1195113"/>
                  <a:pt x="747285" y="1210190"/>
                </a:cubicBezTo>
                <a:close/>
                <a:moveTo>
                  <a:pt x="1101669" y="1009248"/>
                </a:moveTo>
                <a:cubicBezTo>
                  <a:pt x="1096376" y="1036111"/>
                  <a:pt x="1091262" y="1062752"/>
                  <a:pt x="1089972" y="1090061"/>
                </a:cubicBezTo>
                <a:cubicBezTo>
                  <a:pt x="1062664" y="1091306"/>
                  <a:pt x="1036022" y="1096465"/>
                  <a:pt x="1009159" y="1101758"/>
                </a:cubicBezTo>
                <a:cubicBezTo>
                  <a:pt x="982607" y="1107006"/>
                  <a:pt x="959969" y="1113766"/>
                  <a:pt x="934128" y="1116168"/>
                </a:cubicBezTo>
                <a:cubicBezTo>
                  <a:pt x="934973" y="1114389"/>
                  <a:pt x="935818" y="1112654"/>
                  <a:pt x="936619" y="1110831"/>
                </a:cubicBezTo>
                <a:cubicBezTo>
                  <a:pt x="956411" y="1067333"/>
                  <a:pt x="966195" y="1005023"/>
                  <a:pt x="955565" y="955654"/>
                </a:cubicBezTo>
                <a:cubicBezTo>
                  <a:pt x="1004934" y="966329"/>
                  <a:pt x="1067245" y="956499"/>
                  <a:pt x="1110742" y="936708"/>
                </a:cubicBezTo>
                <a:cubicBezTo>
                  <a:pt x="1112566" y="935863"/>
                  <a:pt x="1114300" y="935017"/>
                  <a:pt x="1116079" y="934217"/>
                </a:cubicBezTo>
                <a:cubicBezTo>
                  <a:pt x="1113677" y="960057"/>
                  <a:pt x="1106873" y="982740"/>
                  <a:pt x="1101669" y="1009248"/>
                </a:cubicBezTo>
                <a:close/>
                <a:moveTo>
                  <a:pt x="1210146" y="747418"/>
                </a:moveTo>
                <a:cubicBezTo>
                  <a:pt x="1195068" y="769878"/>
                  <a:pt x="1183905" y="790782"/>
                  <a:pt x="1167315" y="810752"/>
                </a:cubicBezTo>
                <a:cubicBezTo>
                  <a:pt x="1166648" y="808884"/>
                  <a:pt x="1165981" y="807016"/>
                  <a:pt x="1165270" y="805103"/>
                </a:cubicBezTo>
                <a:cubicBezTo>
                  <a:pt x="1148502" y="760361"/>
                  <a:pt x="1111365" y="709347"/>
                  <a:pt x="1068935" y="681994"/>
                </a:cubicBezTo>
                <a:cubicBezTo>
                  <a:pt x="1111409" y="654597"/>
                  <a:pt x="1148502" y="603627"/>
                  <a:pt x="1165270" y="558885"/>
                </a:cubicBezTo>
                <a:cubicBezTo>
                  <a:pt x="1165981" y="556972"/>
                  <a:pt x="1166604" y="555149"/>
                  <a:pt x="1167315" y="553236"/>
                </a:cubicBezTo>
                <a:cubicBezTo>
                  <a:pt x="1183905" y="573250"/>
                  <a:pt x="1195068" y="594109"/>
                  <a:pt x="1210146" y="616570"/>
                </a:cubicBezTo>
                <a:cubicBezTo>
                  <a:pt x="1225401" y="639297"/>
                  <a:pt x="1240612" y="661802"/>
                  <a:pt x="1259025" y="681994"/>
                </a:cubicBezTo>
                <a:cubicBezTo>
                  <a:pt x="1240612" y="702186"/>
                  <a:pt x="1225401" y="724691"/>
                  <a:pt x="1210146" y="747418"/>
                </a:cubicBezTo>
                <a:close/>
              </a:path>
            </a:pathLst>
          </a:custGeom>
          <a:solidFill>
            <a:srgbClr val="D1AA3B"/>
          </a:solidFill>
          <a:ln w="44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1617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10520685" y="938836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23,1%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18" name="object 70">
            <a:extLst>
              <a:ext uri="{FF2B5EF4-FFF2-40B4-BE49-F238E27FC236}">
                <a16:creationId xmlns:a16="http://schemas.microsoft.com/office/drawing/2014/main" id="{8129EB70-4ED3-BB9D-F5FE-387FFF616E0C}"/>
              </a:ext>
            </a:extLst>
          </p:cNvPr>
          <p:cNvSpPr txBox="1"/>
          <p:nvPr/>
        </p:nvSpPr>
        <p:spPr>
          <a:xfrm>
            <a:off x="7799746" y="10449783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Trast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19" name="Graphic 209">
            <a:extLst>
              <a:ext uri="{FF2B5EF4-FFF2-40B4-BE49-F238E27FC236}">
                <a16:creationId xmlns:a16="http://schemas.microsoft.com/office/drawing/2014/main" id="{E5615E40-DE7E-CCE6-71C8-F4A65EC4ED7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r="24267" b="1298"/>
          <a:stretch/>
        </p:blipFill>
        <p:spPr>
          <a:xfrm>
            <a:off x="6865993" y="10421405"/>
            <a:ext cx="768256" cy="438912"/>
          </a:xfrm>
          <a:prstGeom prst="rect">
            <a:avLst/>
          </a:prstGeom>
        </p:spPr>
      </p:pic>
      <p:sp>
        <p:nvSpPr>
          <p:cNvPr id="1620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10520685" y="1041740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23,2%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21" name="object 70">
            <a:extLst>
              <a:ext uri="{FF2B5EF4-FFF2-40B4-BE49-F238E27FC236}">
                <a16:creationId xmlns:a16="http://schemas.microsoft.com/office/drawing/2014/main" id="{EA466F51-95E6-BFF8-99F4-CD6EF9F19186}"/>
              </a:ext>
            </a:extLst>
          </p:cNvPr>
          <p:cNvSpPr txBox="1"/>
          <p:nvPr/>
        </p:nvSpPr>
        <p:spPr>
          <a:xfrm>
            <a:off x="7799746" y="11468838"/>
            <a:ext cx="193774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Garant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22" name="object 98">
            <a:extLst>
              <a:ext uri="{FF2B5EF4-FFF2-40B4-BE49-F238E27FC236}">
                <a16:creationId xmlns:a16="http://schemas.microsoft.com/office/drawing/2014/main" id="{633D1F19-06EE-4B8D-5D4C-314EE057CEB0}"/>
              </a:ext>
            </a:extLst>
          </p:cNvPr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030665" y="11440460"/>
            <a:ext cx="438912" cy="438912"/>
          </a:xfrm>
          <a:prstGeom prst="rect">
            <a:avLst/>
          </a:prstGeom>
        </p:spPr>
      </p:pic>
      <p:sp>
        <p:nvSpPr>
          <p:cNvPr id="1623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10520685" y="1143645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23,3%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24" name="object 70">
            <a:extLst>
              <a:ext uri="{FF2B5EF4-FFF2-40B4-BE49-F238E27FC236}">
                <a16:creationId xmlns:a16="http://schemas.microsoft.com/office/drawing/2014/main" id="{85CD4721-C8E8-30F2-C598-3FB01FFD2F32}"/>
              </a:ext>
            </a:extLst>
          </p:cNvPr>
          <p:cNvSpPr txBox="1"/>
          <p:nvPr/>
        </p:nvSpPr>
        <p:spPr>
          <a:xfrm>
            <a:off x="7799746" y="12509603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Davr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25" name="Graphic 260">
            <a:extLst>
              <a:ext uri="{FF2B5EF4-FFF2-40B4-BE49-F238E27FC236}">
                <a16:creationId xmlns:a16="http://schemas.microsoft.com/office/drawing/2014/main" id="{4011884D-74F9-86A8-EFE1-1FFB14CFEFC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947593" y="12481225"/>
            <a:ext cx="605055" cy="438912"/>
          </a:xfrm>
          <a:prstGeom prst="rect">
            <a:avLst/>
          </a:prstGeom>
        </p:spPr>
      </p:pic>
      <p:sp>
        <p:nvSpPr>
          <p:cNvPr id="1626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10520685" y="1247722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25,6%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27" name="object 70">
            <a:extLst>
              <a:ext uri="{FF2B5EF4-FFF2-40B4-BE49-F238E27FC236}">
                <a16:creationId xmlns:a16="http://schemas.microsoft.com/office/drawing/2014/main" id="{01800862-B4E2-C7E8-421C-6E9302FEB78E}"/>
              </a:ext>
            </a:extLst>
          </p:cNvPr>
          <p:cNvSpPr txBox="1"/>
          <p:nvPr/>
        </p:nvSpPr>
        <p:spPr>
          <a:xfrm>
            <a:off x="7799746" y="13531234"/>
            <a:ext cx="19718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Hamkor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28" name="Freeform: Shape 249">
            <a:extLst>
              <a:ext uri="{FF2B5EF4-FFF2-40B4-BE49-F238E27FC236}">
                <a16:creationId xmlns:a16="http://schemas.microsoft.com/office/drawing/2014/main" id="{4AD7B3F6-1F88-D24F-6179-3A85E44CD925}"/>
              </a:ext>
            </a:extLst>
          </p:cNvPr>
          <p:cNvSpPr/>
          <p:nvPr/>
        </p:nvSpPr>
        <p:spPr>
          <a:xfrm>
            <a:off x="7030665" y="13502856"/>
            <a:ext cx="438912" cy="438912"/>
          </a:xfrm>
          <a:custGeom>
            <a:avLst/>
            <a:gdLst>
              <a:gd name="connsiteX0" fmla="*/ 416065 w 1267553"/>
              <a:gd name="connsiteY0" fmla="*/ 1240654 h 1280549"/>
              <a:gd name="connsiteX1" fmla="*/ 1229734 w 1267553"/>
              <a:gd name="connsiteY1" fmla="*/ 858010 h 1280549"/>
              <a:gd name="connsiteX2" fmla="*/ 1141770 w 1267553"/>
              <a:gd name="connsiteY2" fmla="*/ 255455 h 1280549"/>
              <a:gd name="connsiteX3" fmla="*/ 1088991 w 1267553"/>
              <a:gd name="connsiteY3" fmla="*/ 400596 h 1280549"/>
              <a:gd name="connsiteX4" fmla="*/ 1115380 w 1267553"/>
              <a:gd name="connsiteY4" fmla="*/ 814028 h 1280549"/>
              <a:gd name="connsiteX5" fmla="*/ 455649 w 1267553"/>
              <a:gd name="connsiteY5" fmla="*/ 1121902 h 1280549"/>
              <a:gd name="connsiteX6" fmla="*/ 411667 w 1267553"/>
              <a:gd name="connsiteY6" fmla="*/ 1104309 h 1280549"/>
              <a:gd name="connsiteX7" fmla="*/ 556808 w 1267553"/>
              <a:gd name="connsiteY7" fmla="*/ 699674 h 1280549"/>
              <a:gd name="connsiteX8" fmla="*/ 662365 w 1267553"/>
              <a:gd name="connsiteY8" fmla="*/ 699674 h 1280549"/>
              <a:gd name="connsiteX9" fmla="*/ 570003 w 1267553"/>
              <a:gd name="connsiteY9" fmla="*/ 954770 h 1280549"/>
              <a:gd name="connsiteX10" fmla="*/ 781116 w 1267553"/>
              <a:gd name="connsiteY10" fmla="*/ 954770 h 1280549"/>
              <a:gd name="connsiteX11" fmla="*/ 1062602 w 1267553"/>
              <a:gd name="connsiteY11" fmla="*/ 171889 h 1280549"/>
              <a:gd name="connsiteX12" fmla="*/ 847090 w 1267553"/>
              <a:gd name="connsiteY12" fmla="*/ 39943 h 1280549"/>
              <a:gd name="connsiteX13" fmla="*/ 37820 w 1267553"/>
              <a:gd name="connsiteY13" fmla="*/ 418189 h 1280549"/>
              <a:gd name="connsiteX14" fmla="*/ 125784 w 1267553"/>
              <a:gd name="connsiteY14" fmla="*/ 1020743 h 1280549"/>
              <a:gd name="connsiteX15" fmla="*/ 178562 w 1267553"/>
              <a:gd name="connsiteY15" fmla="*/ 875602 h 1280549"/>
              <a:gd name="connsiteX16" fmla="*/ 152173 w 1267553"/>
              <a:gd name="connsiteY16" fmla="*/ 462171 h 1280549"/>
              <a:gd name="connsiteX17" fmla="*/ 811904 w 1267553"/>
              <a:gd name="connsiteY17" fmla="*/ 149898 h 1280549"/>
              <a:gd name="connsiteX18" fmla="*/ 855886 w 1267553"/>
              <a:gd name="connsiteY18" fmla="*/ 167491 h 1280549"/>
              <a:gd name="connsiteX19" fmla="*/ 710745 w 1267553"/>
              <a:gd name="connsiteY19" fmla="*/ 572126 h 1280549"/>
              <a:gd name="connsiteX20" fmla="*/ 605188 w 1267553"/>
              <a:gd name="connsiteY20" fmla="*/ 572126 h 1280549"/>
              <a:gd name="connsiteX21" fmla="*/ 697551 w 1267553"/>
              <a:gd name="connsiteY21" fmla="*/ 317030 h 1280549"/>
              <a:gd name="connsiteX22" fmla="*/ 486437 w 1267553"/>
              <a:gd name="connsiteY22" fmla="*/ 317030 h 1280549"/>
              <a:gd name="connsiteX23" fmla="*/ 204951 w 1267553"/>
              <a:gd name="connsiteY23" fmla="*/ 1099911 h 1280549"/>
              <a:gd name="connsiteX24" fmla="*/ 420464 w 1267553"/>
              <a:gd name="connsiteY24" fmla="*/ 1231857 h 128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67553" h="1280549">
                <a:moveTo>
                  <a:pt x="416065" y="1240654"/>
                </a:moveTo>
                <a:cubicBezTo>
                  <a:pt x="745931" y="1363803"/>
                  <a:pt x="1110982" y="1192273"/>
                  <a:pt x="1229734" y="858010"/>
                </a:cubicBezTo>
                <a:cubicBezTo>
                  <a:pt x="1304503" y="646896"/>
                  <a:pt x="1264919" y="422587"/>
                  <a:pt x="1141770" y="255455"/>
                </a:cubicBezTo>
                <a:lnTo>
                  <a:pt x="1088991" y="400596"/>
                </a:lnTo>
                <a:cubicBezTo>
                  <a:pt x="1150566" y="523746"/>
                  <a:pt x="1168159" y="673285"/>
                  <a:pt x="1115380" y="814028"/>
                </a:cubicBezTo>
                <a:cubicBezTo>
                  <a:pt x="1018620" y="1082318"/>
                  <a:pt x="723940" y="1223061"/>
                  <a:pt x="455649" y="1121902"/>
                </a:cubicBezTo>
                <a:cubicBezTo>
                  <a:pt x="438056" y="1117504"/>
                  <a:pt x="424862" y="1108707"/>
                  <a:pt x="411667" y="1104309"/>
                </a:cubicBezTo>
                <a:lnTo>
                  <a:pt x="556808" y="699674"/>
                </a:lnTo>
                <a:lnTo>
                  <a:pt x="662365" y="699674"/>
                </a:lnTo>
                <a:lnTo>
                  <a:pt x="570003" y="954770"/>
                </a:lnTo>
                <a:lnTo>
                  <a:pt x="781116" y="954770"/>
                </a:lnTo>
                <a:cubicBezTo>
                  <a:pt x="781116" y="954770"/>
                  <a:pt x="1062602" y="171889"/>
                  <a:pt x="1062602" y="171889"/>
                </a:cubicBezTo>
                <a:cubicBezTo>
                  <a:pt x="1001027" y="114713"/>
                  <a:pt x="930656" y="70731"/>
                  <a:pt x="847090" y="39943"/>
                </a:cubicBezTo>
                <a:cubicBezTo>
                  <a:pt x="521622" y="-83207"/>
                  <a:pt x="156571" y="88323"/>
                  <a:pt x="37820" y="418189"/>
                </a:cubicBezTo>
                <a:cubicBezTo>
                  <a:pt x="-36950" y="629303"/>
                  <a:pt x="2634" y="853611"/>
                  <a:pt x="125784" y="1020743"/>
                </a:cubicBezTo>
                <a:lnTo>
                  <a:pt x="178562" y="875602"/>
                </a:lnTo>
                <a:cubicBezTo>
                  <a:pt x="116987" y="752453"/>
                  <a:pt x="99394" y="602914"/>
                  <a:pt x="152173" y="462171"/>
                </a:cubicBezTo>
                <a:cubicBezTo>
                  <a:pt x="248933" y="193880"/>
                  <a:pt x="543613" y="53138"/>
                  <a:pt x="811904" y="149898"/>
                </a:cubicBezTo>
                <a:cubicBezTo>
                  <a:pt x="829497" y="154297"/>
                  <a:pt x="842691" y="163093"/>
                  <a:pt x="855886" y="167491"/>
                </a:cubicBezTo>
                <a:lnTo>
                  <a:pt x="710745" y="572126"/>
                </a:lnTo>
                <a:lnTo>
                  <a:pt x="605188" y="572126"/>
                </a:lnTo>
                <a:lnTo>
                  <a:pt x="697551" y="317030"/>
                </a:lnTo>
                <a:lnTo>
                  <a:pt x="486437" y="317030"/>
                </a:lnTo>
                <a:cubicBezTo>
                  <a:pt x="486437" y="317030"/>
                  <a:pt x="204951" y="1099911"/>
                  <a:pt x="204951" y="1099911"/>
                </a:cubicBezTo>
                <a:cubicBezTo>
                  <a:pt x="266526" y="1157088"/>
                  <a:pt x="336898" y="1201070"/>
                  <a:pt x="420464" y="1231857"/>
                </a:cubicBezTo>
                <a:close/>
              </a:path>
            </a:pathLst>
          </a:custGeom>
          <a:solidFill>
            <a:srgbClr val="17A755"/>
          </a:solidFill>
          <a:ln w="4392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29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10520685" y="1349885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25,9%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30" name="object 70">
            <a:extLst>
              <a:ext uri="{FF2B5EF4-FFF2-40B4-BE49-F238E27FC236}">
                <a16:creationId xmlns:a16="http://schemas.microsoft.com/office/drawing/2014/main" id="{BC73B1A5-FC2B-E31C-2AA8-AD6427508B34}"/>
              </a:ext>
            </a:extLst>
          </p:cNvPr>
          <p:cNvSpPr txBox="1"/>
          <p:nvPr/>
        </p:nvSpPr>
        <p:spPr>
          <a:xfrm>
            <a:off x="7799746" y="14575894"/>
            <a:ext cx="156059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Anor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31" name="Рисунок 733" descr="Изображение выглядит как символ, Графика, графическая вставка, логотип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13B1D39-ACC5-376A-0BCC-CF7CA94C9E5A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0665" y="14547516"/>
            <a:ext cx="438912" cy="438912"/>
          </a:xfrm>
          <a:prstGeom prst="rect">
            <a:avLst/>
          </a:prstGeom>
        </p:spPr>
      </p:pic>
      <p:sp>
        <p:nvSpPr>
          <p:cNvPr id="1632" name="object 71">
            <a:extLst>
              <a:ext uri="{FF2B5EF4-FFF2-40B4-BE49-F238E27FC236}">
                <a16:creationId xmlns:a16="http://schemas.microsoft.com/office/drawing/2014/main" id="{6C62F63C-F318-6520-5893-809FB9F08059}"/>
              </a:ext>
            </a:extLst>
          </p:cNvPr>
          <p:cNvSpPr txBox="1"/>
          <p:nvPr/>
        </p:nvSpPr>
        <p:spPr>
          <a:xfrm>
            <a:off x="10520685" y="1454351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uz-Latn-UZ" sz="2800" b="1" spc="-10" dirty="0">
                <a:solidFill>
                  <a:srgbClr val="00294B"/>
                </a:solidFill>
                <a:latin typeface="Roboto"/>
                <a:cs typeface="Roboto"/>
              </a:rPr>
              <a:t>29,2%</a:t>
            </a:r>
            <a:endParaRPr sz="2800" dirty="0">
              <a:latin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50847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object 195"/>
          <p:cNvSpPr/>
          <p:nvPr/>
        </p:nvSpPr>
        <p:spPr>
          <a:xfrm>
            <a:off x="7333033" y="14696428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5">
                <a:moveTo>
                  <a:pt x="4068" y="0"/>
                </a:moveTo>
                <a:lnTo>
                  <a:pt x="741" y="323"/>
                </a:lnTo>
                <a:lnTo>
                  <a:pt x="981" y="3805"/>
                </a:lnTo>
                <a:lnTo>
                  <a:pt x="0" y="5540"/>
                </a:lnTo>
                <a:lnTo>
                  <a:pt x="2094" y="4343"/>
                </a:lnTo>
                <a:lnTo>
                  <a:pt x="3374" y="2261"/>
                </a:lnTo>
                <a:lnTo>
                  <a:pt x="4068" y="0"/>
                </a:lnTo>
                <a:close/>
              </a:path>
            </a:pathLst>
          </a:custGeom>
          <a:solidFill>
            <a:srgbClr val="7922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02255" y="6167780"/>
            <a:ext cx="11919585" cy="10291445"/>
          </a:xfrm>
          <a:custGeom>
            <a:avLst/>
            <a:gdLst/>
            <a:ahLst/>
            <a:cxnLst/>
            <a:rect l="l" t="t" r="r" b="b"/>
            <a:pathLst>
              <a:path w="11919585" h="10291444">
                <a:moveTo>
                  <a:pt x="11372614" y="10291384"/>
                </a:moveTo>
                <a:lnTo>
                  <a:pt x="546939" y="10291384"/>
                </a:lnTo>
                <a:lnTo>
                  <a:pt x="499747" y="10289377"/>
                </a:lnTo>
                <a:lnTo>
                  <a:pt x="453670" y="10283463"/>
                </a:lnTo>
                <a:lnTo>
                  <a:pt x="408872" y="10273808"/>
                </a:lnTo>
                <a:lnTo>
                  <a:pt x="365517" y="10260576"/>
                </a:lnTo>
                <a:lnTo>
                  <a:pt x="323769" y="10243930"/>
                </a:lnTo>
                <a:lnTo>
                  <a:pt x="283792" y="10224036"/>
                </a:lnTo>
                <a:lnTo>
                  <a:pt x="245752" y="10201056"/>
                </a:lnTo>
                <a:lnTo>
                  <a:pt x="209810" y="10175156"/>
                </a:lnTo>
                <a:lnTo>
                  <a:pt x="176133" y="10146499"/>
                </a:lnTo>
                <a:lnTo>
                  <a:pt x="144884" y="10115250"/>
                </a:lnTo>
                <a:lnTo>
                  <a:pt x="116228" y="10081573"/>
                </a:lnTo>
                <a:lnTo>
                  <a:pt x="90328" y="10045632"/>
                </a:lnTo>
                <a:lnTo>
                  <a:pt x="67348" y="10007591"/>
                </a:lnTo>
                <a:lnTo>
                  <a:pt x="47453" y="9967615"/>
                </a:lnTo>
                <a:lnTo>
                  <a:pt x="30808" y="9925867"/>
                </a:lnTo>
                <a:lnTo>
                  <a:pt x="17575" y="9882512"/>
                </a:lnTo>
                <a:lnTo>
                  <a:pt x="7920" y="9837714"/>
                </a:lnTo>
                <a:lnTo>
                  <a:pt x="2007" y="9791637"/>
                </a:lnTo>
                <a:lnTo>
                  <a:pt x="0" y="9744445"/>
                </a:lnTo>
                <a:lnTo>
                  <a:pt x="0" y="546939"/>
                </a:lnTo>
                <a:lnTo>
                  <a:pt x="2007" y="499747"/>
                </a:lnTo>
                <a:lnTo>
                  <a:pt x="7920" y="453670"/>
                </a:lnTo>
                <a:lnTo>
                  <a:pt x="17575" y="408872"/>
                </a:lnTo>
                <a:lnTo>
                  <a:pt x="30808" y="365517"/>
                </a:lnTo>
                <a:lnTo>
                  <a:pt x="47453" y="323769"/>
                </a:lnTo>
                <a:lnTo>
                  <a:pt x="67348" y="283792"/>
                </a:lnTo>
                <a:lnTo>
                  <a:pt x="90328" y="245752"/>
                </a:lnTo>
                <a:lnTo>
                  <a:pt x="116228" y="209810"/>
                </a:lnTo>
                <a:lnTo>
                  <a:pt x="144884" y="176133"/>
                </a:lnTo>
                <a:lnTo>
                  <a:pt x="176133" y="144884"/>
                </a:lnTo>
                <a:lnTo>
                  <a:pt x="209810" y="116228"/>
                </a:lnTo>
                <a:lnTo>
                  <a:pt x="245752" y="90328"/>
                </a:lnTo>
                <a:lnTo>
                  <a:pt x="283792" y="67348"/>
                </a:lnTo>
                <a:lnTo>
                  <a:pt x="323769" y="47453"/>
                </a:lnTo>
                <a:lnTo>
                  <a:pt x="365517" y="30808"/>
                </a:lnTo>
                <a:lnTo>
                  <a:pt x="408872" y="17575"/>
                </a:lnTo>
                <a:lnTo>
                  <a:pt x="453670" y="7920"/>
                </a:lnTo>
                <a:lnTo>
                  <a:pt x="499747" y="2007"/>
                </a:lnTo>
                <a:lnTo>
                  <a:pt x="546939" y="0"/>
                </a:lnTo>
                <a:lnTo>
                  <a:pt x="11372614" y="0"/>
                </a:lnTo>
                <a:lnTo>
                  <a:pt x="11419806" y="2007"/>
                </a:lnTo>
                <a:lnTo>
                  <a:pt x="11465883" y="7920"/>
                </a:lnTo>
                <a:lnTo>
                  <a:pt x="11510681" y="17575"/>
                </a:lnTo>
                <a:lnTo>
                  <a:pt x="11554036" y="30808"/>
                </a:lnTo>
                <a:lnTo>
                  <a:pt x="11595784" y="47453"/>
                </a:lnTo>
                <a:lnTo>
                  <a:pt x="11635760" y="67348"/>
                </a:lnTo>
                <a:lnTo>
                  <a:pt x="11673801" y="90328"/>
                </a:lnTo>
                <a:lnTo>
                  <a:pt x="11709742" y="116228"/>
                </a:lnTo>
                <a:lnTo>
                  <a:pt x="11743419" y="144884"/>
                </a:lnTo>
                <a:lnTo>
                  <a:pt x="11774668" y="176133"/>
                </a:lnTo>
                <a:lnTo>
                  <a:pt x="11803325" y="209810"/>
                </a:lnTo>
                <a:lnTo>
                  <a:pt x="11829225" y="245752"/>
                </a:lnTo>
                <a:lnTo>
                  <a:pt x="11852205" y="283792"/>
                </a:lnTo>
                <a:lnTo>
                  <a:pt x="11872099" y="323769"/>
                </a:lnTo>
                <a:lnTo>
                  <a:pt x="11888745" y="365517"/>
                </a:lnTo>
                <a:lnTo>
                  <a:pt x="11901977" y="408872"/>
                </a:lnTo>
                <a:lnTo>
                  <a:pt x="11911632" y="453670"/>
                </a:lnTo>
                <a:lnTo>
                  <a:pt x="11917546" y="499747"/>
                </a:lnTo>
                <a:lnTo>
                  <a:pt x="11919553" y="546939"/>
                </a:lnTo>
                <a:lnTo>
                  <a:pt x="11919553" y="9744445"/>
                </a:lnTo>
                <a:lnTo>
                  <a:pt x="11917546" y="9791637"/>
                </a:lnTo>
                <a:lnTo>
                  <a:pt x="11911632" y="9837714"/>
                </a:lnTo>
                <a:lnTo>
                  <a:pt x="11901977" y="9882512"/>
                </a:lnTo>
                <a:lnTo>
                  <a:pt x="11888745" y="9925867"/>
                </a:lnTo>
                <a:lnTo>
                  <a:pt x="11872099" y="9967615"/>
                </a:lnTo>
                <a:lnTo>
                  <a:pt x="11852205" y="10007591"/>
                </a:lnTo>
                <a:lnTo>
                  <a:pt x="11829225" y="10045632"/>
                </a:lnTo>
                <a:lnTo>
                  <a:pt x="11803325" y="10081573"/>
                </a:lnTo>
                <a:lnTo>
                  <a:pt x="11774668" y="10115250"/>
                </a:lnTo>
                <a:lnTo>
                  <a:pt x="11743419" y="10146499"/>
                </a:lnTo>
                <a:lnTo>
                  <a:pt x="11709742" y="10175156"/>
                </a:lnTo>
                <a:lnTo>
                  <a:pt x="11673801" y="10201056"/>
                </a:lnTo>
                <a:lnTo>
                  <a:pt x="11635760" y="10224036"/>
                </a:lnTo>
                <a:lnTo>
                  <a:pt x="11595784" y="10243930"/>
                </a:lnTo>
                <a:lnTo>
                  <a:pt x="11554036" y="10260576"/>
                </a:lnTo>
                <a:lnTo>
                  <a:pt x="11510681" y="10273808"/>
                </a:lnTo>
                <a:lnTo>
                  <a:pt x="11465883" y="10283463"/>
                </a:lnTo>
                <a:lnTo>
                  <a:pt x="11419806" y="10289377"/>
                </a:lnTo>
                <a:lnTo>
                  <a:pt x="11372614" y="10291384"/>
                </a:lnTo>
                <a:close/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4" name="object 1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4534" y="16780972"/>
            <a:ext cx="63974" cy="125458"/>
          </a:xfrm>
          <a:prstGeom prst="rect">
            <a:avLst/>
          </a:prstGeom>
        </p:spPr>
      </p:pic>
      <p:sp>
        <p:nvSpPr>
          <p:cNvPr id="105" name="object 105"/>
          <p:cNvSpPr/>
          <p:nvPr/>
        </p:nvSpPr>
        <p:spPr>
          <a:xfrm>
            <a:off x="1761318" y="16780974"/>
            <a:ext cx="63500" cy="129076"/>
          </a:xfrm>
          <a:custGeom>
            <a:avLst/>
            <a:gdLst/>
            <a:ahLst/>
            <a:cxnLst/>
            <a:rect l="l" t="t" r="r" b="b"/>
            <a:pathLst>
              <a:path w="63500" h="116840">
                <a:moveTo>
                  <a:pt x="17411" y="0"/>
                </a:moveTo>
                <a:lnTo>
                  <a:pt x="299" y="0"/>
                </a:lnTo>
                <a:lnTo>
                  <a:pt x="195" y="83336"/>
                </a:lnTo>
                <a:lnTo>
                  <a:pt x="116" y="84724"/>
                </a:lnTo>
                <a:lnTo>
                  <a:pt x="22988" y="115526"/>
                </a:lnTo>
                <a:lnTo>
                  <a:pt x="32046" y="116567"/>
                </a:lnTo>
                <a:lnTo>
                  <a:pt x="43104" y="116567"/>
                </a:lnTo>
                <a:lnTo>
                  <a:pt x="51624" y="114174"/>
                </a:lnTo>
                <a:lnTo>
                  <a:pt x="55884" y="108119"/>
                </a:lnTo>
                <a:lnTo>
                  <a:pt x="57548" y="105343"/>
                </a:lnTo>
                <a:lnTo>
                  <a:pt x="34165" y="105343"/>
                </a:lnTo>
                <a:lnTo>
                  <a:pt x="31376" y="104924"/>
                </a:lnTo>
                <a:lnTo>
                  <a:pt x="16956" y="84724"/>
                </a:lnTo>
                <a:lnTo>
                  <a:pt x="17367" y="77891"/>
                </a:lnTo>
                <a:lnTo>
                  <a:pt x="17411" y="0"/>
                </a:lnTo>
                <a:close/>
              </a:path>
              <a:path w="63500" h="116840">
                <a:moveTo>
                  <a:pt x="63172" y="0"/>
                </a:moveTo>
                <a:lnTo>
                  <a:pt x="55453" y="0"/>
                </a:lnTo>
                <a:lnTo>
                  <a:pt x="55453" y="77891"/>
                </a:lnTo>
                <a:lnTo>
                  <a:pt x="55036" y="83336"/>
                </a:lnTo>
                <a:lnTo>
                  <a:pt x="34165" y="105343"/>
                </a:lnTo>
                <a:lnTo>
                  <a:pt x="57548" y="105343"/>
                </a:lnTo>
                <a:lnTo>
                  <a:pt x="59281" y="102451"/>
                </a:lnTo>
                <a:lnTo>
                  <a:pt x="61655" y="96342"/>
                </a:lnTo>
                <a:lnTo>
                  <a:pt x="62965" y="89926"/>
                </a:lnTo>
                <a:lnTo>
                  <a:pt x="63082" y="86215"/>
                </a:lnTo>
                <a:lnTo>
                  <a:pt x="631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6" name="object 10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1693" y="16781648"/>
            <a:ext cx="66439" cy="125589"/>
          </a:xfrm>
          <a:prstGeom prst="rect">
            <a:avLst/>
          </a:prstGeom>
        </p:spPr>
      </p:pic>
      <p:sp>
        <p:nvSpPr>
          <p:cNvPr id="17" name="object 214">
            <a:extLst>
              <a:ext uri="{FF2B5EF4-FFF2-40B4-BE49-F238E27FC236}">
                <a16:creationId xmlns:a16="http://schemas.microsoft.com/office/drawing/2014/main" id="{FA2C3E12-2952-5ABA-709C-CCB7B0B6B6DC}"/>
              </a:ext>
            </a:extLst>
          </p:cNvPr>
          <p:cNvSpPr txBox="1"/>
          <p:nvPr/>
        </p:nvSpPr>
        <p:spPr>
          <a:xfrm>
            <a:off x="2494089" y="5498482"/>
            <a:ext cx="8112172" cy="4116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00" b="1" dirty="0">
                <a:solidFill>
                  <a:srgbClr val="FFFFFF"/>
                </a:solidFill>
                <a:latin typeface="Roboto"/>
                <a:cs typeface="Roboto"/>
              </a:rPr>
              <a:t>BANKLAR</a:t>
            </a:r>
            <a:r>
              <a:rPr sz="2600" b="1" spc="-2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600" b="1" dirty="0">
                <a:solidFill>
                  <a:srgbClr val="FFFFFF"/>
                </a:solidFill>
                <a:latin typeface="Roboto"/>
                <a:cs typeface="Roboto"/>
              </a:rPr>
              <a:t>BO‘YICHA</a:t>
            </a:r>
            <a:r>
              <a:rPr sz="2600" b="1" spc="-2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600" b="1" dirty="0">
                <a:solidFill>
                  <a:srgbClr val="FFFFFF"/>
                </a:solidFill>
                <a:latin typeface="Roboto"/>
                <a:cs typeface="Roboto"/>
              </a:rPr>
              <a:t>AVTOKREDIT</a:t>
            </a:r>
            <a:r>
              <a:rPr lang="en-US" sz="2600" b="1" spc="-15" dirty="0">
                <a:solidFill>
                  <a:srgbClr val="FFFFFF"/>
                </a:solidFill>
                <a:latin typeface="Roboto"/>
                <a:cs typeface="Roboto"/>
              </a:rPr>
              <a:t> FOIZ </a:t>
            </a:r>
            <a:r>
              <a:rPr sz="2600" b="1" spc="-10" dirty="0">
                <a:solidFill>
                  <a:srgbClr val="FFFFFF"/>
                </a:solidFill>
                <a:latin typeface="Roboto"/>
                <a:cs typeface="Roboto"/>
              </a:rPr>
              <a:t>STAVKALARI</a:t>
            </a:r>
            <a:endParaRPr sz="2600" dirty="0">
              <a:latin typeface="Roboto"/>
              <a:cs typeface="Roboto"/>
            </a:endParaRPr>
          </a:p>
        </p:txBody>
      </p:sp>
      <p:sp>
        <p:nvSpPr>
          <p:cNvPr id="30" name="object 201">
            <a:extLst>
              <a:ext uri="{FF2B5EF4-FFF2-40B4-BE49-F238E27FC236}">
                <a16:creationId xmlns:a16="http://schemas.microsoft.com/office/drawing/2014/main" id="{7088E6C7-EFA3-B59C-A72B-8D91D37ED766}"/>
              </a:ext>
            </a:extLst>
          </p:cNvPr>
          <p:cNvSpPr/>
          <p:nvPr/>
        </p:nvSpPr>
        <p:spPr>
          <a:xfrm>
            <a:off x="2135137" y="5288295"/>
            <a:ext cx="8653780" cy="819785"/>
          </a:xfrm>
          <a:custGeom>
            <a:avLst/>
            <a:gdLst/>
            <a:ahLst/>
            <a:cxnLst/>
            <a:rect l="l" t="t" r="r" b="b"/>
            <a:pathLst>
              <a:path w="8653780" h="819785">
                <a:moveTo>
                  <a:pt x="8521721" y="0"/>
                </a:moveTo>
                <a:lnTo>
                  <a:pt x="131598" y="0"/>
                </a:lnTo>
                <a:lnTo>
                  <a:pt x="90005" y="6708"/>
                </a:lnTo>
                <a:lnTo>
                  <a:pt x="53880" y="25388"/>
                </a:lnTo>
                <a:lnTo>
                  <a:pt x="25392" y="53875"/>
                </a:lnTo>
                <a:lnTo>
                  <a:pt x="6709" y="90000"/>
                </a:lnTo>
                <a:lnTo>
                  <a:pt x="0" y="131598"/>
                </a:lnTo>
                <a:lnTo>
                  <a:pt x="0" y="687919"/>
                </a:lnTo>
                <a:lnTo>
                  <a:pt x="6709" y="729518"/>
                </a:lnTo>
                <a:lnTo>
                  <a:pt x="25392" y="765646"/>
                </a:lnTo>
                <a:lnTo>
                  <a:pt x="53880" y="794136"/>
                </a:lnTo>
                <a:lnTo>
                  <a:pt x="90005" y="812819"/>
                </a:lnTo>
                <a:lnTo>
                  <a:pt x="131598" y="819529"/>
                </a:lnTo>
                <a:lnTo>
                  <a:pt x="8521721" y="819529"/>
                </a:lnTo>
                <a:lnTo>
                  <a:pt x="8563320" y="812819"/>
                </a:lnTo>
                <a:lnTo>
                  <a:pt x="8599448" y="794136"/>
                </a:lnTo>
                <a:lnTo>
                  <a:pt x="8627938" y="765646"/>
                </a:lnTo>
                <a:lnTo>
                  <a:pt x="8646621" y="729518"/>
                </a:lnTo>
                <a:lnTo>
                  <a:pt x="8653331" y="687919"/>
                </a:lnTo>
                <a:lnTo>
                  <a:pt x="8653331" y="131598"/>
                </a:lnTo>
                <a:lnTo>
                  <a:pt x="8646621" y="90000"/>
                </a:lnTo>
                <a:lnTo>
                  <a:pt x="8627938" y="53875"/>
                </a:lnTo>
                <a:lnTo>
                  <a:pt x="8599448" y="25388"/>
                </a:lnTo>
                <a:lnTo>
                  <a:pt x="8563320" y="6708"/>
                </a:lnTo>
                <a:lnTo>
                  <a:pt x="8521721" y="0"/>
                </a:lnTo>
                <a:close/>
              </a:path>
            </a:pathLst>
          </a:custGeom>
          <a:solidFill>
            <a:srgbClr val="3C76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02">
            <a:extLst>
              <a:ext uri="{FF2B5EF4-FFF2-40B4-BE49-F238E27FC236}">
                <a16:creationId xmlns:a16="http://schemas.microsoft.com/office/drawing/2014/main" id="{636DF222-99DF-97F4-C224-69A58B403100}"/>
              </a:ext>
            </a:extLst>
          </p:cNvPr>
          <p:cNvSpPr txBox="1"/>
          <p:nvPr/>
        </p:nvSpPr>
        <p:spPr>
          <a:xfrm>
            <a:off x="2736266" y="5489323"/>
            <a:ext cx="7627817" cy="4116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00" b="1" dirty="0">
                <a:solidFill>
                  <a:srgbClr val="FFFFFF"/>
                </a:solidFill>
                <a:latin typeface="Roboto"/>
                <a:cs typeface="Roboto"/>
              </a:rPr>
              <a:t>BANKLAR</a:t>
            </a:r>
            <a:r>
              <a:rPr sz="2600" b="1" spc="-2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uz-Latn-UZ" sz="2600" b="1" dirty="0">
                <a:solidFill>
                  <a:srgbClr val="FFFFFF"/>
                </a:solidFill>
                <a:latin typeface="Roboto"/>
                <a:cs typeface="Roboto"/>
              </a:rPr>
              <a:t>BÖYIÇA </a:t>
            </a:r>
            <a:r>
              <a:rPr lang="en-US" sz="2600" b="1" dirty="0">
                <a:solidFill>
                  <a:srgbClr val="FFFFFF"/>
                </a:solidFill>
                <a:latin typeface="Roboto"/>
                <a:cs typeface="Roboto"/>
              </a:rPr>
              <a:t>IPOTEKA</a:t>
            </a:r>
            <a:r>
              <a:rPr sz="2600" b="1" spc="-1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600" b="1" dirty="0">
                <a:solidFill>
                  <a:srgbClr val="FFFFFF"/>
                </a:solidFill>
                <a:latin typeface="Roboto"/>
                <a:cs typeface="Roboto"/>
              </a:rPr>
              <a:t>FOIZ</a:t>
            </a:r>
            <a:r>
              <a:rPr sz="2600" b="1" spc="-2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Roboto"/>
                <a:cs typeface="Roboto"/>
              </a:rPr>
              <a:t>STAVKALARI</a:t>
            </a:r>
            <a:endParaRPr sz="2600" dirty="0">
              <a:latin typeface="Roboto"/>
              <a:cs typeface="Roboto"/>
            </a:endParaRP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33331F23-ECE7-BAED-C7C5-98675547C170}"/>
              </a:ext>
            </a:extLst>
          </p:cNvPr>
          <p:cNvSpPr txBox="1"/>
          <p:nvPr/>
        </p:nvSpPr>
        <p:spPr>
          <a:xfrm>
            <a:off x="1321857" y="19015107"/>
            <a:ext cx="10927715" cy="500906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>
              <a:lnSpc>
                <a:spcPct val="103000"/>
              </a:lnSpc>
              <a:spcBef>
                <a:spcPts val="45"/>
              </a:spcBef>
            </a:pP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Ipoteka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kreditlari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böyiça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Örtaça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foiz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stavkalar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banklarning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öz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mablağlari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hamda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Ipotekani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qayta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moliyalaştiriş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kompaniyasi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mablağlari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hisobidan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002960"/>
                </a:solidFill>
                <a:latin typeface="Roboto"/>
                <a:cs typeface="Roboto"/>
              </a:rPr>
              <a:t>ikkilamçi</a:t>
            </a:r>
            <a:r>
              <a:rPr lang="en-US" sz="1600" b="1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002960"/>
                </a:solidFill>
                <a:latin typeface="Roboto"/>
                <a:cs typeface="Roboto"/>
              </a:rPr>
              <a:t>bozor</a:t>
            </a:r>
            <a:r>
              <a:rPr lang="en-US" sz="1600" b="1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uçun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ajratilgan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kreditlarni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öz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içiga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 </a:t>
            </a:r>
            <a:r>
              <a:rPr lang="en-US" sz="1600" dirty="0" err="1">
                <a:solidFill>
                  <a:srgbClr val="002960"/>
                </a:solidFill>
                <a:latin typeface="Roboto"/>
                <a:cs typeface="Roboto"/>
              </a:rPr>
              <a:t>oladi</a:t>
            </a:r>
            <a:r>
              <a:rPr lang="en-US" sz="1600" dirty="0">
                <a:solidFill>
                  <a:srgbClr val="002960"/>
                </a:solidFill>
                <a:latin typeface="Roboto"/>
                <a:cs typeface="Roboto"/>
              </a:rPr>
              <a:t>.</a:t>
            </a:r>
          </a:p>
        </p:txBody>
      </p:sp>
      <p:sp>
        <p:nvSpPr>
          <p:cNvPr id="36" name="object 9">
            <a:extLst>
              <a:ext uri="{FF2B5EF4-FFF2-40B4-BE49-F238E27FC236}">
                <a16:creationId xmlns:a16="http://schemas.microsoft.com/office/drawing/2014/main" id="{3835C9B1-26B5-A6C2-B39D-D07D964ACF77}"/>
              </a:ext>
            </a:extLst>
          </p:cNvPr>
          <p:cNvSpPr/>
          <p:nvPr/>
        </p:nvSpPr>
        <p:spPr>
          <a:xfrm>
            <a:off x="395570" y="18995530"/>
            <a:ext cx="662305" cy="662305"/>
          </a:xfrm>
          <a:custGeom>
            <a:avLst/>
            <a:gdLst/>
            <a:ahLst/>
            <a:cxnLst/>
            <a:rect l="l" t="t" r="r" b="b"/>
            <a:pathLst>
              <a:path w="662305" h="662305">
                <a:moveTo>
                  <a:pt x="356524" y="660836"/>
                </a:moveTo>
                <a:lnTo>
                  <a:pt x="305182" y="660836"/>
                </a:lnTo>
                <a:lnTo>
                  <a:pt x="310500" y="661829"/>
                </a:lnTo>
                <a:lnTo>
                  <a:pt x="351433" y="661829"/>
                </a:lnTo>
                <a:lnTo>
                  <a:pt x="354059" y="661123"/>
                </a:lnTo>
                <a:lnTo>
                  <a:pt x="356524" y="660836"/>
                </a:lnTo>
                <a:close/>
              </a:path>
              <a:path w="662305" h="662305">
                <a:moveTo>
                  <a:pt x="310729" y="0"/>
                </a:moveTo>
                <a:lnTo>
                  <a:pt x="266378" y="5750"/>
                </a:lnTo>
                <a:lnTo>
                  <a:pt x="222970" y="17498"/>
                </a:lnTo>
                <a:lnTo>
                  <a:pt x="181156" y="35244"/>
                </a:lnTo>
                <a:lnTo>
                  <a:pt x="141586" y="58991"/>
                </a:lnTo>
                <a:lnTo>
                  <a:pt x="104912" y="88742"/>
                </a:lnTo>
                <a:lnTo>
                  <a:pt x="70688" y="126017"/>
                </a:lnTo>
                <a:lnTo>
                  <a:pt x="42823" y="167549"/>
                </a:lnTo>
                <a:lnTo>
                  <a:pt x="21630" y="212581"/>
                </a:lnTo>
                <a:lnTo>
                  <a:pt x="7419" y="260359"/>
                </a:lnTo>
                <a:lnTo>
                  <a:pt x="502" y="310127"/>
                </a:lnTo>
                <a:lnTo>
                  <a:pt x="26" y="349126"/>
                </a:lnTo>
                <a:lnTo>
                  <a:pt x="0" y="351316"/>
                </a:lnTo>
                <a:lnTo>
                  <a:pt x="1112" y="357288"/>
                </a:lnTo>
                <a:lnTo>
                  <a:pt x="8295" y="404676"/>
                </a:lnTo>
                <a:lnTo>
                  <a:pt x="21985" y="449631"/>
                </a:lnTo>
                <a:lnTo>
                  <a:pt x="41672" y="491644"/>
                </a:lnTo>
                <a:lnTo>
                  <a:pt x="66846" y="530207"/>
                </a:lnTo>
                <a:lnTo>
                  <a:pt x="96997" y="564813"/>
                </a:lnTo>
                <a:lnTo>
                  <a:pt x="131614" y="594954"/>
                </a:lnTo>
                <a:lnTo>
                  <a:pt x="170188" y="620123"/>
                </a:lnTo>
                <a:lnTo>
                  <a:pt x="212207" y="639811"/>
                </a:lnTo>
                <a:lnTo>
                  <a:pt x="257161" y="653512"/>
                </a:lnTo>
                <a:lnTo>
                  <a:pt x="305328" y="660836"/>
                </a:lnTo>
                <a:lnTo>
                  <a:pt x="357801" y="660836"/>
                </a:lnTo>
                <a:lnTo>
                  <a:pt x="407243" y="653078"/>
                </a:lnTo>
                <a:lnTo>
                  <a:pt x="452797" y="638843"/>
                </a:lnTo>
                <a:lnTo>
                  <a:pt x="495242" y="618466"/>
                </a:lnTo>
                <a:lnTo>
                  <a:pt x="499666" y="615506"/>
                </a:lnTo>
                <a:lnTo>
                  <a:pt x="331203" y="615506"/>
                </a:lnTo>
                <a:lnTo>
                  <a:pt x="284992" y="611777"/>
                </a:lnTo>
                <a:lnTo>
                  <a:pt x="241156" y="600982"/>
                </a:lnTo>
                <a:lnTo>
                  <a:pt x="200280" y="583706"/>
                </a:lnTo>
                <a:lnTo>
                  <a:pt x="162950" y="560537"/>
                </a:lnTo>
                <a:lnTo>
                  <a:pt x="129755" y="532062"/>
                </a:lnTo>
                <a:lnTo>
                  <a:pt x="101279" y="498866"/>
                </a:lnTo>
                <a:lnTo>
                  <a:pt x="78110" y="461537"/>
                </a:lnTo>
                <a:lnTo>
                  <a:pt x="60835" y="420661"/>
                </a:lnTo>
                <a:lnTo>
                  <a:pt x="50040" y="376824"/>
                </a:lnTo>
                <a:lnTo>
                  <a:pt x="46311" y="330614"/>
                </a:lnTo>
                <a:lnTo>
                  <a:pt x="50040" y="284404"/>
                </a:lnTo>
                <a:lnTo>
                  <a:pt x="60835" y="240567"/>
                </a:lnTo>
                <a:lnTo>
                  <a:pt x="78110" y="199691"/>
                </a:lnTo>
                <a:lnTo>
                  <a:pt x="101279" y="162362"/>
                </a:lnTo>
                <a:lnTo>
                  <a:pt x="129755" y="129166"/>
                </a:lnTo>
                <a:lnTo>
                  <a:pt x="162950" y="100691"/>
                </a:lnTo>
                <a:lnTo>
                  <a:pt x="200280" y="77522"/>
                </a:lnTo>
                <a:lnTo>
                  <a:pt x="241156" y="60246"/>
                </a:lnTo>
                <a:lnTo>
                  <a:pt x="284992" y="49451"/>
                </a:lnTo>
                <a:lnTo>
                  <a:pt x="331203" y="45722"/>
                </a:lnTo>
                <a:lnTo>
                  <a:pt x="498852" y="45722"/>
                </a:lnTo>
                <a:lnTo>
                  <a:pt x="484539" y="36910"/>
                </a:lnTo>
                <a:lnTo>
                  <a:pt x="442927" y="18700"/>
                </a:lnTo>
                <a:lnTo>
                  <a:pt x="399655" y="6477"/>
                </a:lnTo>
                <a:lnTo>
                  <a:pt x="355371" y="243"/>
                </a:lnTo>
                <a:lnTo>
                  <a:pt x="310729" y="0"/>
                </a:lnTo>
                <a:close/>
              </a:path>
              <a:path w="662305" h="662305">
                <a:moveTo>
                  <a:pt x="498852" y="45722"/>
                </a:moveTo>
                <a:lnTo>
                  <a:pt x="331203" y="45722"/>
                </a:lnTo>
                <a:lnTo>
                  <a:pt x="377413" y="49451"/>
                </a:lnTo>
                <a:lnTo>
                  <a:pt x="421249" y="60246"/>
                </a:lnTo>
                <a:lnTo>
                  <a:pt x="462126" y="77522"/>
                </a:lnTo>
                <a:lnTo>
                  <a:pt x="499455" y="100691"/>
                </a:lnTo>
                <a:lnTo>
                  <a:pt x="532650" y="129166"/>
                </a:lnTo>
                <a:lnTo>
                  <a:pt x="561126" y="162362"/>
                </a:lnTo>
                <a:lnTo>
                  <a:pt x="584295" y="199691"/>
                </a:lnTo>
                <a:lnTo>
                  <a:pt x="601570" y="240567"/>
                </a:lnTo>
                <a:lnTo>
                  <a:pt x="612366" y="284404"/>
                </a:lnTo>
                <a:lnTo>
                  <a:pt x="616094" y="330614"/>
                </a:lnTo>
                <a:lnTo>
                  <a:pt x="612366" y="376824"/>
                </a:lnTo>
                <a:lnTo>
                  <a:pt x="601570" y="420661"/>
                </a:lnTo>
                <a:lnTo>
                  <a:pt x="584295" y="461537"/>
                </a:lnTo>
                <a:lnTo>
                  <a:pt x="561126" y="498866"/>
                </a:lnTo>
                <a:lnTo>
                  <a:pt x="532650" y="532062"/>
                </a:lnTo>
                <a:lnTo>
                  <a:pt x="499455" y="560537"/>
                </a:lnTo>
                <a:lnTo>
                  <a:pt x="462126" y="583706"/>
                </a:lnTo>
                <a:lnTo>
                  <a:pt x="421249" y="600982"/>
                </a:lnTo>
                <a:lnTo>
                  <a:pt x="377413" y="611777"/>
                </a:lnTo>
                <a:lnTo>
                  <a:pt x="331203" y="615506"/>
                </a:lnTo>
                <a:lnTo>
                  <a:pt x="499666" y="615506"/>
                </a:lnTo>
                <a:lnTo>
                  <a:pt x="534062" y="592487"/>
                </a:lnTo>
                <a:lnTo>
                  <a:pt x="568739" y="561445"/>
                </a:lnTo>
                <a:lnTo>
                  <a:pt x="598757" y="525877"/>
                </a:lnTo>
                <a:lnTo>
                  <a:pt x="623600" y="486322"/>
                </a:lnTo>
                <a:lnTo>
                  <a:pt x="642749" y="443320"/>
                </a:lnTo>
                <a:lnTo>
                  <a:pt x="655689" y="397408"/>
                </a:lnTo>
                <a:lnTo>
                  <a:pt x="661903" y="349126"/>
                </a:lnTo>
                <a:lnTo>
                  <a:pt x="661879" y="311431"/>
                </a:lnTo>
                <a:lnTo>
                  <a:pt x="655289" y="261923"/>
                </a:lnTo>
                <a:lnTo>
                  <a:pt x="641479" y="214448"/>
                </a:lnTo>
                <a:lnTo>
                  <a:pt x="620794" y="169712"/>
                </a:lnTo>
                <a:lnTo>
                  <a:pt x="593577" y="128420"/>
                </a:lnTo>
                <a:lnTo>
                  <a:pt x="560174" y="91279"/>
                </a:lnTo>
                <a:lnTo>
                  <a:pt x="523838" y="61104"/>
                </a:lnTo>
                <a:lnTo>
                  <a:pt x="498852" y="45722"/>
                </a:lnTo>
                <a:close/>
              </a:path>
            </a:pathLst>
          </a:custGeom>
          <a:solidFill>
            <a:srgbClr val="00296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10">
            <a:extLst>
              <a:ext uri="{FF2B5EF4-FFF2-40B4-BE49-F238E27FC236}">
                <a16:creationId xmlns:a16="http://schemas.microsoft.com/office/drawing/2014/main" id="{8DC8DCE3-DA21-11C4-BF55-7EFDE7101F1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273" y="19271138"/>
            <a:ext cx="67504" cy="207201"/>
          </a:xfrm>
          <a:prstGeom prst="rect">
            <a:avLst/>
          </a:prstGeom>
        </p:spPr>
      </p:pic>
      <p:sp>
        <p:nvSpPr>
          <p:cNvPr id="38" name="object 11">
            <a:extLst>
              <a:ext uri="{FF2B5EF4-FFF2-40B4-BE49-F238E27FC236}">
                <a16:creationId xmlns:a16="http://schemas.microsoft.com/office/drawing/2014/main" id="{B6C585E2-E475-DAB0-0C8B-015D0B5DF99E}"/>
              </a:ext>
            </a:extLst>
          </p:cNvPr>
          <p:cNvSpPr/>
          <p:nvPr/>
        </p:nvSpPr>
        <p:spPr>
          <a:xfrm>
            <a:off x="691101" y="19168531"/>
            <a:ext cx="71120" cy="62865"/>
          </a:xfrm>
          <a:custGeom>
            <a:avLst/>
            <a:gdLst/>
            <a:ahLst/>
            <a:cxnLst/>
            <a:rect l="l" t="t" r="r" b="b"/>
            <a:pathLst>
              <a:path w="71120" h="62865">
                <a:moveTo>
                  <a:pt x="34724" y="0"/>
                </a:moveTo>
                <a:lnTo>
                  <a:pt x="20241" y="3125"/>
                </a:lnTo>
                <a:lnTo>
                  <a:pt x="7776" y="11821"/>
                </a:lnTo>
                <a:lnTo>
                  <a:pt x="2299" y="19977"/>
                </a:lnTo>
                <a:lnTo>
                  <a:pt x="0" y="29058"/>
                </a:lnTo>
                <a:lnTo>
                  <a:pt x="969" y="38361"/>
                </a:lnTo>
                <a:lnTo>
                  <a:pt x="5299" y="47183"/>
                </a:lnTo>
                <a:lnTo>
                  <a:pt x="18065" y="58187"/>
                </a:lnTo>
                <a:lnTo>
                  <a:pt x="33847" y="62393"/>
                </a:lnTo>
                <a:lnTo>
                  <a:pt x="50000" y="59589"/>
                </a:lnTo>
                <a:lnTo>
                  <a:pt x="63876" y="49564"/>
                </a:lnTo>
                <a:lnTo>
                  <a:pt x="69509" y="39907"/>
                </a:lnTo>
                <a:lnTo>
                  <a:pt x="70928" y="29610"/>
                </a:lnTo>
                <a:lnTo>
                  <a:pt x="68366" y="19573"/>
                </a:lnTo>
                <a:lnTo>
                  <a:pt x="62057" y="10696"/>
                </a:lnTo>
                <a:lnTo>
                  <a:pt x="49303" y="2503"/>
                </a:lnTo>
                <a:lnTo>
                  <a:pt x="34724" y="0"/>
                </a:lnTo>
                <a:close/>
              </a:path>
            </a:pathLst>
          </a:custGeom>
          <a:solidFill>
            <a:srgbClr val="0029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Rectangle 5">
            <a:extLst>
              <a:ext uri="{FF2B5EF4-FFF2-40B4-BE49-F238E27FC236}">
                <a16:creationId xmlns:a16="http://schemas.microsoft.com/office/drawing/2014/main" id="{E3C57BEE-5E67-9A1C-5226-242F77771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600" y="15472836"/>
            <a:ext cx="4809239" cy="827614"/>
          </a:xfrm>
          <a:prstGeom prst="rect">
            <a:avLst/>
          </a:prstGeom>
          <a:solidFill>
            <a:srgbClr val="EDFFE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E9EFFF"/>
              </a:solidFill>
              <a:highlight>
                <a:srgbClr val="FFFF00"/>
              </a:highlight>
            </a:endParaRPr>
          </a:p>
        </p:txBody>
      </p:sp>
      <p:sp>
        <p:nvSpPr>
          <p:cNvPr id="50" name="Rectangle 28">
            <a:extLst>
              <a:ext uri="{FF2B5EF4-FFF2-40B4-BE49-F238E27FC236}">
                <a16:creationId xmlns:a16="http://schemas.microsoft.com/office/drawing/2014/main" id="{3369EA7A-262B-25DC-5E7F-0B6B0495B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0072" y="15640963"/>
            <a:ext cx="97462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rgbClr val="3C762C"/>
                </a:solidFill>
                <a:latin typeface="Roboto" panose="02000000000000000000" pitchFamily="2" charset="0"/>
              </a:rPr>
              <a:t>21,7%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3C762C"/>
              </a:solidFill>
              <a:effectLst/>
            </a:endParaRPr>
          </a:p>
        </p:txBody>
      </p:sp>
      <p:sp>
        <p:nvSpPr>
          <p:cNvPr id="51" name="Rectangle 57">
            <a:extLst>
              <a:ext uri="{FF2B5EF4-FFF2-40B4-BE49-F238E27FC236}">
                <a16:creationId xmlns:a16="http://schemas.microsoft.com/office/drawing/2014/main" id="{AF9C6D57-4CED-2FB8-A514-95A47F862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4591" y="15640963"/>
            <a:ext cx="292387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3C762C"/>
                </a:solidFill>
                <a:effectLst/>
                <a:latin typeface="Roboto" panose="02000000000000000000" pitchFamily="2" charset="0"/>
              </a:rPr>
              <a:t>Örtaça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3C762C"/>
                </a:solidFill>
                <a:effectLst/>
                <a:latin typeface="Roboto" panose="02000000000000000000" pitchFamily="2" charset="0"/>
              </a:rPr>
              <a:t> </a:t>
            </a:r>
            <a:r>
              <a:rPr kumimoji="0" lang="uz-Cyrl-UZ" altLang="en-US" sz="2800" b="1" i="0" u="none" strike="noStrike" cap="none" normalizeH="0" baseline="0" dirty="0">
                <a:ln>
                  <a:noFill/>
                </a:ln>
                <a:solidFill>
                  <a:srgbClr val="3C762C"/>
                </a:solidFill>
                <a:effectLst/>
                <a:latin typeface="Roboto" panose="02000000000000000000" pitchFamily="2" charset="0"/>
              </a:rPr>
              <a:t>foiz stavka</a:t>
            </a:r>
            <a:endParaRPr kumimoji="0" lang="uz-Cyrl-UZ" altLang="en-US" sz="2800" b="0" i="0" u="none" strike="noStrike" cap="none" normalizeH="0" baseline="0" dirty="0">
              <a:ln>
                <a:noFill/>
              </a:ln>
              <a:solidFill>
                <a:srgbClr val="3C762C"/>
              </a:solidFill>
              <a:effectLst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id="{17B0BA77-21EF-48D6-A1DB-3AC2806FC93B}"/>
              </a:ext>
            </a:extLst>
          </p:cNvPr>
          <p:cNvSpPr/>
          <p:nvPr/>
        </p:nvSpPr>
        <p:spPr>
          <a:xfrm>
            <a:off x="663259" y="16688256"/>
            <a:ext cx="11597640" cy="1950680"/>
          </a:xfrm>
          <a:custGeom>
            <a:avLst/>
            <a:gdLst/>
            <a:ahLst/>
            <a:cxnLst/>
            <a:rect l="l" t="t" r="r" b="b"/>
            <a:pathLst>
              <a:path w="11597640" h="1576705">
                <a:moveTo>
                  <a:pt x="11230521" y="0"/>
                </a:moveTo>
                <a:lnTo>
                  <a:pt x="367019" y="0"/>
                </a:lnTo>
                <a:lnTo>
                  <a:pt x="320980" y="2859"/>
                </a:lnTo>
                <a:lnTo>
                  <a:pt x="276648" y="11209"/>
                </a:lnTo>
                <a:lnTo>
                  <a:pt x="234366" y="24705"/>
                </a:lnTo>
                <a:lnTo>
                  <a:pt x="194479" y="43003"/>
                </a:lnTo>
                <a:lnTo>
                  <a:pt x="157331" y="65760"/>
                </a:lnTo>
                <a:lnTo>
                  <a:pt x="123265" y="92630"/>
                </a:lnTo>
                <a:lnTo>
                  <a:pt x="92625" y="123271"/>
                </a:lnTo>
                <a:lnTo>
                  <a:pt x="65756" y="157339"/>
                </a:lnTo>
                <a:lnTo>
                  <a:pt x="43001" y="194488"/>
                </a:lnTo>
                <a:lnTo>
                  <a:pt x="24703" y="234376"/>
                </a:lnTo>
                <a:lnTo>
                  <a:pt x="11208" y="276659"/>
                </a:lnTo>
                <a:lnTo>
                  <a:pt x="2859" y="320992"/>
                </a:lnTo>
                <a:lnTo>
                  <a:pt x="0" y="367031"/>
                </a:lnTo>
                <a:lnTo>
                  <a:pt x="0" y="1209405"/>
                </a:lnTo>
                <a:lnTo>
                  <a:pt x="2859" y="1255444"/>
                </a:lnTo>
                <a:lnTo>
                  <a:pt x="11208" y="1299777"/>
                </a:lnTo>
                <a:lnTo>
                  <a:pt x="24703" y="1342059"/>
                </a:lnTo>
                <a:lnTo>
                  <a:pt x="43001" y="1381947"/>
                </a:lnTo>
                <a:lnTo>
                  <a:pt x="65756" y="1419097"/>
                </a:lnTo>
                <a:lnTo>
                  <a:pt x="92625" y="1453164"/>
                </a:lnTo>
                <a:lnTo>
                  <a:pt x="123265" y="1483805"/>
                </a:lnTo>
                <a:lnTo>
                  <a:pt x="157331" y="1510676"/>
                </a:lnTo>
                <a:lnTo>
                  <a:pt x="194479" y="1533432"/>
                </a:lnTo>
                <a:lnTo>
                  <a:pt x="234366" y="1551731"/>
                </a:lnTo>
                <a:lnTo>
                  <a:pt x="276648" y="1565227"/>
                </a:lnTo>
                <a:lnTo>
                  <a:pt x="320980" y="1573577"/>
                </a:lnTo>
                <a:lnTo>
                  <a:pt x="367019" y="1576436"/>
                </a:lnTo>
                <a:lnTo>
                  <a:pt x="11230521" y="1576436"/>
                </a:lnTo>
                <a:lnTo>
                  <a:pt x="11276560" y="1573577"/>
                </a:lnTo>
                <a:lnTo>
                  <a:pt x="11320893" y="1565227"/>
                </a:lnTo>
                <a:lnTo>
                  <a:pt x="11363176" y="1551731"/>
                </a:lnTo>
                <a:lnTo>
                  <a:pt x="11403064" y="1533432"/>
                </a:lnTo>
                <a:lnTo>
                  <a:pt x="11440213" y="1510676"/>
                </a:lnTo>
                <a:lnTo>
                  <a:pt x="11474281" y="1483805"/>
                </a:lnTo>
                <a:lnTo>
                  <a:pt x="11504922" y="1453164"/>
                </a:lnTo>
                <a:lnTo>
                  <a:pt x="11531792" y="1419097"/>
                </a:lnTo>
                <a:lnTo>
                  <a:pt x="11554549" y="1381947"/>
                </a:lnTo>
                <a:lnTo>
                  <a:pt x="11572847" y="1342059"/>
                </a:lnTo>
                <a:lnTo>
                  <a:pt x="11586343" y="1299777"/>
                </a:lnTo>
                <a:lnTo>
                  <a:pt x="11594693" y="1255444"/>
                </a:lnTo>
                <a:lnTo>
                  <a:pt x="11597553" y="1209405"/>
                </a:lnTo>
                <a:lnTo>
                  <a:pt x="11597553" y="367031"/>
                </a:lnTo>
                <a:lnTo>
                  <a:pt x="11594693" y="320992"/>
                </a:lnTo>
                <a:lnTo>
                  <a:pt x="11586343" y="276659"/>
                </a:lnTo>
                <a:lnTo>
                  <a:pt x="11572847" y="234376"/>
                </a:lnTo>
                <a:lnTo>
                  <a:pt x="11554549" y="194488"/>
                </a:lnTo>
                <a:lnTo>
                  <a:pt x="11531792" y="157339"/>
                </a:lnTo>
                <a:lnTo>
                  <a:pt x="11504922" y="123271"/>
                </a:lnTo>
                <a:lnTo>
                  <a:pt x="11474281" y="92630"/>
                </a:lnTo>
                <a:lnTo>
                  <a:pt x="11440213" y="65760"/>
                </a:lnTo>
                <a:lnTo>
                  <a:pt x="11403064" y="43003"/>
                </a:lnTo>
                <a:lnTo>
                  <a:pt x="11363176" y="24705"/>
                </a:lnTo>
                <a:lnTo>
                  <a:pt x="11320893" y="11209"/>
                </a:lnTo>
                <a:lnTo>
                  <a:pt x="11276560" y="2859"/>
                </a:lnTo>
                <a:lnTo>
                  <a:pt x="11230521" y="0"/>
                </a:lnTo>
                <a:close/>
              </a:path>
            </a:pathLst>
          </a:custGeom>
          <a:solidFill>
            <a:srgbClr val="EDFF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F7A08CFC-9516-1A47-2BAF-7D4CB72D31C7}"/>
              </a:ext>
            </a:extLst>
          </p:cNvPr>
          <p:cNvSpPr/>
          <p:nvPr/>
        </p:nvSpPr>
        <p:spPr>
          <a:xfrm>
            <a:off x="663259" y="17062230"/>
            <a:ext cx="11597640" cy="1576705"/>
          </a:xfrm>
          <a:custGeom>
            <a:avLst/>
            <a:gdLst/>
            <a:ahLst/>
            <a:cxnLst/>
            <a:rect l="l" t="t" r="r" b="b"/>
            <a:pathLst>
              <a:path w="11597640" h="1576705">
                <a:moveTo>
                  <a:pt x="11230521" y="1576436"/>
                </a:moveTo>
                <a:lnTo>
                  <a:pt x="367019" y="1576436"/>
                </a:lnTo>
                <a:lnTo>
                  <a:pt x="320980" y="1573577"/>
                </a:lnTo>
                <a:lnTo>
                  <a:pt x="276648" y="1565227"/>
                </a:lnTo>
                <a:lnTo>
                  <a:pt x="234366" y="1551731"/>
                </a:lnTo>
                <a:lnTo>
                  <a:pt x="194479" y="1533432"/>
                </a:lnTo>
                <a:lnTo>
                  <a:pt x="157331" y="1510676"/>
                </a:lnTo>
                <a:lnTo>
                  <a:pt x="123265" y="1483805"/>
                </a:lnTo>
                <a:lnTo>
                  <a:pt x="92625" y="1453164"/>
                </a:lnTo>
                <a:lnTo>
                  <a:pt x="65756" y="1419097"/>
                </a:lnTo>
                <a:lnTo>
                  <a:pt x="43001" y="1381947"/>
                </a:lnTo>
                <a:lnTo>
                  <a:pt x="24703" y="1342059"/>
                </a:lnTo>
                <a:lnTo>
                  <a:pt x="11208" y="1299777"/>
                </a:lnTo>
                <a:lnTo>
                  <a:pt x="2859" y="1255444"/>
                </a:lnTo>
                <a:lnTo>
                  <a:pt x="0" y="1209405"/>
                </a:lnTo>
                <a:lnTo>
                  <a:pt x="0" y="367031"/>
                </a:lnTo>
                <a:lnTo>
                  <a:pt x="2859" y="320992"/>
                </a:lnTo>
                <a:lnTo>
                  <a:pt x="11208" y="276659"/>
                </a:lnTo>
                <a:lnTo>
                  <a:pt x="24703" y="234376"/>
                </a:lnTo>
                <a:lnTo>
                  <a:pt x="43001" y="194488"/>
                </a:lnTo>
                <a:lnTo>
                  <a:pt x="65756" y="157339"/>
                </a:lnTo>
                <a:lnTo>
                  <a:pt x="92625" y="123271"/>
                </a:lnTo>
                <a:lnTo>
                  <a:pt x="123265" y="92630"/>
                </a:lnTo>
                <a:lnTo>
                  <a:pt x="157331" y="65760"/>
                </a:lnTo>
                <a:lnTo>
                  <a:pt x="194479" y="43003"/>
                </a:lnTo>
                <a:lnTo>
                  <a:pt x="234366" y="24705"/>
                </a:lnTo>
                <a:lnTo>
                  <a:pt x="276648" y="11209"/>
                </a:lnTo>
                <a:lnTo>
                  <a:pt x="320980" y="2859"/>
                </a:lnTo>
                <a:lnTo>
                  <a:pt x="367019" y="0"/>
                </a:lnTo>
                <a:lnTo>
                  <a:pt x="11230521" y="0"/>
                </a:lnTo>
                <a:lnTo>
                  <a:pt x="11276560" y="2859"/>
                </a:lnTo>
                <a:lnTo>
                  <a:pt x="11320893" y="11209"/>
                </a:lnTo>
                <a:lnTo>
                  <a:pt x="11363176" y="24705"/>
                </a:lnTo>
                <a:lnTo>
                  <a:pt x="11403064" y="43003"/>
                </a:lnTo>
                <a:lnTo>
                  <a:pt x="11440213" y="65760"/>
                </a:lnTo>
                <a:lnTo>
                  <a:pt x="11474281" y="92630"/>
                </a:lnTo>
                <a:lnTo>
                  <a:pt x="11504922" y="123271"/>
                </a:lnTo>
                <a:lnTo>
                  <a:pt x="11531792" y="157339"/>
                </a:lnTo>
                <a:lnTo>
                  <a:pt x="11554549" y="194488"/>
                </a:lnTo>
                <a:lnTo>
                  <a:pt x="11572847" y="234376"/>
                </a:lnTo>
                <a:lnTo>
                  <a:pt x="11586343" y="276659"/>
                </a:lnTo>
                <a:lnTo>
                  <a:pt x="11594693" y="320992"/>
                </a:lnTo>
                <a:lnTo>
                  <a:pt x="11597553" y="367031"/>
                </a:lnTo>
                <a:lnTo>
                  <a:pt x="11597553" y="1209405"/>
                </a:lnTo>
                <a:lnTo>
                  <a:pt x="11594693" y="1255444"/>
                </a:lnTo>
                <a:lnTo>
                  <a:pt x="11586343" y="1299777"/>
                </a:lnTo>
                <a:lnTo>
                  <a:pt x="11572847" y="1342059"/>
                </a:lnTo>
                <a:lnTo>
                  <a:pt x="11554549" y="1381947"/>
                </a:lnTo>
                <a:lnTo>
                  <a:pt x="11531792" y="1419097"/>
                </a:lnTo>
                <a:lnTo>
                  <a:pt x="11504922" y="1453164"/>
                </a:lnTo>
                <a:lnTo>
                  <a:pt x="11474281" y="1483805"/>
                </a:lnTo>
                <a:lnTo>
                  <a:pt x="11440213" y="1510676"/>
                </a:lnTo>
                <a:lnTo>
                  <a:pt x="11403064" y="1533432"/>
                </a:lnTo>
                <a:lnTo>
                  <a:pt x="11363176" y="1551731"/>
                </a:lnTo>
                <a:lnTo>
                  <a:pt x="11320893" y="1565227"/>
                </a:lnTo>
                <a:lnTo>
                  <a:pt x="11276560" y="1573577"/>
                </a:lnTo>
                <a:lnTo>
                  <a:pt x="11230521" y="1576436"/>
                </a:lnTo>
                <a:close/>
              </a:path>
            </a:pathLst>
          </a:custGeom>
          <a:ln w="11966">
            <a:solidFill>
              <a:srgbClr val="DFDF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15">
            <a:extLst>
              <a:ext uri="{FF2B5EF4-FFF2-40B4-BE49-F238E27FC236}">
                <a16:creationId xmlns:a16="http://schemas.microsoft.com/office/drawing/2014/main" id="{4CB3C4ED-26D3-D5C0-DBF5-82874C0CE3D3}"/>
              </a:ext>
            </a:extLst>
          </p:cNvPr>
          <p:cNvSpPr/>
          <p:nvPr/>
        </p:nvSpPr>
        <p:spPr>
          <a:xfrm>
            <a:off x="1066759" y="17233812"/>
            <a:ext cx="1245870" cy="1245870"/>
          </a:xfrm>
          <a:custGeom>
            <a:avLst/>
            <a:gdLst/>
            <a:ahLst/>
            <a:cxnLst/>
            <a:rect l="l" t="t" r="r" b="b"/>
            <a:pathLst>
              <a:path w="1245870" h="1245869">
                <a:moveTo>
                  <a:pt x="622652" y="0"/>
                </a:moveTo>
                <a:lnTo>
                  <a:pt x="573993" y="1873"/>
                </a:lnTo>
                <a:lnTo>
                  <a:pt x="526358" y="7400"/>
                </a:lnTo>
                <a:lnTo>
                  <a:pt x="479885" y="16444"/>
                </a:lnTo>
                <a:lnTo>
                  <a:pt x="434714" y="28865"/>
                </a:lnTo>
                <a:lnTo>
                  <a:pt x="390982" y="44525"/>
                </a:lnTo>
                <a:lnTo>
                  <a:pt x="348828" y="63285"/>
                </a:lnTo>
                <a:lnTo>
                  <a:pt x="308390" y="85008"/>
                </a:lnTo>
                <a:lnTo>
                  <a:pt x="269807" y="109555"/>
                </a:lnTo>
                <a:lnTo>
                  <a:pt x="233217" y="136786"/>
                </a:lnTo>
                <a:lnTo>
                  <a:pt x="198759" y="166565"/>
                </a:lnTo>
                <a:lnTo>
                  <a:pt x="166571" y="198752"/>
                </a:lnTo>
                <a:lnTo>
                  <a:pt x="136791" y="233210"/>
                </a:lnTo>
                <a:lnTo>
                  <a:pt x="109558" y="269799"/>
                </a:lnTo>
                <a:lnTo>
                  <a:pt x="85011" y="308381"/>
                </a:lnTo>
                <a:lnTo>
                  <a:pt x="63288" y="348818"/>
                </a:lnTo>
                <a:lnTo>
                  <a:pt x="44526" y="390972"/>
                </a:lnTo>
                <a:lnTo>
                  <a:pt x="28866" y="434703"/>
                </a:lnTo>
                <a:lnTo>
                  <a:pt x="16445" y="479874"/>
                </a:lnTo>
                <a:lnTo>
                  <a:pt x="7401" y="526346"/>
                </a:lnTo>
                <a:lnTo>
                  <a:pt x="1873" y="573981"/>
                </a:lnTo>
                <a:lnTo>
                  <a:pt x="0" y="622640"/>
                </a:lnTo>
                <a:lnTo>
                  <a:pt x="1873" y="671299"/>
                </a:lnTo>
                <a:lnTo>
                  <a:pt x="7401" y="718934"/>
                </a:lnTo>
                <a:lnTo>
                  <a:pt x="16445" y="765406"/>
                </a:lnTo>
                <a:lnTo>
                  <a:pt x="28866" y="810577"/>
                </a:lnTo>
                <a:lnTo>
                  <a:pt x="44526" y="854309"/>
                </a:lnTo>
                <a:lnTo>
                  <a:pt x="63288" y="896462"/>
                </a:lnTo>
                <a:lnTo>
                  <a:pt x="85011" y="936899"/>
                </a:lnTo>
                <a:lnTo>
                  <a:pt x="109558" y="975482"/>
                </a:lnTo>
                <a:lnTo>
                  <a:pt x="136791" y="1012071"/>
                </a:lnTo>
                <a:lnTo>
                  <a:pt x="166571" y="1046528"/>
                </a:lnTo>
                <a:lnTo>
                  <a:pt x="198759" y="1078715"/>
                </a:lnTo>
                <a:lnTo>
                  <a:pt x="233217" y="1108494"/>
                </a:lnTo>
                <a:lnTo>
                  <a:pt x="269807" y="1135726"/>
                </a:lnTo>
                <a:lnTo>
                  <a:pt x="308390" y="1160272"/>
                </a:lnTo>
                <a:lnTo>
                  <a:pt x="348828" y="1181995"/>
                </a:lnTo>
                <a:lnTo>
                  <a:pt x="390982" y="1200756"/>
                </a:lnTo>
                <a:lnTo>
                  <a:pt x="434714" y="1216416"/>
                </a:lnTo>
                <a:lnTo>
                  <a:pt x="479885" y="1228837"/>
                </a:lnTo>
                <a:lnTo>
                  <a:pt x="526358" y="1237880"/>
                </a:lnTo>
                <a:lnTo>
                  <a:pt x="573993" y="1243408"/>
                </a:lnTo>
                <a:lnTo>
                  <a:pt x="622652" y="1245281"/>
                </a:lnTo>
                <a:lnTo>
                  <a:pt x="671311" y="1243408"/>
                </a:lnTo>
                <a:lnTo>
                  <a:pt x="718946" y="1237880"/>
                </a:lnTo>
                <a:lnTo>
                  <a:pt x="765418" y="1228837"/>
                </a:lnTo>
                <a:lnTo>
                  <a:pt x="810589" y="1216416"/>
                </a:lnTo>
                <a:lnTo>
                  <a:pt x="854321" y="1200756"/>
                </a:lnTo>
                <a:lnTo>
                  <a:pt x="896474" y="1181995"/>
                </a:lnTo>
                <a:lnTo>
                  <a:pt x="936911" y="1160272"/>
                </a:lnTo>
                <a:lnTo>
                  <a:pt x="975494" y="1135726"/>
                </a:lnTo>
                <a:lnTo>
                  <a:pt x="1012083" y="1108494"/>
                </a:lnTo>
                <a:lnTo>
                  <a:pt x="1046540" y="1078715"/>
                </a:lnTo>
                <a:lnTo>
                  <a:pt x="1078727" y="1046528"/>
                </a:lnTo>
                <a:lnTo>
                  <a:pt x="1108506" y="1012071"/>
                </a:lnTo>
                <a:lnTo>
                  <a:pt x="1135738" y="975482"/>
                </a:lnTo>
                <a:lnTo>
                  <a:pt x="1160284" y="936899"/>
                </a:lnTo>
                <a:lnTo>
                  <a:pt x="1182007" y="896462"/>
                </a:lnTo>
                <a:lnTo>
                  <a:pt x="1200768" y="854309"/>
                </a:lnTo>
                <a:lnTo>
                  <a:pt x="1216428" y="810577"/>
                </a:lnTo>
                <a:lnTo>
                  <a:pt x="1228849" y="765406"/>
                </a:lnTo>
                <a:lnTo>
                  <a:pt x="1237892" y="718934"/>
                </a:lnTo>
                <a:lnTo>
                  <a:pt x="1243420" y="671299"/>
                </a:lnTo>
                <a:lnTo>
                  <a:pt x="1245293" y="622640"/>
                </a:lnTo>
                <a:lnTo>
                  <a:pt x="1243420" y="573981"/>
                </a:lnTo>
                <a:lnTo>
                  <a:pt x="1237892" y="526346"/>
                </a:lnTo>
                <a:lnTo>
                  <a:pt x="1228849" y="479874"/>
                </a:lnTo>
                <a:lnTo>
                  <a:pt x="1216428" y="434703"/>
                </a:lnTo>
                <a:lnTo>
                  <a:pt x="1200768" y="390972"/>
                </a:lnTo>
                <a:lnTo>
                  <a:pt x="1182007" y="348818"/>
                </a:lnTo>
                <a:lnTo>
                  <a:pt x="1160284" y="308381"/>
                </a:lnTo>
                <a:lnTo>
                  <a:pt x="1135738" y="269799"/>
                </a:lnTo>
                <a:lnTo>
                  <a:pt x="1108506" y="233210"/>
                </a:lnTo>
                <a:lnTo>
                  <a:pt x="1078727" y="198752"/>
                </a:lnTo>
                <a:lnTo>
                  <a:pt x="1046540" y="166565"/>
                </a:lnTo>
                <a:lnTo>
                  <a:pt x="1012083" y="136786"/>
                </a:lnTo>
                <a:lnTo>
                  <a:pt x="975494" y="109555"/>
                </a:lnTo>
                <a:lnTo>
                  <a:pt x="936911" y="85008"/>
                </a:lnTo>
                <a:lnTo>
                  <a:pt x="896474" y="63285"/>
                </a:lnTo>
                <a:lnTo>
                  <a:pt x="854321" y="44525"/>
                </a:lnTo>
                <a:lnTo>
                  <a:pt x="810589" y="28865"/>
                </a:lnTo>
                <a:lnTo>
                  <a:pt x="765418" y="16444"/>
                </a:lnTo>
                <a:lnTo>
                  <a:pt x="718946" y="7400"/>
                </a:lnTo>
                <a:lnTo>
                  <a:pt x="671311" y="1873"/>
                </a:lnTo>
                <a:lnTo>
                  <a:pt x="622652" y="0"/>
                </a:lnTo>
                <a:close/>
              </a:path>
            </a:pathLst>
          </a:custGeom>
          <a:solidFill>
            <a:srgbClr val="3C76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D761256-EE99-9930-C9F4-667B6860BBD6}"/>
              </a:ext>
            </a:extLst>
          </p:cNvPr>
          <p:cNvSpPr txBox="1"/>
          <p:nvPr/>
        </p:nvSpPr>
        <p:spPr>
          <a:xfrm>
            <a:off x="2467479" y="17189671"/>
            <a:ext cx="3702050" cy="1355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US" sz="1550" b="1" dirty="0" err="1">
                <a:solidFill>
                  <a:srgbClr val="3C762C"/>
                </a:solidFill>
                <a:latin typeface="Roboto"/>
                <a:cs typeface="Roboto"/>
              </a:rPr>
              <a:t>Jismoniy</a:t>
            </a:r>
            <a:r>
              <a:rPr lang="en-US" sz="1550" b="1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3C762C"/>
                </a:solidFill>
                <a:latin typeface="Roboto"/>
                <a:cs typeface="Roboto"/>
              </a:rPr>
              <a:t>şaxslarga</a:t>
            </a:r>
            <a:r>
              <a:rPr lang="en-US" sz="1550" b="1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3C762C"/>
                </a:solidFill>
                <a:latin typeface="Roboto"/>
                <a:cs typeface="Roboto"/>
              </a:rPr>
              <a:t>ajratilgan</a:t>
            </a:r>
            <a:r>
              <a:rPr lang="en-US" sz="1550" b="1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3C762C"/>
                </a:solidFill>
                <a:latin typeface="Roboto"/>
                <a:cs typeface="Roboto"/>
              </a:rPr>
              <a:t>kreditlar</a:t>
            </a:r>
            <a:r>
              <a:rPr lang="en-US" sz="1550" b="1" spc="-1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550" spc="-10" dirty="0">
                <a:solidFill>
                  <a:srgbClr val="3C762C"/>
                </a:solidFill>
                <a:latin typeface="Roboto"/>
                <a:cs typeface="Roboto"/>
              </a:rPr>
              <a:t>(</a:t>
            </a:r>
            <a:r>
              <a:rPr lang="en-US" sz="1550" spc="-10" dirty="0" err="1">
                <a:solidFill>
                  <a:srgbClr val="3C762C"/>
                </a:solidFill>
                <a:latin typeface="Roboto"/>
                <a:cs typeface="Roboto"/>
              </a:rPr>
              <a:t>mikroqarz</a:t>
            </a:r>
            <a:r>
              <a:rPr lang="en-US" sz="1550" spc="-5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3C762C"/>
                </a:solidFill>
                <a:latin typeface="Roboto"/>
                <a:cs typeface="Roboto"/>
              </a:rPr>
              <a:t>va</a:t>
            </a:r>
            <a:r>
              <a:rPr lang="en-US" sz="1550" spc="-5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3C762C"/>
                </a:solidFill>
                <a:latin typeface="Roboto"/>
                <a:cs typeface="Roboto"/>
              </a:rPr>
              <a:t>kredit</a:t>
            </a:r>
            <a:r>
              <a:rPr lang="en-US" sz="1550" spc="-5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550" spc="-10" dirty="0" err="1">
                <a:solidFill>
                  <a:srgbClr val="3C762C"/>
                </a:solidFill>
                <a:latin typeface="Roboto"/>
                <a:cs typeface="Roboto"/>
              </a:rPr>
              <a:t>kartalaridan</a:t>
            </a:r>
            <a:r>
              <a:rPr lang="en-US" sz="1550" spc="-5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550" spc="-10" dirty="0" err="1">
                <a:solidFill>
                  <a:srgbClr val="3C762C"/>
                </a:solidFill>
                <a:latin typeface="Roboto"/>
                <a:cs typeface="Roboto"/>
              </a:rPr>
              <a:t>taşqari</a:t>
            </a:r>
            <a:r>
              <a:rPr lang="en-US" sz="1550" spc="-10" dirty="0">
                <a:solidFill>
                  <a:srgbClr val="3C762C"/>
                </a:solidFill>
                <a:latin typeface="Roboto"/>
                <a:cs typeface="Roboto"/>
              </a:rPr>
              <a:t>) </a:t>
            </a:r>
            <a:r>
              <a:rPr lang="en-US" sz="1550" spc="-25" dirty="0" err="1">
                <a:solidFill>
                  <a:srgbClr val="3C762C"/>
                </a:solidFill>
                <a:latin typeface="Roboto"/>
                <a:cs typeface="Roboto"/>
              </a:rPr>
              <a:t>Örtaça</a:t>
            </a:r>
            <a:r>
              <a:rPr lang="en-US" sz="1550" spc="-2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550" spc="-25" dirty="0" err="1">
                <a:solidFill>
                  <a:srgbClr val="3C762C"/>
                </a:solidFill>
                <a:latin typeface="Roboto"/>
                <a:cs typeface="Roboto"/>
              </a:rPr>
              <a:t>foiz</a:t>
            </a:r>
            <a:r>
              <a:rPr lang="en-US" sz="1550" spc="-2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550" spc="-25" dirty="0" err="1">
                <a:solidFill>
                  <a:srgbClr val="3C762C"/>
                </a:solidFill>
                <a:latin typeface="Roboto"/>
                <a:cs typeface="Roboto"/>
              </a:rPr>
              <a:t>stavka</a:t>
            </a:r>
            <a:r>
              <a:rPr lang="en-US" sz="1550" spc="-10" dirty="0" err="1">
                <a:solidFill>
                  <a:srgbClr val="3C762C"/>
                </a:solidFill>
                <a:latin typeface="Roboto"/>
                <a:cs typeface="Roboto"/>
              </a:rPr>
              <a:t>si</a:t>
            </a:r>
            <a:r>
              <a:rPr lang="en-US" sz="1550" spc="-10" dirty="0">
                <a:solidFill>
                  <a:srgbClr val="3C762C"/>
                </a:solidFill>
                <a:latin typeface="Roboto"/>
                <a:cs typeface="Roboto"/>
              </a:rPr>
              <a:t>:</a:t>
            </a:r>
            <a:endParaRPr lang="en-US" sz="1550" dirty="0">
              <a:latin typeface="Roboto"/>
              <a:cs typeface="Roboto"/>
            </a:endParaRPr>
          </a:p>
          <a:p>
            <a:pPr marL="12700">
              <a:lnSpc>
                <a:spcPts val="4885"/>
              </a:lnSpc>
            </a:pPr>
            <a:r>
              <a:rPr sz="4500" b="1" spc="-30" dirty="0">
                <a:solidFill>
                  <a:srgbClr val="3C762C"/>
                </a:solidFill>
                <a:latin typeface="Roboto"/>
                <a:cs typeface="Roboto"/>
              </a:rPr>
              <a:t>22,4%</a:t>
            </a:r>
            <a:endParaRPr sz="4500" dirty="0">
              <a:latin typeface="Roboto"/>
              <a:cs typeface="Roboto"/>
            </a:endParaRPr>
          </a:p>
        </p:txBody>
      </p:sp>
      <p:sp>
        <p:nvSpPr>
          <p:cNvPr id="47" name="object 18">
            <a:extLst>
              <a:ext uri="{FF2B5EF4-FFF2-40B4-BE49-F238E27FC236}">
                <a16:creationId xmlns:a16="http://schemas.microsoft.com/office/drawing/2014/main" id="{B0871E84-EA56-E685-4288-1AF918D6E425}"/>
              </a:ext>
            </a:extLst>
          </p:cNvPr>
          <p:cNvSpPr/>
          <p:nvPr/>
        </p:nvSpPr>
        <p:spPr>
          <a:xfrm>
            <a:off x="1373454" y="17478856"/>
            <a:ext cx="632460" cy="755650"/>
          </a:xfrm>
          <a:custGeom>
            <a:avLst/>
            <a:gdLst/>
            <a:ahLst/>
            <a:cxnLst/>
            <a:rect l="l" t="t" r="r" b="b"/>
            <a:pathLst>
              <a:path w="632460" h="755650">
                <a:moveTo>
                  <a:pt x="506780" y="190995"/>
                </a:moveTo>
                <a:lnTo>
                  <a:pt x="501738" y="147193"/>
                </a:lnTo>
                <a:lnTo>
                  <a:pt x="487375" y="106997"/>
                </a:lnTo>
                <a:lnTo>
                  <a:pt x="475157" y="87782"/>
                </a:lnTo>
                <a:lnTo>
                  <a:pt x="475157" y="190995"/>
                </a:lnTo>
                <a:lnTo>
                  <a:pt x="467042" y="241312"/>
                </a:lnTo>
                <a:lnTo>
                  <a:pt x="444436" y="285038"/>
                </a:lnTo>
                <a:lnTo>
                  <a:pt x="409981" y="319506"/>
                </a:lnTo>
                <a:lnTo>
                  <a:pt x="366268" y="342125"/>
                </a:lnTo>
                <a:lnTo>
                  <a:pt x="315950" y="350240"/>
                </a:lnTo>
                <a:lnTo>
                  <a:pt x="265620" y="342125"/>
                </a:lnTo>
                <a:lnTo>
                  <a:pt x="221919" y="319506"/>
                </a:lnTo>
                <a:lnTo>
                  <a:pt x="187452" y="285038"/>
                </a:lnTo>
                <a:lnTo>
                  <a:pt x="164846" y="241312"/>
                </a:lnTo>
                <a:lnTo>
                  <a:pt x="156730" y="190995"/>
                </a:lnTo>
                <a:lnTo>
                  <a:pt x="164846" y="140627"/>
                </a:lnTo>
                <a:lnTo>
                  <a:pt x="187452" y="96901"/>
                </a:lnTo>
                <a:lnTo>
                  <a:pt x="221919" y="62420"/>
                </a:lnTo>
                <a:lnTo>
                  <a:pt x="265620" y="39814"/>
                </a:lnTo>
                <a:lnTo>
                  <a:pt x="315950" y="31686"/>
                </a:lnTo>
                <a:lnTo>
                  <a:pt x="366268" y="39814"/>
                </a:lnTo>
                <a:lnTo>
                  <a:pt x="409981" y="62420"/>
                </a:lnTo>
                <a:lnTo>
                  <a:pt x="444436" y="96901"/>
                </a:lnTo>
                <a:lnTo>
                  <a:pt x="467042" y="140627"/>
                </a:lnTo>
                <a:lnTo>
                  <a:pt x="475157" y="190995"/>
                </a:lnTo>
                <a:lnTo>
                  <a:pt x="475157" y="87782"/>
                </a:lnTo>
                <a:lnTo>
                  <a:pt x="435267" y="41960"/>
                </a:lnTo>
                <a:lnTo>
                  <a:pt x="399821" y="19405"/>
                </a:lnTo>
                <a:lnTo>
                  <a:pt x="359638" y="5041"/>
                </a:lnTo>
                <a:lnTo>
                  <a:pt x="315874" y="0"/>
                </a:lnTo>
                <a:lnTo>
                  <a:pt x="272097" y="5041"/>
                </a:lnTo>
                <a:lnTo>
                  <a:pt x="231914" y="19405"/>
                </a:lnTo>
                <a:lnTo>
                  <a:pt x="196469" y="41960"/>
                </a:lnTo>
                <a:lnTo>
                  <a:pt x="166903" y="71526"/>
                </a:lnTo>
                <a:lnTo>
                  <a:pt x="144360" y="106997"/>
                </a:lnTo>
                <a:lnTo>
                  <a:pt x="129997" y="147193"/>
                </a:lnTo>
                <a:lnTo>
                  <a:pt x="124955" y="190995"/>
                </a:lnTo>
                <a:lnTo>
                  <a:pt x="129997" y="234784"/>
                </a:lnTo>
                <a:lnTo>
                  <a:pt x="144360" y="274980"/>
                </a:lnTo>
                <a:lnTo>
                  <a:pt x="166903" y="310438"/>
                </a:lnTo>
                <a:lnTo>
                  <a:pt x="196469" y="340017"/>
                </a:lnTo>
                <a:lnTo>
                  <a:pt x="231914" y="362559"/>
                </a:lnTo>
                <a:lnTo>
                  <a:pt x="272097" y="376923"/>
                </a:lnTo>
                <a:lnTo>
                  <a:pt x="315874" y="381965"/>
                </a:lnTo>
                <a:lnTo>
                  <a:pt x="359638" y="376923"/>
                </a:lnTo>
                <a:lnTo>
                  <a:pt x="399821" y="362559"/>
                </a:lnTo>
                <a:lnTo>
                  <a:pt x="419188" y="350240"/>
                </a:lnTo>
                <a:lnTo>
                  <a:pt x="435267" y="340017"/>
                </a:lnTo>
                <a:lnTo>
                  <a:pt x="464832" y="310438"/>
                </a:lnTo>
                <a:lnTo>
                  <a:pt x="487375" y="274980"/>
                </a:lnTo>
                <a:lnTo>
                  <a:pt x="501738" y="234784"/>
                </a:lnTo>
                <a:lnTo>
                  <a:pt x="506780" y="190995"/>
                </a:lnTo>
                <a:close/>
              </a:path>
              <a:path w="632460" h="755650">
                <a:moveTo>
                  <a:pt x="631888" y="651992"/>
                </a:moveTo>
                <a:lnTo>
                  <a:pt x="630923" y="600163"/>
                </a:lnTo>
                <a:lnTo>
                  <a:pt x="624433" y="558279"/>
                </a:lnTo>
                <a:lnTo>
                  <a:pt x="609168" y="519137"/>
                </a:lnTo>
                <a:lnTo>
                  <a:pt x="599554" y="504444"/>
                </a:lnTo>
                <a:lnTo>
                  <a:pt x="599554" y="610958"/>
                </a:lnTo>
                <a:lnTo>
                  <a:pt x="599490" y="651992"/>
                </a:lnTo>
                <a:lnTo>
                  <a:pt x="599401" y="701243"/>
                </a:lnTo>
                <a:lnTo>
                  <a:pt x="578993" y="722960"/>
                </a:lnTo>
                <a:lnTo>
                  <a:pt x="54381" y="722960"/>
                </a:lnTo>
                <a:lnTo>
                  <a:pt x="45618" y="721245"/>
                </a:lnTo>
                <a:lnTo>
                  <a:pt x="38582" y="716584"/>
                </a:lnTo>
                <a:lnTo>
                  <a:pt x="33909" y="709637"/>
                </a:lnTo>
                <a:lnTo>
                  <a:pt x="32245" y="701243"/>
                </a:lnTo>
                <a:lnTo>
                  <a:pt x="32270" y="609358"/>
                </a:lnTo>
                <a:lnTo>
                  <a:pt x="38379" y="564438"/>
                </a:lnTo>
                <a:lnTo>
                  <a:pt x="55537" y="524357"/>
                </a:lnTo>
                <a:lnTo>
                  <a:pt x="82092" y="490601"/>
                </a:lnTo>
                <a:lnTo>
                  <a:pt x="116433" y="464642"/>
                </a:lnTo>
                <a:lnTo>
                  <a:pt x="156908" y="447992"/>
                </a:lnTo>
                <a:lnTo>
                  <a:pt x="201866" y="442137"/>
                </a:lnTo>
                <a:lnTo>
                  <a:pt x="431380" y="442290"/>
                </a:lnTo>
                <a:lnTo>
                  <a:pt x="476313" y="448310"/>
                </a:lnTo>
                <a:lnTo>
                  <a:pt x="516572" y="465264"/>
                </a:lnTo>
                <a:lnTo>
                  <a:pt x="550595" y="491591"/>
                </a:lnTo>
                <a:lnTo>
                  <a:pt x="576808" y="525691"/>
                </a:lnTo>
                <a:lnTo>
                  <a:pt x="593648" y="566000"/>
                </a:lnTo>
                <a:lnTo>
                  <a:pt x="599554" y="610958"/>
                </a:lnTo>
                <a:lnTo>
                  <a:pt x="599554" y="504444"/>
                </a:lnTo>
                <a:lnTo>
                  <a:pt x="584695" y="481723"/>
                </a:lnTo>
                <a:lnTo>
                  <a:pt x="553212" y="451485"/>
                </a:lnTo>
                <a:lnTo>
                  <a:pt x="537705" y="442137"/>
                </a:lnTo>
                <a:lnTo>
                  <a:pt x="516064" y="429082"/>
                </a:lnTo>
                <a:lnTo>
                  <a:pt x="474548" y="415175"/>
                </a:lnTo>
                <a:lnTo>
                  <a:pt x="430898" y="410489"/>
                </a:lnTo>
                <a:lnTo>
                  <a:pt x="200012" y="410489"/>
                </a:lnTo>
                <a:lnTo>
                  <a:pt x="155816" y="415404"/>
                </a:lnTo>
                <a:lnTo>
                  <a:pt x="114998" y="429399"/>
                </a:lnTo>
                <a:lnTo>
                  <a:pt x="78613" y="451485"/>
                </a:lnTo>
                <a:lnTo>
                  <a:pt x="47980" y="480377"/>
                </a:lnTo>
                <a:lnTo>
                  <a:pt x="24015" y="515213"/>
                </a:lnTo>
                <a:lnTo>
                  <a:pt x="7912" y="554850"/>
                </a:lnTo>
                <a:lnTo>
                  <a:pt x="787" y="598233"/>
                </a:lnTo>
                <a:lnTo>
                  <a:pt x="38" y="701065"/>
                </a:lnTo>
                <a:lnTo>
                  <a:pt x="0" y="705993"/>
                </a:lnTo>
                <a:lnTo>
                  <a:pt x="5346" y="724141"/>
                </a:lnTo>
                <a:lnTo>
                  <a:pt x="16065" y="739038"/>
                </a:lnTo>
                <a:lnTo>
                  <a:pt x="31051" y="749706"/>
                </a:lnTo>
                <a:lnTo>
                  <a:pt x="49199" y="755205"/>
                </a:lnTo>
                <a:lnTo>
                  <a:pt x="582053" y="755205"/>
                </a:lnTo>
                <a:lnTo>
                  <a:pt x="600417" y="749084"/>
                </a:lnTo>
                <a:lnTo>
                  <a:pt x="615696" y="738200"/>
                </a:lnTo>
                <a:lnTo>
                  <a:pt x="626364" y="722960"/>
                </a:lnTo>
                <a:lnTo>
                  <a:pt x="630885" y="703707"/>
                </a:lnTo>
                <a:lnTo>
                  <a:pt x="631659" y="677837"/>
                </a:lnTo>
                <a:lnTo>
                  <a:pt x="631888" y="6519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9">
            <a:extLst>
              <a:ext uri="{FF2B5EF4-FFF2-40B4-BE49-F238E27FC236}">
                <a16:creationId xmlns:a16="http://schemas.microsoft.com/office/drawing/2014/main" id="{C4CAA3BD-10FA-A654-B279-568FAB5EB4E3}"/>
              </a:ext>
            </a:extLst>
          </p:cNvPr>
          <p:cNvSpPr/>
          <p:nvPr/>
        </p:nvSpPr>
        <p:spPr>
          <a:xfrm>
            <a:off x="6672726" y="17236099"/>
            <a:ext cx="1297940" cy="1297940"/>
          </a:xfrm>
          <a:custGeom>
            <a:avLst/>
            <a:gdLst/>
            <a:ahLst/>
            <a:cxnLst/>
            <a:rect l="l" t="t" r="r" b="b"/>
            <a:pathLst>
              <a:path w="1297940" h="1297940">
                <a:moveTo>
                  <a:pt x="648704" y="0"/>
                </a:moveTo>
                <a:lnTo>
                  <a:pt x="600290" y="1779"/>
                </a:lnTo>
                <a:lnTo>
                  <a:pt x="552842" y="7033"/>
                </a:lnTo>
                <a:lnTo>
                  <a:pt x="506487" y="15636"/>
                </a:lnTo>
                <a:lnTo>
                  <a:pt x="461349" y="27464"/>
                </a:lnTo>
                <a:lnTo>
                  <a:pt x="417553" y="42390"/>
                </a:lnTo>
                <a:lnTo>
                  <a:pt x="375225" y="60289"/>
                </a:lnTo>
                <a:lnTo>
                  <a:pt x="334491" y="81036"/>
                </a:lnTo>
                <a:lnTo>
                  <a:pt x="295476" y="104506"/>
                </a:lnTo>
                <a:lnTo>
                  <a:pt x="258306" y="130572"/>
                </a:lnTo>
                <a:lnTo>
                  <a:pt x="223105" y="159110"/>
                </a:lnTo>
                <a:lnTo>
                  <a:pt x="190000" y="189994"/>
                </a:lnTo>
                <a:lnTo>
                  <a:pt x="159115" y="223098"/>
                </a:lnTo>
                <a:lnTo>
                  <a:pt x="130576" y="258298"/>
                </a:lnTo>
                <a:lnTo>
                  <a:pt x="104509" y="295468"/>
                </a:lnTo>
                <a:lnTo>
                  <a:pt x="81039" y="334482"/>
                </a:lnTo>
                <a:lnTo>
                  <a:pt x="60291" y="375216"/>
                </a:lnTo>
                <a:lnTo>
                  <a:pt x="42391" y="417543"/>
                </a:lnTo>
                <a:lnTo>
                  <a:pt x="27465" y="461338"/>
                </a:lnTo>
                <a:lnTo>
                  <a:pt x="15637" y="506476"/>
                </a:lnTo>
                <a:lnTo>
                  <a:pt x="7033" y="552831"/>
                </a:lnTo>
                <a:lnTo>
                  <a:pt x="1779" y="600278"/>
                </a:lnTo>
                <a:lnTo>
                  <a:pt x="0" y="648692"/>
                </a:lnTo>
                <a:lnTo>
                  <a:pt x="1779" y="697106"/>
                </a:lnTo>
                <a:lnTo>
                  <a:pt x="7033" y="744553"/>
                </a:lnTo>
                <a:lnTo>
                  <a:pt x="15637" y="790908"/>
                </a:lnTo>
                <a:lnTo>
                  <a:pt x="27465" y="836046"/>
                </a:lnTo>
                <a:lnTo>
                  <a:pt x="42391" y="879841"/>
                </a:lnTo>
                <a:lnTo>
                  <a:pt x="60291" y="922168"/>
                </a:lnTo>
                <a:lnTo>
                  <a:pt x="81039" y="962901"/>
                </a:lnTo>
                <a:lnTo>
                  <a:pt x="104509" y="1001916"/>
                </a:lnTo>
                <a:lnTo>
                  <a:pt x="130576" y="1039085"/>
                </a:lnTo>
                <a:lnTo>
                  <a:pt x="159115" y="1074285"/>
                </a:lnTo>
                <a:lnTo>
                  <a:pt x="190000" y="1107390"/>
                </a:lnTo>
                <a:lnTo>
                  <a:pt x="223105" y="1138274"/>
                </a:lnTo>
                <a:lnTo>
                  <a:pt x="258306" y="1166812"/>
                </a:lnTo>
                <a:lnTo>
                  <a:pt x="295476" y="1192878"/>
                </a:lnTo>
                <a:lnTo>
                  <a:pt x="334491" y="1216347"/>
                </a:lnTo>
                <a:lnTo>
                  <a:pt x="375225" y="1237094"/>
                </a:lnTo>
                <a:lnTo>
                  <a:pt x="417553" y="1254994"/>
                </a:lnTo>
                <a:lnTo>
                  <a:pt x="461349" y="1269920"/>
                </a:lnTo>
                <a:lnTo>
                  <a:pt x="506487" y="1281747"/>
                </a:lnTo>
                <a:lnTo>
                  <a:pt x="552842" y="1290351"/>
                </a:lnTo>
                <a:lnTo>
                  <a:pt x="600290" y="1295605"/>
                </a:lnTo>
                <a:lnTo>
                  <a:pt x="648704" y="1297384"/>
                </a:lnTo>
                <a:lnTo>
                  <a:pt x="697116" y="1295605"/>
                </a:lnTo>
                <a:lnTo>
                  <a:pt x="744562" y="1290351"/>
                </a:lnTo>
                <a:lnTo>
                  <a:pt x="790916" y="1281747"/>
                </a:lnTo>
                <a:lnTo>
                  <a:pt x="836054" y="1269920"/>
                </a:lnTo>
                <a:lnTo>
                  <a:pt x="879848" y="1254994"/>
                </a:lnTo>
                <a:lnTo>
                  <a:pt x="922175" y="1237094"/>
                </a:lnTo>
                <a:lnTo>
                  <a:pt x="962908" y="1216347"/>
                </a:lnTo>
                <a:lnTo>
                  <a:pt x="1001922" y="1192878"/>
                </a:lnTo>
                <a:lnTo>
                  <a:pt x="1039092" y="1166812"/>
                </a:lnTo>
                <a:lnTo>
                  <a:pt x="1074292" y="1138274"/>
                </a:lnTo>
                <a:lnTo>
                  <a:pt x="1107397" y="1107390"/>
                </a:lnTo>
                <a:lnTo>
                  <a:pt x="1138282" y="1074285"/>
                </a:lnTo>
                <a:lnTo>
                  <a:pt x="1166820" y="1039085"/>
                </a:lnTo>
                <a:lnTo>
                  <a:pt x="1192887" y="1001916"/>
                </a:lnTo>
                <a:lnTo>
                  <a:pt x="1216357" y="962901"/>
                </a:lnTo>
                <a:lnTo>
                  <a:pt x="1237105" y="922168"/>
                </a:lnTo>
                <a:lnTo>
                  <a:pt x="1255004" y="879841"/>
                </a:lnTo>
                <a:lnTo>
                  <a:pt x="1269931" y="836046"/>
                </a:lnTo>
                <a:lnTo>
                  <a:pt x="1281759" y="790908"/>
                </a:lnTo>
                <a:lnTo>
                  <a:pt x="1290363" y="744553"/>
                </a:lnTo>
                <a:lnTo>
                  <a:pt x="1295617" y="697106"/>
                </a:lnTo>
                <a:lnTo>
                  <a:pt x="1297396" y="648692"/>
                </a:lnTo>
                <a:lnTo>
                  <a:pt x="1295617" y="600278"/>
                </a:lnTo>
                <a:lnTo>
                  <a:pt x="1290363" y="552831"/>
                </a:lnTo>
                <a:lnTo>
                  <a:pt x="1281759" y="506476"/>
                </a:lnTo>
                <a:lnTo>
                  <a:pt x="1269931" y="461338"/>
                </a:lnTo>
                <a:lnTo>
                  <a:pt x="1255004" y="417543"/>
                </a:lnTo>
                <a:lnTo>
                  <a:pt x="1237105" y="375216"/>
                </a:lnTo>
                <a:lnTo>
                  <a:pt x="1216357" y="334482"/>
                </a:lnTo>
                <a:lnTo>
                  <a:pt x="1192887" y="295468"/>
                </a:lnTo>
                <a:lnTo>
                  <a:pt x="1166820" y="258298"/>
                </a:lnTo>
                <a:lnTo>
                  <a:pt x="1138282" y="223098"/>
                </a:lnTo>
                <a:lnTo>
                  <a:pt x="1107397" y="189994"/>
                </a:lnTo>
                <a:lnTo>
                  <a:pt x="1074292" y="159110"/>
                </a:lnTo>
                <a:lnTo>
                  <a:pt x="1039092" y="130572"/>
                </a:lnTo>
                <a:lnTo>
                  <a:pt x="1001922" y="104506"/>
                </a:lnTo>
                <a:lnTo>
                  <a:pt x="962908" y="81036"/>
                </a:lnTo>
                <a:lnTo>
                  <a:pt x="922175" y="60289"/>
                </a:lnTo>
                <a:lnTo>
                  <a:pt x="879848" y="42390"/>
                </a:lnTo>
                <a:lnTo>
                  <a:pt x="836054" y="27464"/>
                </a:lnTo>
                <a:lnTo>
                  <a:pt x="790916" y="15636"/>
                </a:lnTo>
                <a:lnTo>
                  <a:pt x="744562" y="7033"/>
                </a:lnTo>
                <a:lnTo>
                  <a:pt x="697116" y="1779"/>
                </a:lnTo>
                <a:lnTo>
                  <a:pt x="648704" y="0"/>
                </a:lnTo>
                <a:close/>
              </a:path>
            </a:pathLst>
          </a:custGeom>
          <a:solidFill>
            <a:srgbClr val="3C76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20">
            <a:extLst>
              <a:ext uri="{FF2B5EF4-FFF2-40B4-BE49-F238E27FC236}">
                <a16:creationId xmlns:a16="http://schemas.microsoft.com/office/drawing/2014/main" id="{098BD522-0A34-560B-9C8E-071298DF1065}"/>
              </a:ext>
            </a:extLst>
          </p:cNvPr>
          <p:cNvSpPr/>
          <p:nvPr/>
        </p:nvSpPr>
        <p:spPr>
          <a:xfrm>
            <a:off x="6920865" y="17539245"/>
            <a:ext cx="801370" cy="691515"/>
          </a:xfrm>
          <a:custGeom>
            <a:avLst/>
            <a:gdLst/>
            <a:ahLst/>
            <a:cxnLst/>
            <a:rect l="l" t="t" r="r" b="b"/>
            <a:pathLst>
              <a:path w="801370" h="691515">
                <a:moveTo>
                  <a:pt x="546658" y="64160"/>
                </a:moveTo>
                <a:lnTo>
                  <a:pt x="530987" y="16179"/>
                </a:lnTo>
                <a:lnTo>
                  <a:pt x="498602" y="0"/>
                </a:lnTo>
                <a:lnTo>
                  <a:pt x="302755" y="0"/>
                </a:lnTo>
                <a:lnTo>
                  <a:pt x="277660" y="9969"/>
                </a:lnTo>
                <a:lnTo>
                  <a:pt x="262229" y="27101"/>
                </a:lnTo>
                <a:lnTo>
                  <a:pt x="255358" y="50050"/>
                </a:lnTo>
                <a:lnTo>
                  <a:pt x="255968" y="77482"/>
                </a:lnTo>
                <a:lnTo>
                  <a:pt x="257175" y="86398"/>
                </a:lnTo>
                <a:lnTo>
                  <a:pt x="265811" y="90576"/>
                </a:lnTo>
                <a:lnTo>
                  <a:pt x="280593" y="90601"/>
                </a:lnTo>
                <a:lnTo>
                  <a:pt x="289356" y="86398"/>
                </a:lnTo>
                <a:lnTo>
                  <a:pt x="291553" y="70269"/>
                </a:lnTo>
                <a:lnTo>
                  <a:pt x="291592" y="54838"/>
                </a:lnTo>
                <a:lnTo>
                  <a:pt x="292811" y="47802"/>
                </a:lnTo>
                <a:lnTo>
                  <a:pt x="296240" y="41884"/>
                </a:lnTo>
                <a:lnTo>
                  <a:pt x="301688" y="37807"/>
                </a:lnTo>
                <a:lnTo>
                  <a:pt x="308952" y="36283"/>
                </a:lnTo>
                <a:lnTo>
                  <a:pt x="493077" y="36334"/>
                </a:lnTo>
                <a:lnTo>
                  <a:pt x="504101" y="36334"/>
                </a:lnTo>
                <a:lnTo>
                  <a:pt x="509651" y="46037"/>
                </a:lnTo>
                <a:lnTo>
                  <a:pt x="509765" y="70205"/>
                </a:lnTo>
                <a:lnTo>
                  <a:pt x="512140" y="86842"/>
                </a:lnTo>
                <a:lnTo>
                  <a:pt x="521563" y="91097"/>
                </a:lnTo>
                <a:lnTo>
                  <a:pt x="529564" y="90538"/>
                </a:lnTo>
                <a:lnTo>
                  <a:pt x="540169" y="86499"/>
                </a:lnTo>
                <a:lnTo>
                  <a:pt x="545338" y="77241"/>
                </a:lnTo>
                <a:lnTo>
                  <a:pt x="546658" y="64160"/>
                </a:lnTo>
                <a:close/>
              </a:path>
              <a:path w="801370" h="691515">
                <a:moveTo>
                  <a:pt x="782942" y="402043"/>
                </a:moveTo>
                <a:lnTo>
                  <a:pt x="781659" y="393776"/>
                </a:lnTo>
                <a:lnTo>
                  <a:pt x="777963" y="387477"/>
                </a:lnTo>
                <a:lnTo>
                  <a:pt x="772147" y="383476"/>
                </a:lnTo>
                <a:lnTo>
                  <a:pt x="764451" y="382117"/>
                </a:lnTo>
                <a:lnTo>
                  <a:pt x="757008" y="383552"/>
                </a:lnTo>
                <a:lnTo>
                  <a:pt x="751344" y="387616"/>
                </a:lnTo>
                <a:lnTo>
                  <a:pt x="747737" y="394106"/>
                </a:lnTo>
                <a:lnTo>
                  <a:pt x="746480" y="402856"/>
                </a:lnTo>
                <a:lnTo>
                  <a:pt x="746417" y="647674"/>
                </a:lnTo>
                <a:lnTo>
                  <a:pt x="738314" y="654875"/>
                </a:lnTo>
                <a:lnTo>
                  <a:pt x="63042" y="654875"/>
                </a:lnTo>
                <a:lnTo>
                  <a:pt x="54940" y="647674"/>
                </a:lnTo>
                <a:lnTo>
                  <a:pt x="54876" y="402094"/>
                </a:lnTo>
                <a:lnTo>
                  <a:pt x="53594" y="393865"/>
                </a:lnTo>
                <a:lnTo>
                  <a:pt x="49974" y="387565"/>
                </a:lnTo>
                <a:lnTo>
                  <a:pt x="44323" y="383540"/>
                </a:lnTo>
                <a:lnTo>
                  <a:pt x="36944" y="382117"/>
                </a:lnTo>
                <a:lnTo>
                  <a:pt x="29235" y="383489"/>
                </a:lnTo>
                <a:lnTo>
                  <a:pt x="23406" y="387489"/>
                </a:lnTo>
                <a:lnTo>
                  <a:pt x="19710" y="393776"/>
                </a:lnTo>
                <a:lnTo>
                  <a:pt x="18440" y="402043"/>
                </a:lnTo>
                <a:lnTo>
                  <a:pt x="18656" y="637755"/>
                </a:lnTo>
                <a:lnTo>
                  <a:pt x="22885" y="658749"/>
                </a:lnTo>
                <a:lnTo>
                  <a:pt x="34391" y="675678"/>
                </a:lnTo>
                <a:lnTo>
                  <a:pt x="51485" y="686993"/>
                </a:lnTo>
                <a:lnTo>
                  <a:pt x="72466" y="691108"/>
                </a:lnTo>
                <a:lnTo>
                  <a:pt x="728903" y="691108"/>
                </a:lnTo>
                <a:lnTo>
                  <a:pt x="749884" y="686993"/>
                </a:lnTo>
                <a:lnTo>
                  <a:pt x="766978" y="675678"/>
                </a:lnTo>
                <a:lnTo>
                  <a:pt x="778484" y="658749"/>
                </a:lnTo>
                <a:lnTo>
                  <a:pt x="782713" y="637755"/>
                </a:lnTo>
                <a:lnTo>
                  <a:pt x="782942" y="402043"/>
                </a:lnTo>
                <a:close/>
              </a:path>
              <a:path w="801370" h="691515">
                <a:moveTo>
                  <a:pt x="801103" y="173545"/>
                </a:moveTo>
                <a:lnTo>
                  <a:pt x="797471" y="163626"/>
                </a:lnTo>
                <a:lnTo>
                  <a:pt x="794423" y="155282"/>
                </a:lnTo>
                <a:lnTo>
                  <a:pt x="782726" y="140589"/>
                </a:lnTo>
                <a:lnTo>
                  <a:pt x="766851" y="130911"/>
                </a:lnTo>
                <a:lnTo>
                  <a:pt x="767245" y="130911"/>
                </a:lnTo>
                <a:lnTo>
                  <a:pt x="764679" y="130454"/>
                </a:lnTo>
                <a:lnTo>
                  <a:pt x="764679" y="181825"/>
                </a:lnTo>
                <a:lnTo>
                  <a:pt x="764654" y="307428"/>
                </a:lnTo>
                <a:lnTo>
                  <a:pt x="758913" y="314452"/>
                </a:lnTo>
                <a:lnTo>
                  <a:pt x="473786" y="378218"/>
                </a:lnTo>
                <a:lnTo>
                  <a:pt x="472884" y="352552"/>
                </a:lnTo>
                <a:lnTo>
                  <a:pt x="471525" y="351269"/>
                </a:lnTo>
                <a:lnTo>
                  <a:pt x="465162" y="345579"/>
                </a:lnTo>
                <a:lnTo>
                  <a:pt x="437057" y="345579"/>
                </a:lnTo>
                <a:lnTo>
                  <a:pt x="437057" y="381939"/>
                </a:lnTo>
                <a:lnTo>
                  <a:pt x="437057" y="454736"/>
                </a:lnTo>
                <a:lnTo>
                  <a:pt x="364299" y="454736"/>
                </a:lnTo>
                <a:lnTo>
                  <a:pt x="364299" y="381939"/>
                </a:lnTo>
                <a:lnTo>
                  <a:pt x="437057" y="381939"/>
                </a:lnTo>
                <a:lnTo>
                  <a:pt x="437057" y="345579"/>
                </a:lnTo>
                <a:lnTo>
                  <a:pt x="336118" y="345579"/>
                </a:lnTo>
                <a:lnTo>
                  <a:pt x="328726" y="352552"/>
                </a:lnTo>
                <a:lnTo>
                  <a:pt x="327291" y="378167"/>
                </a:lnTo>
                <a:lnTo>
                  <a:pt x="42443" y="314452"/>
                </a:lnTo>
                <a:lnTo>
                  <a:pt x="36677" y="307428"/>
                </a:lnTo>
                <a:lnTo>
                  <a:pt x="36804" y="170459"/>
                </a:lnTo>
                <a:lnTo>
                  <a:pt x="45161" y="163626"/>
                </a:lnTo>
                <a:lnTo>
                  <a:pt x="745985" y="163626"/>
                </a:lnTo>
                <a:lnTo>
                  <a:pt x="753605" y="164985"/>
                </a:lnTo>
                <a:lnTo>
                  <a:pt x="759510" y="168744"/>
                </a:lnTo>
                <a:lnTo>
                  <a:pt x="763320" y="174510"/>
                </a:lnTo>
                <a:lnTo>
                  <a:pt x="764679" y="181825"/>
                </a:lnTo>
                <a:lnTo>
                  <a:pt x="764679" y="130454"/>
                </a:lnTo>
                <a:lnTo>
                  <a:pt x="747039" y="127266"/>
                </a:lnTo>
                <a:lnTo>
                  <a:pt x="54343" y="127266"/>
                </a:lnTo>
                <a:lnTo>
                  <a:pt x="17957" y="141020"/>
                </a:lnTo>
                <a:lnTo>
                  <a:pt x="1130" y="175704"/>
                </a:lnTo>
                <a:lnTo>
                  <a:pt x="0" y="239318"/>
                </a:lnTo>
                <a:lnTo>
                  <a:pt x="279" y="271068"/>
                </a:lnTo>
                <a:lnTo>
                  <a:pt x="4686" y="319874"/>
                </a:lnTo>
                <a:lnTo>
                  <a:pt x="43421" y="351269"/>
                </a:lnTo>
                <a:lnTo>
                  <a:pt x="328002" y="414743"/>
                </a:lnTo>
                <a:lnTo>
                  <a:pt x="327736" y="414743"/>
                </a:lnTo>
                <a:lnTo>
                  <a:pt x="327888" y="454736"/>
                </a:lnTo>
                <a:lnTo>
                  <a:pt x="346049" y="491096"/>
                </a:lnTo>
                <a:lnTo>
                  <a:pt x="455320" y="491096"/>
                </a:lnTo>
                <a:lnTo>
                  <a:pt x="462546" y="489623"/>
                </a:lnTo>
                <a:lnTo>
                  <a:pt x="468287" y="485889"/>
                </a:lnTo>
                <a:lnTo>
                  <a:pt x="472084" y="480275"/>
                </a:lnTo>
                <a:lnTo>
                  <a:pt x="473456" y="473087"/>
                </a:lnTo>
                <a:lnTo>
                  <a:pt x="473456" y="454736"/>
                </a:lnTo>
                <a:lnTo>
                  <a:pt x="473468" y="414743"/>
                </a:lnTo>
                <a:lnTo>
                  <a:pt x="620534" y="381939"/>
                </a:lnTo>
                <a:lnTo>
                  <a:pt x="637222" y="378218"/>
                </a:lnTo>
                <a:lnTo>
                  <a:pt x="758063" y="351269"/>
                </a:lnTo>
                <a:lnTo>
                  <a:pt x="773849" y="345135"/>
                </a:lnTo>
                <a:lnTo>
                  <a:pt x="786498" y="335026"/>
                </a:lnTo>
                <a:lnTo>
                  <a:pt x="795693" y="321830"/>
                </a:lnTo>
                <a:lnTo>
                  <a:pt x="801103" y="306463"/>
                </a:lnTo>
                <a:lnTo>
                  <a:pt x="801103" y="1735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1">
            <a:extLst>
              <a:ext uri="{FF2B5EF4-FFF2-40B4-BE49-F238E27FC236}">
                <a16:creationId xmlns:a16="http://schemas.microsoft.com/office/drawing/2014/main" id="{AA5ED65A-8C17-3E3C-A6BC-1932FC7BDD44}"/>
              </a:ext>
            </a:extLst>
          </p:cNvPr>
          <p:cNvSpPr txBox="1"/>
          <p:nvPr/>
        </p:nvSpPr>
        <p:spPr>
          <a:xfrm>
            <a:off x="8191927" y="17211273"/>
            <a:ext cx="3449954" cy="13430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600" b="1" dirty="0" err="1">
                <a:solidFill>
                  <a:srgbClr val="3C762C"/>
                </a:solidFill>
                <a:latin typeface="Roboto"/>
                <a:cs typeface="Roboto"/>
              </a:rPr>
              <a:t>Yuridik</a:t>
            </a:r>
            <a:r>
              <a:rPr lang="en-US" sz="1600" b="1" spc="-3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3C762C"/>
                </a:solidFill>
                <a:latin typeface="Roboto"/>
                <a:cs typeface="Roboto"/>
              </a:rPr>
              <a:t>şaxslarga</a:t>
            </a:r>
            <a:r>
              <a:rPr lang="en-US" sz="1600" b="1" spc="-3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3C762C"/>
                </a:solidFill>
                <a:latin typeface="Roboto"/>
                <a:cs typeface="Roboto"/>
              </a:rPr>
              <a:t>ajratilgan</a:t>
            </a:r>
            <a:r>
              <a:rPr lang="en-US" sz="1600" b="1" spc="-3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600" b="1" spc="-10" dirty="0" err="1">
                <a:solidFill>
                  <a:srgbClr val="3C762C"/>
                </a:solidFill>
                <a:latin typeface="Roboto"/>
                <a:cs typeface="Roboto"/>
              </a:rPr>
              <a:t>kreditlar</a:t>
            </a:r>
            <a:endParaRPr lang="en-US" sz="16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US" sz="1600" spc="-20" dirty="0" err="1">
                <a:solidFill>
                  <a:srgbClr val="3C762C"/>
                </a:solidFill>
                <a:latin typeface="Roboto"/>
                <a:cs typeface="Roboto"/>
              </a:rPr>
              <a:t>Örtaça</a:t>
            </a:r>
            <a:r>
              <a:rPr lang="en-US" sz="1600" spc="-2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600" spc="-20" dirty="0" err="1">
                <a:solidFill>
                  <a:srgbClr val="3C762C"/>
                </a:solidFill>
                <a:latin typeface="Roboto"/>
                <a:cs typeface="Roboto"/>
              </a:rPr>
              <a:t>foiz</a:t>
            </a:r>
            <a:r>
              <a:rPr lang="en-US" sz="1600" spc="-2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600" spc="-20" dirty="0" err="1">
                <a:solidFill>
                  <a:srgbClr val="3C762C"/>
                </a:solidFill>
                <a:latin typeface="Roboto"/>
                <a:cs typeface="Roboto"/>
              </a:rPr>
              <a:t>stavka</a:t>
            </a:r>
            <a:r>
              <a:rPr lang="en-US" sz="1600" spc="-10" dirty="0" err="1">
                <a:solidFill>
                  <a:srgbClr val="3C762C"/>
                </a:solidFill>
                <a:latin typeface="Roboto"/>
                <a:cs typeface="Roboto"/>
              </a:rPr>
              <a:t>si</a:t>
            </a:r>
            <a:r>
              <a:rPr lang="en-US" sz="1600" spc="-10" dirty="0">
                <a:solidFill>
                  <a:srgbClr val="3C762C"/>
                </a:solidFill>
                <a:latin typeface="Roboto"/>
                <a:cs typeface="Roboto"/>
              </a:rPr>
              <a:t>:</a:t>
            </a:r>
            <a:endParaRPr lang="en-US" sz="16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4650" b="1" spc="-10" dirty="0">
                <a:solidFill>
                  <a:srgbClr val="3C762C"/>
                </a:solidFill>
                <a:latin typeface="Roboto"/>
                <a:cs typeface="Roboto"/>
              </a:rPr>
              <a:t>22,5%</a:t>
            </a:r>
            <a:endParaRPr sz="4650" dirty="0">
              <a:latin typeface="Roboto"/>
              <a:cs typeface="Roboto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B982AEC-32BE-811C-5611-2393322E8535}"/>
              </a:ext>
            </a:extLst>
          </p:cNvPr>
          <p:cNvSpPr txBox="1"/>
          <p:nvPr/>
        </p:nvSpPr>
        <p:spPr>
          <a:xfrm>
            <a:off x="5365524" y="16663036"/>
            <a:ext cx="25507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uz-Latn-UZ" sz="2400" b="1" dirty="0">
                <a:solidFill>
                  <a:srgbClr val="3C762C"/>
                </a:solidFill>
                <a:latin typeface="Roboto"/>
                <a:cs typeface="Roboto"/>
              </a:rPr>
              <a:t>Ma’lumot uçun :</a:t>
            </a:r>
            <a:endParaRPr lang="uz-Latn-UZ" sz="2400" dirty="0">
              <a:solidFill>
                <a:srgbClr val="3C762C"/>
              </a:solidFill>
              <a:latin typeface="Roboto"/>
              <a:cs typeface="Roboto"/>
            </a:endParaRPr>
          </a:p>
        </p:txBody>
      </p:sp>
      <p:sp>
        <p:nvSpPr>
          <p:cNvPr id="119" name="object 119"/>
          <p:cNvSpPr/>
          <p:nvPr/>
        </p:nvSpPr>
        <p:spPr>
          <a:xfrm>
            <a:off x="1221760" y="15171160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1" name="object 111"/>
          <p:cNvSpPr/>
          <p:nvPr/>
        </p:nvSpPr>
        <p:spPr>
          <a:xfrm>
            <a:off x="1221760" y="723150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221760" y="8224204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21760" y="921690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221760" y="10209600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221760" y="11202299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221760" y="1219499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221760" y="1318769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221760" y="14180392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898910" y="723150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898910" y="8224204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98910" y="921690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98910" y="10209600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8910" y="11202299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8910" y="1219499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98910" y="1318769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898910" y="14180392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119">
            <a:extLst>
              <a:ext uri="{FF2B5EF4-FFF2-40B4-BE49-F238E27FC236}">
                <a16:creationId xmlns:a16="http://schemas.microsoft.com/office/drawing/2014/main" id="{724DC9D4-E7E7-2449-20F8-48D02C238240}"/>
              </a:ext>
            </a:extLst>
          </p:cNvPr>
          <p:cNvSpPr/>
          <p:nvPr/>
        </p:nvSpPr>
        <p:spPr>
          <a:xfrm>
            <a:off x="1282700" y="16286864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72" name="object 119"/>
          <p:cNvSpPr/>
          <p:nvPr/>
        </p:nvSpPr>
        <p:spPr>
          <a:xfrm>
            <a:off x="6898910" y="14180392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119">
            <a:extLst>
              <a:ext uri="{FF2B5EF4-FFF2-40B4-BE49-F238E27FC236}">
                <a16:creationId xmlns:a16="http://schemas.microsoft.com/office/drawing/2014/main" id="{41EE2AA6-D491-DE0C-B1DA-9AC9E77198AB}"/>
              </a:ext>
            </a:extLst>
          </p:cNvPr>
          <p:cNvSpPr/>
          <p:nvPr/>
        </p:nvSpPr>
        <p:spPr>
          <a:xfrm>
            <a:off x="6898634" y="15157450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Заголовок 28">
            <a:extLst>
              <a:ext uri="{FF2B5EF4-FFF2-40B4-BE49-F238E27FC236}">
                <a16:creationId xmlns:a16="http://schemas.microsoft.com/office/drawing/2014/main" id="{00DC623E-BB55-1590-D3BC-A73377F4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422AE18F-5335-F38F-F0D1-B5E8FA2099F6}"/>
              </a:ext>
            </a:extLst>
          </p:cNvPr>
          <p:cNvSpPr/>
          <p:nvPr/>
        </p:nvSpPr>
        <p:spPr>
          <a:xfrm>
            <a:off x="0" y="0"/>
            <a:ext cx="12928600" cy="2988945"/>
          </a:xfrm>
          <a:custGeom>
            <a:avLst/>
            <a:gdLst/>
            <a:ahLst/>
            <a:cxnLst/>
            <a:rect l="l" t="t" r="r" b="b"/>
            <a:pathLst>
              <a:path w="12924155" h="2988945">
                <a:moveTo>
                  <a:pt x="12924064" y="0"/>
                </a:moveTo>
                <a:lnTo>
                  <a:pt x="0" y="0"/>
                </a:lnTo>
                <a:lnTo>
                  <a:pt x="0" y="2988354"/>
                </a:lnTo>
                <a:lnTo>
                  <a:pt x="12924064" y="2988354"/>
                </a:lnTo>
                <a:lnTo>
                  <a:pt x="12924064" y="0"/>
                </a:lnTo>
                <a:close/>
              </a:path>
            </a:pathLst>
          </a:custGeom>
          <a:solidFill>
            <a:srgbClr val="182B4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4">
            <a:extLst>
              <a:ext uri="{FF2B5EF4-FFF2-40B4-BE49-F238E27FC236}">
                <a16:creationId xmlns:a16="http://schemas.microsoft.com/office/drawing/2014/main" id="{33467CAB-6048-3150-37C6-0984FEF4D712}"/>
              </a:ext>
            </a:extLst>
          </p:cNvPr>
          <p:cNvSpPr txBox="1"/>
          <p:nvPr/>
        </p:nvSpPr>
        <p:spPr>
          <a:xfrm>
            <a:off x="3175439" y="1127381"/>
            <a:ext cx="4408170" cy="5581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90"/>
              </a:spcBef>
            </a:pPr>
            <a:r>
              <a:rPr lang="en-US" sz="3500" b="1" spc="-45" dirty="0" err="1">
                <a:solidFill>
                  <a:srgbClr val="86B8E0"/>
                </a:solidFill>
                <a:latin typeface="Roboto"/>
                <a:cs typeface="Roboto"/>
              </a:rPr>
              <a:t>böyiça</a:t>
            </a:r>
            <a:r>
              <a:rPr lang="en-US" sz="3500" b="1" spc="-45" dirty="0">
                <a:solidFill>
                  <a:srgbClr val="86B8E0"/>
                </a:solidFill>
                <a:latin typeface="Roboto"/>
                <a:cs typeface="Roboto"/>
              </a:rPr>
              <a:t> </a:t>
            </a:r>
            <a:r>
              <a:rPr sz="3500" b="1" dirty="0" err="1">
                <a:solidFill>
                  <a:srgbClr val="86B8E0"/>
                </a:solidFill>
                <a:latin typeface="Roboto"/>
                <a:cs typeface="Roboto"/>
              </a:rPr>
              <a:t>foiz</a:t>
            </a:r>
            <a:r>
              <a:rPr sz="3500" b="1" spc="-204" dirty="0">
                <a:solidFill>
                  <a:srgbClr val="86B8E0"/>
                </a:solidFill>
                <a:latin typeface="Roboto"/>
                <a:cs typeface="Roboto"/>
              </a:rPr>
              <a:t> </a:t>
            </a:r>
            <a:r>
              <a:rPr sz="3500" b="1" spc="-20" dirty="0">
                <a:solidFill>
                  <a:srgbClr val="86B8E0"/>
                </a:solidFill>
                <a:latin typeface="Roboto"/>
                <a:cs typeface="Roboto"/>
              </a:rPr>
              <a:t>stavkalar</a:t>
            </a:r>
            <a:endParaRPr sz="3500" dirty="0">
              <a:latin typeface="Roboto"/>
              <a:cs typeface="Roboto"/>
            </a:endParaRPr>
          </a:p>
        </p:txBody>
      </p:sp>
      <p:sp>
        <p:nvSpPr>
          <p:cNvPr id="35" name="object 5">
            <a:extLst>
              <a:ext uri="{FF2B5EF4-FFF2-40B4-BE49-F238E27FC236}">
                <a16:creationId xmlns:a16="http://schemas.microsoft.com/office/drawing/2014/main" id="{90129AB7-3A6C-43BF-F120-226018061A08}"/>
              </a:ext>
            </a:extLst>
          </p:cNvPr>
          <p:cNvSpPr txBox="1"/>
          <p:nvPr/>
        </p:nvSpPr>
        <p:spPr>
          <a:xfrm>
            <a:off x="3175438" y="1962896"/>
            <a:ext cx="3898461" cy="64897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 algn="l">
              <a:lnSpc>
                <a:spcPts val="2420"/>
              </a:lnSpc>
              <a:spcBef>
                <a:spcPts val="235"/>
              </a:spcBef>
            </a:pPr>
            <a:r>
              <a:rPr sz="2050" spc="-65" dirty="0">
                <a:solidFill>
                  <a:srgbClr val="FCFBFC"/>
                </a:solidFill>
                <a:latin typeface="Roboto"/>
                <a:cs typeface="Roboto"/>
              </a:rPr>
              <a:t>2026 - yil 2 - </a:t>
            </a:r>
            <a:r>
              <a:rPr sz="2050" spc="-65" dirty="0" err="1">
                <a:solidFill>
                  <a:srgbClr val="FCFBFC"/>
                </a:solidFill>
                <a:latin typeface="Roboto"/>
                <a:cs typeface="Roboto"/>
              </a:rPr>
              <a:t>noyabr</a:t>
            </a:r>
            <a:r>
              <a:rPr sz="2050" spc="-65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sz="2050" spc="-65" dirty="0" err="1">
                <a:solidFill>
                  <a:srgbClr val="FCFBFC"/>
                </a:solidFill>
                <a:latin typeface="Roboto"/>
                <a:cs typeface="Roboto"/>
              </a:rPr>
              <a:t>holatiga</a:t>
            </a:r>
            <a:r>
              <a:rPr lang="sv-SE" sz="2050" spc="-30" dirty="0">
                <a:solidFill>
                  <a:srgbClr val="FCFBFC"/>
                </a:solidFill>
                <a:latin typeface="Roboto"/>
                <a:cs typeface="Roboto"/>
              </a:rPr>
              <a:t> köra </a:t>
            </a:r>
            <a:r>
              <a:rPr lang="sv-SE" sz="2050" spc="-35" dirty="0">
                <a:solidFill>
                  <a:srgbClr val="FCFBFC"/>
                </a:solidFill>
                <a:latin typeface="Roboto"/>
                <a:cs typeface="Roboto"/>
              </a:rPr>
              <a:t>(sönggi</a:t>
            </a:r>
            <a:r>
              <a:rPr lang="sv-SE" sz="2050" spc="-85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dirty="0">
                <a:solidFill>
                  <a:srgbClr val="FCFBFC"/>
                </a:solidFill>
                <a:latin typeface="Roboto"/>
                <a:cs typeface="Roboto"/>
              </a:rPr>
              <a:t>10</a:t>
            </a:r>
            <a:r>
              <a:rPr lang="sv-SE" sz="2050" spc="-80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dirty="0">
                <a:solidFill>
                  <a:srgbClr val="FCFBFC"/>
                </a:solidFill>
                <a:latin typeface="Roboto"/>
                <a:cs typeface="Roboto"/>
              </a:rPr>
              <a:t>iş</a:t>
            </a:r>
            <a:r>
              <a:rPr lang="sv-SE" sz="2050" spc="-80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spc="-20" dirty="0">
                <a:solidFill>
                  <a:srgbClr val="FCFBFC"/>
                </a:solidFill>
                <a:latin typeface="Roboto"/>
                <a:cs typeface="Roboto"/>
              </a:rPr>
              <a:t>kuni)</a:t>
            </a:r>
            <a:endParaRPr sz="2050" dirty="0">
              <a:latin typeface="Roboto"/>
              <a:cs typeface="Roboto"/>
            </a:endParaRPr>
          </a:p>
        </p:txBody>
      </p:sp>
      <p:sp>
        <p:nvSpPr>
          <p:cNvPr id="39" name="object 7">
            <a:extLst>
              <a:ext uri="{FF2B5EF4-FFF2-40B4-BE49-F238E27FC236}">
                <a16:creationId xmlns:a16="http://schemas.microsoft.com/office/drawing/2014/main" id="{8546EFD9-EC0F-7DEF-B4AE-F99B174EAC37}"/>
              </a:ext>
            </a:extLst>
          </p:cNvPr>
          <p:cNvSpPr/>
          <p:nvPr/>
        </p:nvSpPr>
        <p:spPr>
          <a:xfrm>
            <a:off x="3155970" y="1822450"/>
            <a:ext cx="4533900" cy="21590"/>
          </a:xfrm>
          <a:custGeom>
            <a:avLst/>
            <a:gdLst/>
            <a:ahLst/>
            <a:cxnLst/>
            <a:rect l="l" t="t" r="r" b="b"/>
            <a:pathLst>
              <a:path w="4533900" h="21589">
                <a:moveTo>
                  <a:pt x="4533714" y="0"/>
                </a:moveTo>
                <a:lnTo>
                  <a:pt x="0" y="0"/>
                </a:lnTo>
                <a:lnTo>
                  <a:pt x="0" y="21564"/>
                </a:lnTo>
                <a:lnTo>
                  <a:pt x="4533714" y="21564"/>
                </a:lnTo>
                <a:lnTo>
                  <a:pt x="4533714" y="0"/>
                </a:lnTo>
                <a:close/>
              </a:path>
            </a:pathLst>
          </a:custGeom>
          <a:solidFill>
            <a:srgbClr val="EAAB3D"/>
          </a:solidFill>
        </p:spPr>
        <p:txBody>
          <a:bodyPr wrap="square" lIns="0" tIns="0" rIns="0" bIns="0" rtlCol="0"/>
          <a:lstStyle/>
          <a:p>
            <a:pPr algn="l"/>
            <a:endParaRPr/>
          </a:p>
        </p:txBody>
      </p:sp>
      <p:pic>
        <p:nvPicPr>
          <p:cNvPr id="40" name="object 9">
            <a:extLst>
              <a:ext uri="{FF2B5EF4-FFF2-40B4-BE49-F238E27FC236}">
                <a16:creationId xmlns:a16="http://schemas.microsoft.com/office/drawing/2014/main" id="{82942ECA-EEDB-FE10-CB1C-4ECAB48A2D61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1859" y="393498"/>
            <a:ext cx="2297771" cy="2296227"/>
          </a:xfrm>
          <a:prstGeom prst="rect">
            <a:avLst/>
          </a:prstGeom>
        </p:spPr>
      </p:pic>
      <p:pic>
        <p:nvPicPr>
          <p:cNvPr id="41" name="object 4">
            <a:extLst>
              <a:ext uri="{FF2B5EF4-FFF2-40B4-BE49-F238E27FC236}">
                <a16:creationId xmlns:a16="http://schemas.microsoft.com/office/drawing/2014/main" id="{8F402682-EE85-6BF0-5099-6D854187855E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139037" y="202690"/>
            <a:ext cx="4489042" cy="2664332"/>
          </a:xfrm>
          <a:prstGeom prst="rect">
            <a:avLst/>
          </a:prstGeom>
        </p:spPr>
      </p:pic>
      <p:sp>
        <p:nvSpPr>
          <p:cNvPr id="42" name="object 12" descr="$PPTXTitle">
            <a:extLst>
              <a:ext uri="{FF2B5EF4-FFF2-40B4-BE49-F238E27FC236}">
                <a16:creationId xmlns:a16="http://schemas.microsoft.com/office/drawing/2014/main" id="{505509E7-C6B9-6658-DD49-7D19157B78EC}"/>
              </a:ext>
            </a:extLst>
          </p:cNvPr>
          <p:cNvSpPr txBox="1">
            <a:spLocks/>
          </p:cNvSpPr>
          <p:nvPr/>
        </p:nvSpPr>
        <p:spPr>
          <a:xfrm>
            <a:off x="3201489" y="173713"/>
            <a:ext cx="3864057" cy="10204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lvl1pPr>
              <a:defRPr sz="5550" b="1" i="0">
                <a:solidFill>
                  <a:srgbClr val="FCFBFC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12700" algn="l">
              <a:spcBef>
                <a:spcPts val="125"/>
              </a:spcBef>
            </a:pPr>
            <a:r>
              <a:rPr lang="en-US" sz="6500" spc="-10"/>
              <a:t>IPOTEKA</a:t>
            </a:r>
            <a:endParaRPr lang="en-US" sz="6500" dirty="0"/>
          </a:p>
        </p:txBody>
      </p:sp>
      <p:sp>
        <p:nvSpPr>
          <p:cNvPr id="1633" name="object 70">
            <a:extLst>
              <a:ext uri="{FF2B5EF4-FFF2-40B4-BE49-F238E27FC236}">
                <a16:creationId xmlns:a16="http://schemas.microsoft.com/office/drawing/2014/main" id="{71D2F546-783F-F91A-5C8E-5591DACD804A}"/>
              </a:ext>
            </a:extLst>
          </p:cNvPr>
          <p:cNvSpPr txBox="1"/>
          <p:nvPr/>
        </p:nvSpPr>
        <p:spPr>
          <a:xfrm>
            <a:off x="2193006" y="6517398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00294B"/>
                </a:solidFill>
                <a:latin typeface="Roboto"/>
                <a:cs typeface="Roboto"/>
              </a:rPr>
              <a:t>OF</a:t>
            </a: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34" name="Freeform: Shape 216">
            <a:extLst>
              <a:ext uri="{FF2B5EF4-FFF2-40B4-BE49-F238E27FC236}">
                <a16:creationId xmlns:a16="http://schemas.microsoft.com/office/drawing/2014/main" id="{97B9D042-6291-1FDB-1ADE-EDB08A1CB7F2}"/>
              </a:ext>
            </a:extLst>
          </p:cNvPr>
          <p:cNvSpPr/>
          <p:nvPr/>
        </p:nvSpPr>
        <p:spPr>
          <a:xfrm>
            <a:off x="1454779" y="6489020"/>
            <a:ext cx="438912" cy="438912"/>
          </a:xfrm>
          <a:custGeom>
            <a:avLst/>
            <a:gdLst>
              <a:gd name="connsiteX0" fmla="*/ 1331254 w 1363899"/>
              <a:gd name="connsiteY0" fmla="*/ 655086 h 1363943"/>
              <a:gd name="connsiteX1" fmla="*/ 1269210 w 1363899"/>
              <a:gd name="connsiteY1" fmla="*/ 577298 h 1363943"/>
              <a:gd name="connsiteX2" fmla="*/ 1210591 w 1363899"/>
              <a:gd name="connsiteY2" fmla="*/ 498308 h 1363943"/>
              <a:gd name="connsiteX3" fmla="*/ 1184839 w 1363899"/>
              <a:gd name="connsiteY3" fmla="*/ 473669 h 1363943"/>
              <a:gd name="connsiteX4" fmla="*/ 1185639 w 1363899"/>
              <a:gd name="connsiteY4" fmla="*/ 438043 h 1363943"/>
              <a:gd name="connsiteX5" fmla="*/ 1171229 w 1363899"/>
              <a:gd name="connsiteY5" fmla="*/ 340730 h 1363943"/>
              <a:gd name="connsiteX6" fmla="*/ 1160110 w 1363899"/>
              <a:gd name="connsiteY6" fmla="*/ 241860 h 1363943"/>
              <a:gd name="connsiteX7" fmla="*/ 1164202 w 1363899"/>
              <a:gd name="connsiteY7" fmla="*/ 199741 h 1363943"/>
              <a:gd name="connsiteX8" fmla="*/ 1122083 w 1363899"/>
              <a:gd name="connsiteY8" fmla="*/ 203833 h 1363943"/>
              <a:gd name="connsiteX9" fmla="*/ 1023213 w 1363899"/>
              <a:gd name="connsiteY9" fmla="*/ 192714 h 1363943"/>
              <a:gd name="connsiteX10" fmla="*/ 925900 w 1363899"/>
              <a:gd name="connsiteY10" fmla="*/ 178304 h 1363943"/>
              <a:gd name="connsiteX11" fmla="*/ 890275 w 1363899"/>
              <a:gd name="connsiteY11" fmla="*/ 179105 h 1363943"/>
              <a:gd name="connsiteX12" fmla="*/ 865635 w 1363899"/>
              <a:gd name="connsiteY12" fmla="*/ 153353 h 1363943"/>
              <a:gd name="connsiteX13" fmla="*/ 786646 w 1363899"/>
              <a:gd name="connsiteY13" fmla="*/ 94734 h 1363943"/>
              <a:gd name="connsiteX14" fmla="*/ 708857 w 1363899"/>
              <a:gd name="connsiteY14" fmla="*/ 32690 h 1363943"/>
              <a:gd name="connsiteX15" fmla="*/ 681950 w 1363899"/>
              <a:gd name="connsiteY15" fmla="*/ 0 h 1363943"/>
              <a:gd name="connsiteX16" fmla="*/ 655086 w 1363899"/>
              <a:gd name="connsiteY16" fmla="*/ 32690 h 1363943"/>
              <a:gd name="connsiteX17" fmla="*/ 577298 w 1363899"/>
              <a:gd name="connsiteY17" fmla="*/ 94734 h 1363943"/>
              <a:gd name="connsiteX18" fmla="*/ 498308 w 1363899"/>
              <a:gd name="connsiteY18" fmla="*/ 153353 h 1363943"/>
              <a:gd name="connsiteX19" fmla="*/ 473669 w 1363899"/>
              <a:gd name="connsiteY19" fmla="*/ 179105 h 1363943"/>
              <a:gd name="connsiteX20" fmla="*/ 438043 w 1363899"/>
              <a:gd name="connsiteY20" fmla="*/ 178304 h 1363943"/>
              <a:gd name="connsiteX21" fmla="*/ 340730 w 1363899"/>
              <a:gd name="connsiteY21" fmla="*/ 192714 h 1363943"/>
              <a:gd name="connsiteX22" fmla="*/ 241860 w 1363899"/>
              <a:gd name="connsiteY22" fmla="*/ 203833 h 1363943"/>
              <a:gd name="connsiteX23" fmla="*/ 199741 w 1363899"/>
              <a:gd name="connsiteY23" fmla="*/ 199741 h 1363943"/>
              <a:gd name="connsiteX24" fmla="*/ 203833 w 1363899"/>
              <a:gd name="connsiteY24" fmla="*/ 241860 h 1363943"/>
              <a:gd name="connsiteX25" fmla="*/ 192714 w 1363899"/>
              <a:gd name="connsiteY25" fmla="*/ 340730 h 1363943"/>
              <a:gd name="connsiteX26" fmla="*/ 178304 w 1363899"/>
              <a:gd name="connsiteY26" fmla="*/ 438043 h 1363943"/>
              <a:gd name="connsiteX27" fmla="*/ 179105 w 1363899"/>
              <a:gd name="connsiteY27" fmla="*/ 473669 h 1363943"/>
              <a:gd name="connsiteX28" fmla="*/ 153353 w 1363899"/>
              <a:gd name="connsiteY28" fmla="*/ 498308 h 1363943"/>
              <a:gd name="connsiteX29" fmla="*/ 94734 w 1363899"/>
              <a:gd name="connsiteY29" fmla="*/ 577298 h 1363943"/>
              <a:gd name="connsiteX30" fmla="*/ 32690 w 1363899"/>
              <a:gd name="connsiteY30" fmla="*/ 655086 h 1363943"/>
              <a:gd name="connsiteX31" fmla="*/ 0 w 1363899"/>
              <a:gd name="connsiteY31" fmla="*/ 681949 h 1363943"/>
              <a:gd name="connsiteX32" fmla="*/ 32690 w 1363899"/>
              <a:gd name="connsiteY32" fmla="*/ 708857 h 1363943"/>
              <a:gd name="connsiteX33" fmla="*/ 94734 w 1363899"/>
              <a:gd name="connsiteY33" fmla="*/ 786601 h 1363943"/>
              <a:gd name="connsiteX34" fmla="*/ 153353 w 1363899"/>
              <a:gd name="connsiteY34" fmla="*/ 865635 h 1363943"/>
              <a:gd name="connsiteX35" fmla="*/ 179105 w 1363899"/>
              <a:gd name="connsiteY35" fmla="*/ 890275 h 1363943"/>
              <a:gd name="connsiteX36" fmla="*/ 178304 w 1363899"/>
              <a:gd name="connsiteY36" fmla="*/ 925900 h 1363943"/>
              <a:gd name="connsiteX37" fmla="*/ 192714 w 1363899"/>
              <a:gd name="connsiteY37" fmla="*/ 1023213 h 1363943"/>
              <a:gd name="connsiteX38" fmla="*/ 203833 w 1363899"/>
              <a:gd name="connsiteY38" fmla="*/ 1122083 h 1363943"/>
              <a:gd name="connsiteX39" fmla="*/ 199741 w 1363899"/>
              <a:gd name="connsiteY39" fmla="*/ 1164202 h 1363943"/>
              <a:gd name="connsiteX40" fmla="*/ 241860 w 1363899"/>
              <a:gd name="connsiteY40" fmla="*/ 1160110 h 1363943"/>
              <a:gd name="connsiteX41" fmla="*/ 340730 w 1363899"/>
              <a:gd name="connsiteY41" fmla="*/ 1171229 h 1363943"/>
              <a:gd name="connsiteX42" fmla="*/ 438043 w 1363899"/>
              <a:gd name="connsiteY42" fmla="*/ 1185639 h 1363943"/>
              <a:gd name="connsiteX43" fmla="*/ 473669 w 1363899"/>
              <a:gd name="connsiteY43" fmla="*/ 1184839 h 1363943"/>
              <a:gd name="connsiteX44" fmla="*/ 498308 w 1363899"/>
              <a:gd name="connsiteY44" fmla="*/ 1210590 h 1363943"/>
              <a:gd name="connsiteX45" fmla="*/ 577298 w 1363899"/>
              <a:gd name="connsiteY45" fmla="*/ 1269210 h 1363943"/>
              <a:gd name="connsiteX46" fmla="*/ 655042 w 1363899"/>
              <a:gd name="connsiteY46" fmla="*/ 1331254 h 1363943"/>
              <a:gd name="connsiteX47" fmla="*/ 681950 w 1363899"/>
              <a:gd name="connsiteY47" fmla="*/ 1363943 h 1363943"/>
              <a:gd name="connsiteX48" fmla="*/ 708813 w 1363899"/>
              <a:gd name="connsiteY48" fmla="*/ 1331254 h 1363943"/>
              <a:gd name="connsiteX49" fmla="*/ 786601 w 1363899"/>
              <a:gd name="connsiteY49" fmla="*/ 1269210 h 1363943"/>
              <a:gd name="connsiteX50" fmla="*/ 865591 w 1363899"/>
              <a:gd name="connsiteY50" fmla="*/ 1210590 h 1363943"/>
              <a:gd name="connsiteX51" fmla="*/ 890230 w 1363899"/>
              <a:gd name="connsiteY51" fmla="*/ 1184839 h 1363943"/>
              <a:gd name="connsiteX52" fmla="*/ 925856 w 1363899"/>
              <a:gd name="connsiteY52" fmla="*/ 1185639 h 1363943"/>
              <a:gd name="connsiteX53" fmla="*/ 1023169 w 1363899"/>
              <a:gd name="connsiteY53" fmla="*/ 1171229 h 1363943"/>
              <a:gd name="connsiteX54" fmla="*/ 1122039 w 1363899"/>
              <a:gd name="connsiteY54" fmla="*/ 1160110 h 1363943"/>
              <a:gd name="connsiteX55" fmla="*/ 1164158 w 1363899"/>
              <a:gd name="connsiteY55" fmla="*/ 1164202 h 1363943"/>
              <a:gd name="connsiteX56" fmla="*/ 1160066 w 1363899"/>
              <a:gd name="connsiteY56" fmla="*/ 1122083 h 1363943"/>
              <a:gd name="connsiteX57" fmla="*/ 1171185 w 1363899"/>
              <a:gd name="connsiteY57" fmla="*/ 1023213 h 1363943"/>
              <a:gd name="connsiteX58" fmla="*/ 1185595 w 1363899"/>
              <a:gd name="connsiteY58" fmla="*/ 925900 h 1363943"/>
              <a:gd name="connsiteX59" fmla="*/ 1184794 w 1363899"/>
              <a:gd name="connsiteY59" fmla="*/ 890275 h 1363943"/>
              <a:gd name="connsiteX60" fmla="*/ 1210546 w 1363899"/>
              <a:gd name="connsiteY60" fmla="*/ 865635 h 1363943"/>
              <a:gd name="connsiteX61" fmla="*/ 1269165 w 1363899"/>
              <a:gd name="connsiteY61" fmla="*/ 786601 h 1363943"/>
              <a:gd name="connsiteX62" fmla="*/ 1331209 w 1363899"/>
              <a:gd name="connsiteY62" fmla="*/ 708857 h 1363943"/>
              <a:gd name="connsiteX63" fmla="*/ 1363899 w 1363899"/>
              <a:gd name="connsiteY63" fmla="*/ 681994 h 1363943"/>
              <a:gd name="connsiteX64" fmla="*/ 1331209 w 1363899"/>
              <a:gd name="connsiteY64" fmla="*/ 655086 h 1363943"/>
              <a:gd name="connsiteX65" fmla="*/ 950050 w 1363899"/>
              <a:gd name="connsiteY65" fmla="*/ 692446 h 1363943"/>
              <a:gd name="connsiteX66" fmla="*/ 1109941 w 1363899"/>
              <a:gd name="connsiteY66" fmla="*/ 859275 h 1363943"/>
              <a:gd name="connsiteX67" fmla="*/ 878933 w 1363899"/>
              <a:gd name="connsiteY67" fmla="*/ 864212 h 1363943"/>
              <a:gd name="connsiteX68" fmla="*/ 837704 w 1363899"/>
              <a:gd name="connsiteY68" fmla="*/ 837704 h 1363943"/>
              <a:gd name="connsiteX69" fmla="*/ 864167 w 1363899"/>
              <a:gd name="connsiteY69" fmla="*/ 878933 h 1363943"/>
              <a:gd name="connsiteX70" fmla="*/ 859231 w 1363899"/>
              <a:gd name="connsiteY70" fmla="*/ 1109941 h 1363943"/>
              <a:gd name="connsiteX71" fmla="*/ 692401 w 1363899"/>
              <a:gd name="connsiteY71" fmla="*/ 950095 h 1363943"/>
              <a:gd name="connsiteX72" fmla="*/ 681950 w 1363899"/>
              <a:gd name="connsiteY72" fmla="*/ 902194 h 1363943"/>
              <a:gd name="connsiteX73" fmla="*/ 671498 w 1363899"/>
              <a:gd name="connsiteY73" fmla="*/ 950095 h 1363943"/>
              <a:gd name="connsiteX74" fmla="*/ 504668 w 1363899"/>
              <a:gd name="connsiteY74" fmla="*/ 1109986 h 1363943"/>
              <a:gd name="connsiteX75" fmla="*/ 499732 w 1363899"/>
              <a:gd name="connsiteY75" fmla="*/ 878978 h 1363943"/>
              <a:gd name="connsiteX76" fmla="*/ 526195 w 1363899"/>
              <a:gd name="connsiteY76" fmla="*/ 837749 h 1363943"/>
              <a:gd name="connsiteX77" fmla="*/ 484921 w 1363899"/>
              <a:gd name="connsiteY77" fmla="*/ 864256 h 1363943"/>
              <a:gd name="connsiteX78" fmla="*/ 253913 w 1363899"/>
              <a:gd name="connsiteY78" fmla="*/ 859319 h 1363943"/>
              <a:gd name="connsiteX79" fmla="*/ 413804 w 1363899"/>
              <a:gd name="connsiteY79" fmla="*/ 692490 h 1363943"/>
              <a:gd name="connsiteX80" fmla="*/ 461705 w 1363899"/>
              <a:gd name="connsiteY80" fmla="*/ 682038 h 1363943"/>
              <a:gd name="connsiteX81" fmla="*/ 413804 w 1363899"/>
              <a:gd name="connsiteY81" fmla="*/ 671587 h 1363943"/>
              <a:gd name="connsiteX82" fmla="*/ 253958 w 1363899"/>
              <a:gd name="connsiteY82" fmla="*/ 504757 h 1363943"/>
              <a:gd name="connsiteX83" fmla="*/ 484966 w 1363899"/>
              <a:gd name="connsiteY83" fmla="*/ 499820 h 1363943"/>
              <a:gd name="connsiteX84" fmla="*/ 526195 w 1363899"/>
              <a:gd name="connsiteY84" fmla="*/ 526284 h 1363943"/>
              <a:gd name="connsiteX85" fmla="*/ 499732 w 1363899"/>
              <a:gd name="connsiteY85" fmla="*/ 485054 h 1363943"/>
              <a:gd name="connsiteX86" fmla="*/ 504668 w 1363899"/>
              <a:gd name="connsiteY86" fmla="*/ 254047 h 1363943"/>
              <a:gd name="connsiteX87" fmla="*/ 671498 w 1363899"/>
              <a:gd name="connsiteY87" fmla="*/ 413937 h 1363943"/>
              <a:gd name="connsiteX88" fmla="*/ 681950 w 1363899"/>
              <a:gd name="connsiteY88" fmla="*/ 461838 h 1363943"/>
              <a:gd name="connsiteX89" fmla="*/ 692401 w 1363899"/>
              <a:gd name="connsiteY89" fmla="*/ 413937 h 1363943"/>
              <a:gd name="connsiteX90" fmla="*/ 859231 w 1363899"/>
              <a:gd name="connsiteY90" fmla="*/ 254091 h 1363943"/>
              <a:gd name="connsiteX91" fmla="*/ 864123 w 1363899"/>
              <a:gd name="connsiteY91" fmla="*/ 485099 h 1363943"/>
              <a:gd name="connsiteX92" fmla="*/ 837660 w 1363899"/>
              <a:gd name="connsiteY92" fmla="*/ 526328 h 1363943"/>
              <a:gd name="connsiteX93" fmla="*/ 878889 w 1363899"/>
              <a:gd name="connsiteY93" fmla="*/ 499865 h 1363943"/>
              <a:gd name="connsiteX94" fmla="*/ 1109897 w 1363899"/>
              <a:gd name="connsiteY94" fmla="*/ 504757 h 1363943"/>
              <a:gd name="connsiteX95" fmla="*/ 950006 w 1363899"/>
              <a:gd name="connsiteY95" fmla="*/ 671587 h 1363943"/>
              <a:gd name="connsiteX96" fmla="*/ 902105 w 1363899"/>
              <a:gd name="connsiteY96" fmla="*/ 682038 h 1363943"/>
              <a:gd name="connsiteX97" fmla="*/ 950006 w 1363899"/>
              <a:gd name="connsiteY97" fmla="*/ 692490 h 1363943"/>
              <a:gd name="connsiteX98" fmla="*/ 1089972 w 1363899"/>
              <a:gd name="connsiteY98" fmla="*/ 273927 h 1363943"/>
              <a:gd name="connsiteX99" fmla="*/ 1101669 w 1363899"/>
              <a:gd name="connsiteY99" fmla="*/ 354740 h 1363943"/>
              <a:gd name="connsiteX100" fmla="*/ 1116079 w 1363899"/>
              <a:gd name="connsiteY100" fmla="*/ 429771 h 1363943"/>
              <a:gd name="connsiteX101" fmla="*/ 1110742 w 1363899"/>
              <a:gd name="connsiteY101" fmla="*/ 427280 h 1363943"/>
              <a:gd name="connsiteX102" fmla="*/ 955565 w 1363899"/>
              <a:gd name="connsiteY102" fmla="*/ 408334 h 1363943"/>
              <a:gd name="connsiteX103" fmla="*/ 936619 w 1363899"/>
              <a:gd name="connsiteY103" fmla="*/ 253157 h 1363943"/>
              <a:gd name="connsiteX104" fmla="*/ 934128 w 1363899"/>
              <a:gd name="connsiteY104" fmla="*/ 247820 h 1363943"/>
              <a:gd name="connsiteX105" fmla="*/ 1009159 w 1363899"/>
              <a:gd name="connsiteY105" fmla="*/ 262230 h 1363943"/>
              <a:gd name="connsiteX106" fmla="*/ 1089972 w 1363899"/>
              <a:gd name="connsiteY106" fmla="*/ 273927 h 1363943"/>
              <a:gd name="connsiteX107" fmla="*/ 616525 w 1363899"/>
              <a:gd name="connsiteY107" fmla="*/ 153798 h 1363943"/>
              <a:gd name="connsiteX108" fmla="*/ 681950 w 1363899"/>
              <a:gd name="connsiteY108" fmla="*/ 104919 h 1363943"/>
              <a:gd name="connsiteX109" fmla="*/ 747329 w 1363899"/>
              <a:gd name="connsiteY109" fmla="*/ 153798 h 1363943"/>
              <a:gd name="connsiteX110" fmla="*/ 810663 w 1363899"/>
              <a:gd name="connsiteY110" fmla="*/ 196628 h 1363943"/>
              <a:gd name="connsiteX111" fmla="*/ 805014 w 1363899"/>
              <a:gd name="connsiteY111" fmla="*/ 198674 h 1363943"/>
              <a:gd name="connsiteX112" fmla="*/ 681905 w 1363899"/>
              <a:gd name="connsiteY112" fmla="*/ 295009 h 1363943"/>
              <a:gd name="connsiteX113" fmla="*/ 558796 w 1363899"/>
              <a:gd name="connsiteY113" fmla="*/ 198674 h 1363943"/>
              <a:gd name="connsiteX114" fmla="*/ 553147 w 1363899"/>
              <a:gd name="connsiteY114" fmla="*/ 196628 h 1363943"/>
              <a:gd name="connsiteX115" fmla="*/ 616481 w 1363899"/>
              <a:gd name="connsiteY115" fmla="*/ 153798 h 1363943"/>
              <a:gd name="connsiteX116" fmla="*/ 262186 w 1363899"/>
              <a:gd name="connsiteY116" fmla="*/ 354740 h 1363943"/>
              <a:gd name="connsiteX117" fmla="*/ 273883 w 1363899"/>
              <a:gd name="connsiteY117" fmla="*/ 273927 h 1363943"/>
              <a:gd name="connsiteX118" fmla="*/ 354696 w 1363899"/>
              <a:gd name="connsiteY118" fmla="*/ 262230 h 1363943"/>
              <a:gd name="connsiteX119" fmla="*/ 429726 w 1363899"/>
              <a:gd name="connsiteY119" fmla="*/ 247820 h 1363943"/>
              <a:gd name="connsiteX120" fmla="*/ 427236 w 1363899"/>
              <a:gd name="connsiteY120" fmla="*/ 253157 h 1363943"/>
              <a:gd name="connsiteX121" fmla="*/ 408289 w 1363899"/>
              <a:gd name="connsiteY121" fmla="*/ 408334 h 1363943"/>
              <a:gd name="connsiteX122" fmla="*/ 253113 w 1363899"/>
              <a:gd name="connsiteY122" fmla="*/ 427280 h 1363943"/>
              <a:gd name="connsiteX123" fmla="*/ 247775 w 1363899"/>
              <a:gd name="connsiteY123" fmla="*/ 429771 h 1363943"/>
              <a:gd name="connsiteX124" fmla="*/ 262186 w 1363899"/>
              <a:gd name="connsiteY124" fmla="*/ 354740 h 1363943"/>
              <a:gd name="connsiteX125" fmla="*/ 153753 w 1363899"/>
              <a:gd name="connsiteY125" fmla="*/ 747374 h 1363943"/>
              <a:gd name="connsiteX126" fmla="*/ 104874 w 1363899"/>
              <a:gd name="connsiteY126" fmla="*/ 681994 h 1363943"/>
              <a:gd name="connsiteX127" fmla="*/ 153753 w 1363899"/>
              <a:gd name="connsiteY127" fmla="*/ 616570 h 1363943"/>
              <a:gd name="connsiteX128" fmla="*/ 196584 w 1363899"/>
              <a:gd name="connsiteY128" fmla="*/ 553236 h 1363943"/>
              <a:gd name="connsiteX129" fmla="*/ 198630 w 1363899"/>
              <a:gd name="connsiteY129" fmla="*/ 558885 h 1363943"/>
              <a:gd name="connsiteX130" fmla="*/ 294964 w 1363899"/>
              <a:gd name="connsiteY130" fmla="*/ 681994 h 1363943"/>
              <a:gd name="connsiteX131" fmla="*/ 198630 w 1363899"/>
              <a:gd name="connsiteY131" fmla="*/ 805103 h 1363943"/>
              <a:gd name="connsiteX132" fmla="*/ 196584 w 1363899"/>
              <a:gd name="connsiteY132" fmla="*/ 810752 h 1363943"/>
              <a:gd name="connsiteX133" fmla="*/ 153753 w 1363899"/>
              <a:gd name="connsiteY133" fmla="*/ 747418 h 1363943"/>
              <a:gd name="connsiteX134" fmla="*/ 273883 w 1363899"/>
              <a:gd name="connsiteY134" fmla="*/ 1090016 h 1363943"/>
              <a:gd name="connsiteX135" fmla="*/ 262186 w 1363899"/>
              <a:gd name="connsiteY135" fmla="*/ 1009203 h 1363943"/>
              <a:gd name="connsiteX136" fmla="*/ 247775 w 1363899"/>
              <a:gd name="connsiteY136" fmla="*/ 934172 h 1363943"/>
              <a:gd name="connsiteX137" fmla="*/ 253113 w 1363899"/>
              <a:gd name="connsiteY137" fmla="*/ 936663 h 1363943"/>
              <a:gd name="connsiteX138" fmla="*/ 408289 w 1363899"/>
              <a:gd name="connsiteY138" fmla="*/ 955610 h 1363943"/>
              <a:gd name="connsiteX139" fmla="*/ 427236 w 1363899"/>
              <a:gd name="connsiteY139" fmla="*/ 1110786 h 1363943"/>
              <a:gd name="connsiteX140" fmla="*/ 429771 w 1363899"/>
              <a:gd name="connsiteY140" fmla="*/ 1116123 h 1363943"/>
              <a:gd name="connsiteX141" fmla="*/ 354740 w 1363899"/>
              <a:gd name="connsiteY141" fmla="*/ 1101713 h 1363943"/>
              <a:gd name="connsiteX142" fmla="*/ 273927 w 1363899"/>
              <a:gd name="connsiteY142" fmla="*/ 1090016 h 1363943"/>
              <a:gd name="connsiteX143" fmla="*/ 747329 w 1363899"/>
              <a:gd name="connsiteY143" fmla="*/ 1210190 h 1363943"/>
              <a:gd name="connsiteX144" fmla="*/ 681905 w 1363899"/>
              <a:gd name="connsiteY144" fmla="*/ 1259069 h 1363943"/>
              <a:gd name="connsiteX145" fmla="*/ 616481 w 1363899"/>
              <a:gd name="connsiteY145" fmla="*/ 1210190 h 1363943"/>
              <a:gd name="connsiteX146" fmla="*/ 553147 w 1363899"/>
              <a:gd name="connsiteY146" fmla="*/ 1167360 h 1363943"/>
              <a:gd name="connsiteX147" fmla="*/ 558751 w 1363899"/>
              <a:gd name="connsiteY147" fmla="*/ 1165314 h 1363943"/>
              <a:gd name="connsiteX148" fmla="*/ 681861 w 1363899"/>
              <a:gd name="connsiteY148" fmla="*/ 1068979 h 1363943"/>
              <a:gd name="connsiteX149" fmla="*/ 804970 w 1363899"/>
              <a:gd name="connsiteY149" fmla="*/ 1165314 h 1363943"/>
              <a:gd name="connsiteX150" fmla="*/ 810618 w 1363899"/>
              <a:gd name="connsiteY150" fmla="*/ 1167360 h 1363943"/>
              <a:gd name="connsiteX151" fmla="*/ 747285 w 1363899"/>
              <a:gd name="connsiteY151" fmla="*/ 1210190 h 1363943"/>
              <a:gd name="connsiteX152" fmla="*/ 1101669 w 1363899"/>
              <a:gd name="connsiteY152" fmla="*/ 1009248 h 1363943"/>
              <a:gd name="connsiteX153" fmla="*/ 1089972 w 1363899"/>
              <a:gd name="connsiteY153" fmla="*/ 1090061 h 1363943"/>
              <a:gd name="connsiteX154" fmla="*/ 1009159 w 1363899"/>
              <a:gd name="connsiteY154" fmla="*/ 1101758 h 1363943"/>
              <a:gd name="connsiteX155" fmla="*/ 934128 w 1363899"/>
              <a:gd name="connsiteY155" fmla="*/ 1116168 h 1363943"/>
              <a:gd name="connsiteX156" fmla="*/ 936619 w 1363899"/>
              <a:gd name="connsiteY156" fmla="*/ 1110831 h 1363943"/>
              <a:gd name="connsiteX157" fmla="*/ 955565 w 1363899"/>
              <a:gd name="connsiteY157" fmla="*/ 955654 h 1363943"/>
              <a:gd name="connsiteX158" fmla="*/ 1110742 w 1363899"/>
              <a:gd name="connsiteY158" fmla="*/ 936708 h 1363943"/>
              <a:gd name="connsiteX159" fmla="*/ 1116079 w 1363899"/>
              <a:gd name="connsiteY159" fmla="*/ 934217 h 1363943"/>
              <a:gd name="connsiteX160" fmla="*/ 1101669 w 1363899"/>
              <a:gd name="connsiteY160" fmla="*/ 1009248 h 1363943"/>
              <a:gd name="connsiteX161" fmla="*/ 1210146 w 1363899"/>
              <a:gd name="connsiteY161" fmla="*/ 747418 h 1363943"/>
              <a:gd name="connsiteX162" fmla="*/ 1167315 w 1363899"/>
              <a:gd name="connsiteY162" fmla="*/ 810752 h 1363943"/>
              <a:gd name="connsiteX163" fmla="*/ 1165270 w 1363899"/>
              <a:gd name="connsiteY163" fmla="*/ 805103 h 1363943"/>
              <a:gd name="connsiteX164" fmla="*/ 1068935 w 1363899"/>
              <a:gd name="connsiteY164" fmla="*/ 681994 h 1363943"/>
              <a:gd name="connsiteX165" fmla="*/ 1165270 w 1363899"/>
              <a:gd name="connsiteY165" fmla="*/ 558885 h 1363943"/>
              <a:gd name="connsiteX166" fmla="*/ 1167315 w 1363899"/>
              <a:gd name="connsiteY166" fmla="*/ 553236 h 1363943"/>
              <a:gd name="connsiteX167" fmla="*/ 1210146 w 1363899"/>
              <a:gd name="connsiteY167" fmla="*/ 616570 h 1363943"/>
              <a:gd name="connsiteX168" fmla="*/ 1259025 w 1363899"/>
              <a:gd name="connsiteY168" fmla="*/ 681994 h 1363943"/>
              <a:gd name="connsiteX169" fmla="*/ 1210146 w 1363899"/>
              <a:gd name="connsiteY169" fmla="*/ 747418 h 136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363899" h="1363943">
                <a:moveTo>
                  <a:pt x="1331254" y="655086"/>
                </a:moveTo>
                <a:cubicBezTo>
                  <a:pt x="1305636" y="634004"/>
                  <a:pt x="1287089" y="604828"/>
                  <a:pt x="1269210" y="577298"/>
                </a:cubicBezTo>
                <a:cubicBezTo>
                  <a:pt x="1250797" y="548922"/>
                  <a:pt x="1234296" y="522904"/>
                  <a:pt x="1210591" y="498308"/>
                </a:cubicBezTo>
                <a:cubicBezTo>
                  <a:pt x="1202140" y="489547"/>
                  <a:pt x="1193690" y="481363"/>
                  <a:pt x="1184839" y="473669"/>
                </a:cubicBezTo>
                <a:cubicBezTo>
                  <a:pt x="1185684" y="461971"/>
                  <a:pt x="1185862" y="450230"/>
                  <a:pt x="1185639" y="438043"/>
                </a:cubicBezTo>
                <a:cubicBezTo>
                  <a:pt x="1185017" y="403886"/>
                  <a:pt x="1178301" y="373820"/>
                  <a:pt x="1171229" y="340730"/>
                </a:cubicBezTo>
                <a:cubicBezTo>
                  <a:pt x="1164380" y="308618"/>
                  <a:pt x="1156908" y="274861"/>
                  <a:pt x="1160110" y="241860"/>
                </a:cubicBezTo>
                <a:lnTo>
                  <a:pt x="1164202" y="199741"/>
                </a:lnTo>
                <a:lnTo>
                  <a:pt x="1122083" y="203833"/>
                </a:lnTo>
                <a:cubicBezTo>
                  <a:pt x="1089082" y="207035"/>
                  <a:pt x="1055325" y="199519"/>
                  <a:pt x="1023213" y="192714"/>
                </a:cubicBezTo>
                <a:cubicBezTo>
                  <a:pt x="990123" y="185687"/>
                  <a:pt x="960058" y="178927"/>
                  <a:pt x="925900" y="178304"/>
                </a:cubicBezTo>
                <a:cubicBezTo>
                  <a:pt x="913714" y="178082"/>
                  <a:pt x="901972" y="178304"/>
                  <a:pt x="890275" y="179105"/>
                </a:cubicBezTo>
                <a:cubicBezTo>
                  <a:pt x="882580" y="170254"/>
                  <a:pt x="874397" y="161803"/>
                  <a:pt x="865635" y="153353"/>
                </a:cubicBezTo>
                <a:cubicBezTo>
                  <a:pt x="841040" y="129647"/>
                  <a:pt x="815021" y="113147"/>
                  <a:pt x="786646" y="94734"/>
                </a:cubicBezTo>
                <a:cubicBezTo>
                  <a:pt x="759115" y="76854"/>
                  <a:pt x="729939" y="58308"/>
                  <a:pt x="708857" y="32690"/>
                </a:cubicBezTo>
                <a:lnTo>
                  <a:pt x="681950" y="0"/>
                </a:lnTo>
                <a:lnTo>
                  <a:pt x="655086" y="32690"/>
                </a:lnTo>
                <a:cubicBezTo>
                  <a:pt x="634004" y="58308"/>
                  <a:pt x="604873" y="76854"/>
                  <a:pt x="577298" y="94734"/>
                </a:cubicBezTo>
                <a:cubicBezTo>
                  <a:pt x="548922" y="113147"/>
                  <a:pt x="522904" y="129647"/>
                  <a:pt x="498308" y="153353"/>
                </a:cubicBezTo>
                <a:cubicBezTo>
                  <a:pt x="489547" y="161803"/>
                  <a:pt x="481363" y="170254"/>
                  <a:pt x="473669" y="179105"/>
                </a:cubicBezTo>
                <a:cubicBezTo>
                  <a:pt x="461972" y="178260"/>
                  <a:pt x="450230" y="178082"/>
                  <a:pt x="438043" y="178304"/>
                </a:cubicBezTo>
                <a:cubicBezTo>
                  <a:pt x="403886" y="178927"/>
                  <a:pt x="373820" y="185687"/>
                  <a:pt x="340730" y="192714"/>
                </a:cubicBezTo>
                <a:cubicBezTo>
                  <a:pt x="308619" y="199563"/>
                  <a:pt x="274906" y="207080"/>
                  <a:pt x="241860" y="203833"/>
                </a:cubicBezTo>
                <a:lnTo>
                  <a:pt x="199741" y="199741"/>
                </a:lnTo>
                <a:lnTo>
                  <a:pt x="203833" y="241860"/>
                </a:lnTo>
                <a:cubicBezTo>
                  <a:pt x="207035" y="274861"/>
                  <a:pt x="199564" y="308574"/>
                  <a:pt x="192714" y="340730"/>
                </a:cubicBezTo>
                <a:cubicBezTo>
                  <a:pt x="185687" y="373820"/>
                  <a:pt x="178927" y="403886"/>
                  <a:pt x="178304" y="438043"/>
                </a:cubicBezTo>
                <a:cubicBezTo>
                  <a:pt x="178082" y="450230"/>
                  <a:pt x="178304" y="461971"/>
                  <a:pt x="179105" y="473669"/>
                </a:cubicBezTo>
                <a:cubicBezTo>
                  <a:pt x="170254" y="481363"/>
                  <a:pt x="161803" y="489547"/>
                  <a:pt x="153353" y="498308"/>
                </a:cubicBezTo>
                <a:cubicBezTo>
                  <a:pt x="129647" y="522904"/>
                  <a:pt x="113147" y="548966"/>
                  <a:pt x="94734" y="577298"/>
                </a:cubicBezTo>
                <a:cubicBezTo>
                  <a:pt x="76854" y="604828"/>
                  <a:pt x="58308" y="634004"/>
                  <a:pt x="32690" y="655086"/>
                </a:cubicBezTo>
                <a:lnTo>
                  <a:pt x="0" y="681949"/>
                </a:lnTo>
                <a:lnTo>
                  <a:pt x="32690" y="708857"/>
                </a:lnTo>
                <a:cubicBezTo>
                  <a:pt x="58308" y="729939"/>
                  <a:pt x="76854" y="759071"/>
                  <a:pt x="94734" y="786601"/>
                </a:cubicBezTo>
                <a:cubicBezTo>
                  <a:pt x="113147" y="814977"/>
                  <a:pt x="129647" y="841040"/>
                  <a:pt x="153353" y="865635"/>
                </a:cubicBezTo>
                <a:cubicBezTo>
                  <a:pt x="161803" y="874397"/>
                  <a:pt x="170254" y="882580"/>
                  <a:pt x="179105" y="890275"/>
                </a:cubicBezTo>
                <a:cubicBezTo>
                  <a:pt x="178260" y="901972"/>
                  <a:pt x="178082" y="913758"/>
                  <a:pt x="178304" y="925900"/>
                </a:cubicBezTo>
                <a:cubicBezTo>
                  <a:pt x="178927" y="960057"/>
                  <a:pt x="185643" y="990168"/>
                  <a:pt x="192714" y="1023213"/>
                </a:cubicBezTo>
                <a:cubicBezTo>
                  <a:pt x="199564" y="1055325"/>
                  <a:pt x="207035" y="1089038"/>
                  <a:pt x="203833" y="1122083"/>
                </a:cubicBezTo>
                <a:lnTo>
                  <a:pt x="199741" y="1164202"/>
                </a:lnTo>
                <a:lnTo>
                  <a:pt x="241860" y="1160110"/>
                </a:lnTo>
                <a:cubicBezTo>
                  <a:pt x="274861" y="1156908"/>
                  <a:pt x="308619" y="1164424"/>
                  <a:pt x="340730" y="1171229"/>
                </a:cubicBezTo>
                <a:cubicBezTo>
                  <a:pt x="373820" y="1178256"/>
                  <a:pt x="403886" y="1185017"/>
                  <a:pt x="438043" y="1185639"/>
                </a:cubicBezTo>
                <a:cubicBezTo>
                  <a:pt x="450230" y="1185862"/>
                  <a:pt x="461972" y="1185639"/>
                  <a:pt x="473669" y="1184839"/>
                </a:cubicBezTo>
                <a:cubicBezTo>
                  <a:pt x="481363" y="1193690"/>
                  <a:pt x="489547" y="1202140"/>
                  <a:pt x="498308" y="1210590"/>
                </a:cubicBezTo>
                <a:cubicBezTo>
                  <a:pt x="522904" y="1234296"/>
                  <a:pt x="548922" y="1250797"/>
                  <a:pt x="577298" y="1269210"/>
                </a:cubicBezTo>
                <a:cubicBezTo>
                  <a:pt x="604828" y="1287089"/>
                  <a:pt x="634004" y="1305635"/>
                  <a:pt x="655042" y="1331254"/>
                </a:cubicBezTo>
                <a:lnTo>
                  <a:pt x="681950" y="1363943"/>
                </a:lnTo>
                <a:lnTo>
                  <a:pt x="708813" y="1331254"/>
                </a:lnTo>
                <a:cubicBezTo>
                  <a:pt x="729895" y="1305635"/>
                  <a:pt x="759071" y="1287089"/>
                  <a:pt x="786601" y="1269210"/>
                </a:cubicBezTo>
                <a:cubicBezTo>
                  <a:pt x="814977" y="1250797"/>
                  <a:pt x="840995" y="1234296"/>
                  <a:pt x="865591" y="1210590"/>
                </a:cubicBezTo>
                <a:cubicBezTo>
                  <a:pt x="874352" y="1202140"/>
                  <a:pt x="882536" y="1193690"/>
                  <a:pt x="890230" y="1184839"/>
                </a:cubicBezTo>
                <a:cubicBezTo>
                  <a:pt x="901927" y="1185684"/>
                  <a:pt x="913714" y="1185862"/>
                  <a:pt x="925856" y="1185639"/>
                </a:cubicBezTo>
                <a:cubicBezTo>
                  <a:pt x="960013" y="1185017"/>
                  <a:pt x="990079" y="1178301"/>
                  <a:pt x="1023169" y="1171229"/>
                </a:cubicBezTo>
                <a:cubicBezTo>
                  <a:pt x="1055281" y="1164380"/>
                  <a:pt x="1088993" y="1156863"/>
                  <a:pt x="1122039" y="1160110"/>
                </a:cubicBezTo>
                <a:lnTo>
                  <a:pt x="1164158" y="1164202"/>
                </a:lnTo>
                <a:lnTo>
                  <a:pt x="1160066" y="1122083"/>
                </a:lnTo>
                <a:cubicBezTo>
                  <a:pt x="1156864" y="1089082"/>
                  <a:pt x="1164380" y="1055325"/>
                  <a:pt x="1171185" y="1023213"/>
                </a:cubicBezTo>
                <a:cubicBezTo>
                  <a:pt x="1178212" y="990123"/>
                  <a:pt x="1184972" y="960057"/>
                  <a:pt x="1185595" y="925900"/>
                </a:cubicBezTo>
                <a:cubicBezTo>
                  <a:pt x="1185817" y="913714"/>
                  <a:pt x="1185595" y="901972"/>
                  <a:pt x="1184794" y="890275"/>
                </a:cubicBezTo>
                <a:cubicBezTo>
                  <a:pt x="1193645" y="882580"/>
                  <a:pt x="1202096" y="874397"/>
                  <a:pt x="1210546" y="865635"/>
                </a:cubicBezTo>
                <a:cubicBezTo>
                  <a:pt x="1234252" y="841040"/>
                  <a:pt x="1250752" y="815021"/>
                  <a:pt x="1269165" y="786601"/>
                </a:cubicBezTo>
                <a:cubicBezTo>
                  <a:pt x="1287045" y="759071"/>
                  <a:pt x="1305591" y="729894"/>
                  <a:pt x="1331209" y="708857"/>
                </a:cubicBezTo>
                <a:lnTo>
                  <a:pt x="1363899" y="681994"/>
                </a:lnTo>
                <a:lnTo>
                  <a:pt x="1331209" y="655086"/>
                </a:lnTo>
                <a:close/>
                <a:moveTo>
                  <a:pt x="950050" y="692446"/>
                </a:moveTo>
                <a:cubicBezTo>
                  <a:pt x="1022146" y="708190"/>
                  <a:pt x="1091084" y="789670"/>
                  <a:pt x="1109941" y="859275"/>
                </a:cubicBezTo>
                <a:cubicBezTo>
                  <a:pt x="1047408" y="895123"/>
                  <a:pt x="941022" y="904062"/>
                  <a:pt x="878933" y="864212"/>
                </a:cubicBezTo>
                <a:lnTo>
                  <a:pt x="837704" y="837704"/>
                </a:lnTo>
                <a:lnTo>
                  <a:pt x="864167" y="878933"/>
                </a:lnTo>
                <a:cubicBezTo>
                  <a:pt x="904062" y="941022"/>
                  <a:pt x="895123" y="1047408"/>
                  <a:pt x="859231" y="1109941"/>
                </a:cubicBezTo>
                <a:cubicBezTo>
                  <a:pt x="789670" y="1091084"/>
                  <a:pt x="708101" y="1022190"/>
                  <a:pt x="692401" y="950095"/>
                </a:cubicBezTo>
                <a:lnTo>
                  <a:pt x="681950" y="902194"/>
                </a:lnTo>
                <a:lnTo>
                  <a:pt x="671498" y="950095"/>
                </a:lnTo>
                <a:cubicBezTo>
                  <a:pt x="655798" y="1022190"/>
                  <a:pt x="574273" y="1091128"/>
                  <a:pt x="504668" y="1109986"/>
                </a:cubicBezTo>
                <a:cubicBezTo>
                  <a:pt x="468776" y="1047453"/>
                  <a:pt x="459881" y="941066"/>
                  <a:pt x="499732" y="878978"/>
                </a:cubicBezTo>
                <a:lnTo>
                  <a:pt x="526195" y="837749"/>
                </a:lnTo>
                <a:lnTo>
                  <a:pt x="484921" y="864256"/>
                </a:lnTo>
                <a:cubicBezTo>
                  <a:pt x="422833" y="904107"/>
                  <a:pt x="316446" y="895212"/>
                  <a:pt x="253913" y="859319"/>
                </a:cubicBezTo>
                <a:cubicBezTo>
                  <a:pt x="272771" y="789759"/>
                  <a:pt x="341664" y="708235"/>
                  <a:pt x="413804" y="692490"/>
                </a:cubicBezTo>
                <a:lnTo>
                  <a:pt x="461705" y="682038"/>
                </a:lnTo>
                <a:lnTo>
                  <a:pt x="413804" y="671587"/>
                </a:lnTo>
                <a:cubicBezTo>
                  <a:pt x="341709" y="655887"/>
                  <a:pt x="272771" y="574318"/>
                  <a:pt x="253958" y="504757"/>
                </a:cubicBezTo>
                <a:cubicBezTo>
                  <a:pt x="316491" y="468865"/>
                  <a:pt x="422877" y="459970"/>
                  <a:pt x="484966" y="499820"/>
                </a:cubicBezTo>
                <a:lnTo>
                  <a:pt x="526195" y="526284"/>
                </a:lnTo>
                <a:lnTo>
                  <a:pt x="499732" y="485054"/>
                </a:lnTo>
                <a:cubicBezTo>
                  <a:pt x="459881" y="422966"/>
                  <a:pt x="468776" y="316580"/>
                  <a:pt x="504668" y="254047"/>
                </a:cubicBezTo>
                <a:cubicBezTo>
                  <a:pt x="574273" y="272904"/>
                  <a:pt x="655798" y="341798"/>
                  <a:pt x="671498" y="413937"/>
                </a:cubicBezTo>
                <a:lnTo>
                  <a:pt x="681950" y="461838"/>
                </a:lnTo>
                <a:lnTo>
                  <a:pt x="692401" y="413937"/>
                </a:lnTo>
                <a:cubicBezTo>
                  <a:pt x="708101" y="341842"/>
                  <a:pt x="789670" y="272904"/>
                  <a:pt x="859231" y="254091"/>
                </a:cubicBezTo>
                <a:cubicBezTo>
                  <a:pt x="895078" y="316624"/>
                  <a:pt x="904018" y="423011"/>
                  <a:pt x="864123" y="485099"/>
                </a:cubicBezTo>
                <a:lnTo>
                  <a:pt x="837660" y="526328"/>
                </a:lnTo>
                <a:lnTo>
                  <a:pt x="878889" y="499865"/>
                </a:lnTo>
                <a:cubicBezTo>
                  <a:pt x="940977" y="459970"/>
                  <a:pt x="1047364" y="468910"/>
                  <a:pt x="1109897" y="504757"/>
                </a:cubicBezTo>
                <a:cubicBezTo>
                  <a:pt x="1091039" y="574318"/>
                  <a:pt x="1022146" y="655887"/>
                  <a:pt x="950006" y="671587"/>
                </a:cubicBezTo>
                <a:lnTo>
                  <a:pt x="902105" y="682038"/>
                </a:lnTo>
                <a:lnTo>
                  <a:pt x="950006" y="692490"/>
                </a:lnTo>
                <a:close/>
                <a:moveTo>
                  <a:pt x="1089972" y="273927"/>
                </a:moveTo>
                <a:cubicBezTo>
                  <a:pt x="1091217" y="301235"/>
                  <a:pt x="1096376" y="327877"/>
                  <a:pt x="1101669" y="354740"/>
                </a:cubicBezTo>
                <a:cubicBezTo>
                  <a:pt x="1106917" y="381292"/>
                  <a:pt x="1113677" y="403930"/>
                  <a:pt x="1116079" y="429771"/>
                </a:cubicBezTo>
                <a:cubicBezTo>
                  <a:pt x="1114300" y="428926"/>
                  <a:pt x="1112566" y="428081"/>
                  <a:pt x="1110742" y="427280"/>
                </a:cubicBezTo>
                <a:cubicBezTo>
                  <a:pt x="1067245" y="407488"/>
                  <a:pt x="1004934" y="397704"/>
                  <a:pt x="955565" y="408334"/>
                </a:cubicBezTo>
                <a:cubicBezTo>
                  <a:pt x="966240" y="358965"/>
                  <a:pt x="956411" y="296654"/>
                  <a:pt x="936619" y="253157"/>
                </a:cubicBezTo>
                <a:cubicBezTo>
                  <a:pt x="935774" y="251333"/>
                  <a:pt x="934929" y="249599"/>
                  <a:pt x="934128" y="247820"/>
                </a:cubicBezTo>
                <a:cubicBezTo>
                  <a:pt x="959969" y="250222"/>
                  <a:pt x="982651" y="257026"/>
                  <a:pt x="1009159" y="262230"/>
                </a:cubicBezTo>
                <a:cubicBezTo>
                  <a:pt x="1036022" y="267523"/>
                  <a:pt x="1062664" y="272637"/>
                  <a:pt x="1089972" y="273927"/>
                </a:cubicBezTo>
                <a:close/>
                <a:moveTo>
                  <a:pt x="616525" y="153798"/>
                </a:moveTo>
                <a:cubicBezTo>
                  <a:pt x="639253" y="138543"/>
                  <a:pt x="661713" y="123332"/>
                  <a:pt x="681950" y="104919"/>
                </a:cubicBezTo>
                <a:cubicBezTo>
                  <a:pt x="702142" y="123332"/>
                  <a:pt x="724646" y="138543"/>
                  <a:pt x="747329" y="153798"/>
                </a:cubicBezTo>
                <a:cubicBezTo>
                  <a:pt x="769834" y="168875"/>
                  <a:pt x="790693" y="180039"/>
                  <a:pt x="810663" y="196628"/>
                </a:cubicBezTo>
                <a:cubicBezTo>
                  <a:pt x="808795" y="197295"/>
                  <a:pt x="806927" y="197962"/>
                  <a:pt x="805014" y="198674"/>
                </a:cubicBezTo>
                <a:cubicBezTo>
                  <a:pt x="760272" y="215441"/>
                  <a:pt x="709258" y="252534"/>
                  <a:pt x="681905" y="295009"/>
                </a:cubicBezTo>
                <a:cubicBezTo>
                  <a:pt x="654508" y="252534"/>
                  <a:pt x="603538" y="215441"/>
                  <a:pt x="558796" y="198674"/>
                </a:cubicBezTo>
                <a:cubicBezTo>
                  <a:pt x="556883" y="197962"/>
                  <a:pt x="555060" y="197340"/>
                  <a:pt x="553147" y="196628"/>
                </a:cubicBezTo>
                <a:cubicBezTo>
                  <a:pt x="573161" y="180039"/>
                  <a:pt x="594021" y="168875"/>
                  <a:pt x="616481" y="153798"/>
                </a:cubicBezTo>
                <a:close/>
                <a:moveTo>
                  <a:pt x="262186" y="354740"/>
                </a:moveTo>
                <a:cubicBezTo>
                  <a:pt x="267478" y="327877"/>
                  <a:pt x="272593" y="301235"/>
                  <a:pt x="273883" y="273927"/>
                </a:cubicBezTo>
                <a:cubicBezTo>
                  <a:pt x="301191" y="272637"/>
                  <a:pt x="327832" y="267523"/>
                  <a:pt x="354696" y="262230"/>
                </a:cubicBezTo>
                <a:cubicBezTo>
                  <a:pt x="381248" y="256982"/>
                  <a:pt x="403886" y="250222"/>
                  <a:pt x="429726" y="247820"/>
                </a:cubicBezTo>
                <a:cubicBezTo>
                  <a:pt x="428881" y="249599"/>
                  <a:pt x="428036" y="251333"/>
                  <a:pt x="427236" y="253157"/>
                </a:cubicBezTo>
                <a:cubicBezTo>
                  <a:pt x="407444" y="296654"/>
                  <a:pt x="397659" y="358965"/>
                  <a:pt x="408289" y="408334"/>
                </a:cubicBezTo>
                <a:cubicBezTo>
                  <a:pt x="358876" y="397659"/>
                  <a:pt x="296610" y="407488"/>
                  <a:pt x="253113" y="427280"/>
                </a:cubicBezTo>
                <a:cubicBezTo>
                  <a:pt x="251289" y="428125"/>
                  <a:pt x="249554" y="428970"/>
                  <a:pt x="247775" y="429771"/>
                </a:cubicBezTo>
                <a:cubicBezTo>
                  <a:pt x="250177" y="403930"/>
                  <a:pt x="256982" y="381248"/>
                  <a:pt x="262186" y="354740"/>
                </a:cubicBezTo>
                <a:close/>
                <a:moveTo>
                  <a:pt x="153753" y="747374"/>
                </a:moveTo>
                <a:cubicBezTo>
                  <a:pt x="138498" y="724646"/>
                  <a:pt x="123287" y="702186"/>
                  <a:pt x="104874" y="681994"/>
                </a:cubicBezTo>
                <a:cubicBezTo>
                  <a:pt x="123287" y="661802"/>
                  <a:pt x="138498" y="639297"/>
                  <a:pt x="153753" y="616570"/>
                </a:cubicBezTo>
                <a:cubicBezTo>
                  <a:pt x="168831" y="594109"/>
                  <a:pt x="179994" y="573206"/>
                  <a:pt x="196584" y="553236"/>
                </a:cubicBezTo>
                <a:cubicBezTo>
                  <a:pt x="197251" y="555104"/>
                  <a:pt x="197918" y="556972"/>
                  <a:pt x="198630" y="558885"/>
                </a:cubicBezTo>
                <a:cubicBezTo>
                  <a:pt x="215397" y="603627"/>
                  <a:pt x="252490" y="654641"/>
                  <a:pt x="294964" y="681994"/>
                </a:cubicBezTo>
                <a:cubicBezTo>
                  <a:pt x="252490" y="709391"/>
                  <a:pt x="215397" y="760361"/>
                  <a:pt x="198630" y="805103"/>
                </a:cubicBezTo>
                <a:cubicBezTo>
                  <a:pt x="197918" y="807016"/>
                  <a:pt x="197295" y="808839"/>
                  <a:pt x="196584" y="810752"/>
                </a:cubicBezTo>
                <a:cubicBezTo>
                  <a:pt x="179994" y="790738"/>
                  <a:pt x="168831" y="769878"/>
                  <a:pt x="153753" y="747418"/>
                </a:cubicBezTo>
                <a:close/>
                <a:moveTo>
                  <a:pt x="273883" y="1090016"/>
                </a:moveTo>
                <a:cubicBezTo>
                  <a:pt x="272593" y="1062708"/>
                  <a:pt x="267478" y="1036067"/>
                  <a:pt x="262186" y="1009203"/>
                </a:cubicBezTo>
                <a:cubicBezTo>
                  <a:pt x="256937" y="982651"/>
                  <a:pt x="250177" y="960013"/>
                  <a:pt x="247775" y="934172"/>
                </a:cubicBezTo>
                <a:cubicBezTo>
                  <a:pt x="249554" y="935017"/>
                  <a:pt x="251289" y="935863"/>
                  <a:pt x="253113" y="936663"/>
                </a:cubicBezTo>
                <a:cubicBezTo>
                  <a:pt x="296610" y="956455"/>
                  <a:pt x="358921" y="966240"/>
                  <a:pt x="408289" y="955610"/>
                </a:cubicBezTo>
                <a:cubicBezTo>
                  <a:pt x="397615" y="1004978"/>
                  <a:pt x="407444" y="1067289"/>
                  <a:pt x="427236" y="1110786"/>
                </a:cubicBezTo>
                <a:cubicBezTo>
                  <a:pt x="428081" y="1112610"/>
                  <a:pt x="428926" y="1114344"/>
                  <a:pt x="429771" y="1116123"/>
                </a:cubicBezTo>
                <a:cubicBezTo>
                  <a:pt x="403930" y="1113722"/>
                  <a:pt x="381248" y="1106917"/>
                  <a:pt x="354740" y="1101713"/>
                </a:cubicBezTo>
                <a:cubicBezTo>
                  <a:pt x="327877" y="1096421"/>
                  <a:pt x="301236" y="1091306"/>
                  <a:pt x="273927" y="1090016"/>
                </a:cubicBezTo>
                <a:close/>
                <a:moveTo>
                  <a:pt x="747329" y="1210190"/>
                </a:moveTo>
                <a:cubicBezTo>
                  <a:pt x="724602" y="1225445"/>
                  <a:pt x="702097" y="1240656"/>
                  <a:pt x="681905" y="1259069"/>
                </a:cubicBezTo>
                <a:cubicBezTo>
                  <a:pt x="661713" y="1240656"/>
                  <a:pt x="639208" y="1225445"/>
                  <a:pt x="616481" y="1210190"/>
                </a:cubicBezTo>
                <a:cubicBezTo>
                  <a:pt x="594021" y="1195113"/>
                  <a:pt x="573117" y="1183949"/>
                  <a:pt x="553147" y="1167360"/>
                </a:cubicBezTo>
                <a:cubicBezTo>
                  <a:pt x="555015" y="1166693"/>
                  <a:pt x="556883" y="1166026"/>
                  <a:pt x="558751" y="1165314"/>
                </a:cubicBezTo>
                <a:cubicBezTo>
                  <a:pt x="603494" y="1148546"/>
                  <a:pt x="654508" y="1111409"/>
                  <a:pt x="681861" y="1068979"/>
                </a:cubicBezTo>
                <a:cubicBezTo>
                  <a:pt x="709258" y="1111453"/>
                  <a:pt x="760227" y="1148546"/>
                  <a:pt x="804970" y="1165314"/>
                </a:cubicBezTo>
                <a:cubicBezTo>
                  <a:pt x="806882" y="1166026"/>
                  <a:pt x="808706" y="1166648"/>
                  <a:pt x="810618" y="1167360"/>
                </a:cubicBezTo>
                <a:cubicBezTo>
                  <a:pt x="790649" y="1183949"/>
                  <a:pt x="769745" y="1195113"/>
                  <a:pt x="747285" y="1210190"/>
                </a:cubicBezTo>
                <a:close/>
                <a:moveTo>
                  <a:pt x="1101669" y="1009248"/>
                </a:moveTo>
                <a:cubicBezTo>
                  <a:pt x="1096376" y="1036111"/>
                  <a:pt x="1091262" y="1062752"/>
                  <a:pt x="1089972" y="1090061"/>
                </a:cubicBezTo>
                <a:cubicBezTo>
                  <a:pt x="1062664" y="1091306"/>
                  <a:pt x="1036022" y="1096465"/>
                  <a:pt x="1009159" y="1101758"/>
                </a:cubicBezTo>
                <a:cubicBezTo>
                  <a:pt x="982607" y="1107006"/>
                  <a:pt x="959969" y="1113766"/>
                  <a:pt x="934128" y="1116168"/>
                </a:cubicBezTo>
                <a:cubicBezTo>
                  <a:pt x="934973" y="1114389"/>
                  <a:pt x="935818" y="1112654"/>
                  <a:pt x="936619" y="1110831"/>
                </a:cubicBezTo>
                <a:cubicBezTo>
                  <a:pt x="956411" y="1067333"/>
                  <a:pt x="966195" y="1005023"/>
                  <a:pt x="955565" y="955654"/>
                </a:cubicBezTo>
                <a:cubicBezTo>
                  <a:pt x="1004934" y="966329"/>
                  <a:pt x="1067245" y="956499"/>
                  <a:pt x="1110742" y="936708"/>
                </a:cubicBezTo>
                <a:cubicBezTo>
                  <a:pt x="1112566" y="935863"/>
                  <a:pt x="1114300" y="935017"/>
                  <a:pt x="1116079" y="934217"/>
                </a:cubicBezTo>
                <a:cubicBezTo>
                  <a:pt x="1113677" y="960057"/>
                  <a:pt x="1106873" y="982740"/>
                  <a:pt x="1101669" y="1009248"/>
                </a:cubicBezTo>
                <a:close/>
                <a:moveTo>
                  <a:pt x="1210146" y="747418"/>
                </a:moveTo>
                <a:cubicBezTo>
                  <a:pt x="1195068" y="769878"/>
                  <a:pt x="1183905" y="790782"/>
                  <a:pt x="1167315" y="810752"/>
                </a:cubicBezTo>
                <a:cubicBezTo>
                  <a:pt x="1166648" y="808884"/>
                  <a:pt x="1165981" y="807016"/>
                  <a:pt x="1165270" y="805103"/>
                </a:cubicBezTo>
                <a:cubicBezTo>
                  <a:pt x="1148502" y="760361"/>
                  <a:pt x="1111365" y="709347"/>
                  <a:pt x="1068935" y="681994"/>
                </a:cubicBezTo>
                <a:cubicBezTo>
                  <a:pt x="1111409" y="654597"/>
                  <a:pt x="1148502" y="603627"/>
                  <a:pt x="1165270" y="558885"/>
                </a:cubicBezTo>
                <a:cubicBezTo>
                  <a:pt x="1165981" y="556972"/>
                  <a:pt x="1166604" y="555149"/>
                  <a:pt x="1167315" y="553236"/>
                </a:cubicBezTo>
                <a:cubicBezTo>
                  <a:pt x="1183905" y="573250"/>
                  <a:pt x="1195068" y="594109"/>
                  <a:pt x="1210146" y="616570"/>
                </a:cubicBezTo>
                <a:cubicBezTo>
                  <a:pt x="1225401" y="639297"/>
                  <a:pt x="1240612" y="661802"/>
                  <a:pt x="1259025" y="681994"/>
                </a:cubicBezTo>
                <a:cubicBezTo>
                  <a:pt x="1240612" y="702186"/>
                  <a:pt x="1225401" y="724691"/>
                  <a:pt x="1210146" y="747418"/>
                </a:cubicBezTo>
                <a:close/>
              </a:path>
            </a:pathLst>
          </a:custGeom>
          <a:solidFill>
            <a:srgbClr val="D1AA3B"/>
          </a:solidFill>
          <a:ln w="44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1635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4986007" y="648501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20,5%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36" name="object 70">
            <a:extLst>
              <a:ext uri="{FF2B5EF4-FFF2-40B4-BE49-F238E27FC236}">
                <a16:creationId xmlns:a16="http://schemas.microsoft.com/office/drawing/2014/main" id="{4E852ABB-3F5B-DBAF-51A0-B4FAB7E4AE76}"/>
              </a:ext>
            </a:extLst>
          </p:cNvPr>
          <p:cNvSpPr txBox="1"/>
          <p:nvPr/>
        </p:nvSpPr>
        <p:spPr>
          <a:xfrm>
            <a:off x="2193006" y="7539814"/>
            <a:ext cx="189472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Asaka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37" name="Freeform: Shape 221">
            <a:extLst>
              <a:ext uri="{FF2B5EF4-FFF2-40B4-BE49-F238E27FC236}">
                <a16:creationId xmlns:a16="http://schemas.microsoft.com/office/drawing/2014/main" id="{9D393B74-FC06-9CB2-1600-33216B522192}"/>
              </a:ext>
            </a:extLst>
          </p:cNvPr>
          <p:cNvSpPr/>
          <p:nvPr/>
        </p:nvSpPr>
        <p:spPr>
          <a:xfrm>
            <a:off x="1458235" y="7514892"/>
            <a:ext cx="432000" cy="432000"/>
          </a:xfrm>
          <a:custGeom>
            <a:avLst/>
            <a:gdLst>
              <a:gd name="connsiteX0" fmla="*/ 124585 w 772426"/>
              <a:gd name="connsiteY0" fmla="*/ 610467 h 772427"/>
              <a:gd name="connsiteX1" fmla="*/ 0 w 772426"/>
              <a:gd name="connsiteY1" fmla="*/ 735052 h 772427"/>
              <a:gd name="connsiteX2" fmla="*/ 0 w 772426"/>
              <a:gd name="connsiteY2" fmla="*/ 610467 h 772427"/>
              <a:gd name="connsiteX3" fmla="*/ 124585 w 772426"/>
              <a:gd name="connsiteY3" fmla="*/ 610467 h 772427"/>
              <a:gd name="connsiteX4" fmla="*/ 530732 w 772426"/>
              <a:gd name="connsiteY4" fmla="*/ 0 h 772427"/>
              <a:gd name="connsiteX5" fmla="*/ 0 w 772426"/>
              <a:gd name="connsiteY5" fmla="*/ 535716 h 772427"/>
              <a:gd name="connsiteX6" fmla="*/ 0 w 772426"/>
              <a:gd name="connsiteY6" fmla="*/ 0 h 772427"/>
              <a:gd name="connsiteX7" fmla="*/ 530732 w 772426"/>
              <a:gd name="connsiteY7" fmla="*/ 0 h 772427"/>
              <a:gd name="connsiteX8" fmla="*/ 735052 w 772426"/>
              <a:gd name="connsiteY8" fmla="*/ 0 h 772427"/>
              <a:gd name="connsiteX9" fmla="*/ 602991 w 772426"/>
              <a:gd name="connsiteY9" fmla="*/ 0 h 772427"/>
              <a:gd name="connsiteX10" fmla="*/ 52326 w 772426"/>
              <a:gd name="connsiteY10" fmla="*/ 558141 h 772427"/>
              <a:gd name="connsiteX11" fmla="*/ 176911 w 772426"/>
              <a:gd name="connsiteY11" fmla="*/ 558141 h 772427"/>
              <a:gd name="connsiteX12" fmla="*/ 735052 w 772426"/>
              <a:gd name="connsiteY12" fmla="*/ 0 h 772427"/>
              <a:gd name="connsiteX13" fmla="*/ 772427 w 772426"/>
              <a:gd name="connsiteY13" fmla="*/ 37376 h 772427"/>
              <a:gd name="connsiteX14" fmla="*/ 772427 w 772426"/>
              <a:gd name="connsiteY14" fmla="*/ 772427 h 772427"/>
              <a:gd name="connsiteX15" fmla="*/ 607975 w 772426"/>
              <a:gd name="connsiteY15" fmla="*/ 772427 h 772427"/>
              <a:gd name="connsiteX16" fmla="*/ 607975 w 772426"/>
              <a:gd name="connsiteY16" fmla="*/ 201828 h 772427"/>
              <a:gd name="connsiteX17" fmla="*/ 772427 w 772426"/>
              <a:gd name="connsiteY17" fmla="*/ 37376 h 772427"/>
              <a:gd name="connsiteX18" fmla="*/ 555649 w 772426"/>
              <a:gd name="connsiteY18" fmla="*/ 254153 h 772427"/>
              <a:gd name="connsiteX19" fmla="*/ 251662 w 772426"/>
              <a:gd name="connsiteY19" fmla="*/ 558141 h 772427"/>
              <a:gd name="connsiteX20" fmla="*/ 555649 w 772426"/>
              <a:gd name="connsiteY20" fmla="*/ 558141 h 772427"/>
              <a:gd name="connsiteX21" fmla="*/ 555649 w 772426"/>
              <a:gd name="connsiteY21" fmla="*/ 254153 h 772427"/>
              <a:gd name="connsiteX22" fmla="*/ 555649 w 772426"/>
              <a:gd name="connsiteY22" fmla="*/ 610467 h 772427"/>
              <a:gd name="connsiteX23" fmla="*/ 199336 w 772426"/>
              <a:gd name="connsiteY23" fmla="*/ 610467 h 772427"/>
              <a:gd name="connsiteX24" fmla="*/ 37376 w 772426"/>
              <a:gd name="connsiteY24" fmla="*/ 772427 h 772427"/>
              <a:gd name="connsiteX25" fmla="*/ 555649 w 772426"/>
              <a:gd name="connsiteY25" fmla="*/ 772427 h 772427"/>
              <a:gd name="connsiteX26" fmla="*/ 555649 w 772426"/>
              <a:gd name="connsiteY26" fmla="*/ 610467 h 772427"/>
              <a:gd name="connsiteX27" fmla="*/ 555649 w 772426"/>
              <a:gd name="connsiteY27" fmla="*/ 610467 h 772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72426" h="772427">
                <a:moveTo>
                  <a:pt x="124585" y="610467"/>
                </a:moveTo>
                <a:lnTo>
                  <a:pt x="0" y="735052"/>
                </a:lnTo>
                <a:lnTo>
                  <a:pt x="0" y="610467"/>
                </a:lnTo>
                <a:lnTo>
                  <a:pt x="124585" y="610467"/>
                </a:lnTo>
                <a:close/>
                <a:moveTo>
                  <a:pt x="530732" y="0"/>
                </a:moveTo>
                <a:lnTo>
                  <a:pt x="0" y="535716"/>
                </a:lnTo>
                <a:lnTo>
                  <a:pt x="0" y="0"/>
                </a:lnTo>
                <a:lnTo>
                  <a:pt x="530732" y="0"/>
                </a:lnTo>
                <a:close/>
                <a:moveTo>
                  <a:pt x="735052" y="0"/>
                </a:moveTo>
                <a:lnTo>
                  <a:pt x="602991" y="0"/>
                </a:lnTo>
                <a:lnTo>
                  <a:pt x="52326" y="558141"/>
                </a:lnTo>
                <a:lnTo>
                  <a:pt x="176911" y="558141"/>
                </a:lnTo>
                <a:lnTo>
                  <a:pt x="735052" y="0"/>
                </a:lnTo>
                <a:close/>
                <a:moveTo>
                  <a:pt x="772427" y="37376"/>
                </a:moveTo>
                <a:lnTo>
                  <a:pt x="772427" y="772427"/>
                </a:lnTo>
                <a:lnTo>
                  <a:pt x="607975" y="772427"/>
                </a:lnTo>
                <a:lnTo>
                  <a:pt x="607975" y="201828"/>
                </a:lnTo>
                <a:lnTo>
                  <a:pt x="772427" y="37376"/>
                </a:lnTo>
                <a:close/>
                <a:moveTo>
                  <a:pt x="555649" y="254153"/>
                </a:moveTo>
                <a:lnTo>
                  <a:pt x="251662" y="558141"/>
                </a:lnTo>
                <a:lnTo>
                  <a:pt x="555649" y="558141"/>
                </a:lnTo>
                <a:lnTo>
                  <a:pt x="555649" y="254153"/>
                </a:lnTo>
                <a:close/>
                <a:moveTo>
                  <a:pt x="555649" y="610467"/>
                </a:moveTo>
                <a:lnTo>
                  <a:pt x="199336" y="610467"/>
                </a:lnTo>
                <a:lnTo>
                  <a:pt x="37376" y="772427"/>
                </a:lnTo>
                <a:lnTo>
                  <a:pt x="555649" y="772427"/>
                </a:lnTo>
                <a:lnTo>
                  <a:pt x="555649" y="610467"/>
                </a:lnTo>
                <a:lnTo>
                  <a:pt x="555649" y="610467"/>
                </a:lnTo>
                <a:close/>
              </a:path>
            </a:pathLst>
          </a:custGeom>
          <a:solidFill>
            <a:srgbClr val="E40026"/>
          </a:solidFill>
          <a:ln w="24884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sz="2400" dirty="0"/>
          </a:p>
        </p:txBody>
      </p:sp>
      <p:sp>
        <p:nvSpPr>
          <p:cNvPr id="1638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4986007" y="750743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20,6%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39" name="object 70">
            <a:extLst>
              <a:ext uri="{FF2B5EF4-FFF2-40B4-BE49-F238E27FC236}">
                <a16:creationId xmlns:a16="http://schemas.microsoft.com/office/drawing/2014/main" id="{782E0E3B-B9EF-FE10-5B06-C03211A28A43}"/>
              </a:ext>
            </a:extLst>
          </p:cNvPr>
          <p:cNvSpPr txBox="1"/>
          <p:nvPr/>
        </p:nvSpPr>
        <p:spPr>
          <a:xfrm>
            <a:off x="2193006" y="8524680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Milliy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40" name="object 91">
            <a:extLst>
              <a:ext uri="{FF2B5EF4-FFF2-40B4-BE49-F238E27FC236}">
                <a16:creationId xmlns:a16="http://schemas.microsoft.com/office/drawing/2014/main" id="{2F22B5ED-9941-D915-0291-B9A22642332A}"/>
              </a:ext>
            </a:extLst>
          </p:cNvPr>
          <p:cNvSpPr/>
          <p:nvPr/>
        </p:nvSpPr>
        <p:spPr>
          <a:xfrm>
            <a:off x="1494235" y="8445758"/>
            <a:ext cx="360000" cy="540000"/>
          </a:xfrm>
          <a:custGeom>
            <a:avLst/>
            <a:gdLst/>
            <a:ahLst/>
            <a:cxnLst/>
            <a:rect l="l" t="t" r="r" b="b"/>
            <a:pathLst>
              <a:path w="390525" h="572769">
                <a:moveTo>
                  <a:pt x="115849" y="35610"/>
                </a:moveTo>
                <a:lnTo>
                  <a:pt x="72047" y="62585"/>
                </a:lnTo>
                <a:lnTo>
                  <a:pt x="47002" y="95389"/>
                </a:lnTo>
                <a:lnTo>
                  <a:pt x="44526" y="106286"/>
                </a:lnTo>
                <a:lnTo>
                  <a:pt x="23787" y="116662"/>
                </a:lnTo>
                <a:lnTo>
                  <a:pt x="9715" y="131737"/>
                </a:lnTo>
                <a:lnTo>
                  <a:pt x="1930" y="151904"/>
                </a:lnTo>
                <a:lnTo>
                  <a:pt x="0" y="177571"/>
                </a:lnTo>
                <a:lnTo>
                  <a:pt x="0" y="572604"/>
                </a:lnTo>
                <a:lnTo>
                  <a:pt x="115849" y="572604"/>
                </a:lnTo>
                <a:lnTo>
                  <a:pt x="115849" y="35610"/>
                </a:lnTo>
                <a:close/>
              </a:path>
              <a:path w="390525" h="572769">
                <a:moveTo>
                  <a:pt x="252018" y="24168"/>
                </a:moveTo>
                <a:lnTo>
                  <a:pt x="238379" y="17564"/>
                </a:lnTo>
                <a:lnTo>
                  <a:pt x="224561" y="11328"/>
                </a:lnTo>
                <a:lnTo>
                  <a:pt x="210578" y="5473"/>
                </a:lnTo>
                <a:lnTo>
                  <a:pt x="196430" y="0"/>
                </a:lnTo>
                <a:lnTo>
                  <a:pt x="181610" y="5537"/>
                </a:lnTo>
                <a:lnTo>
                  <a:pt x="167093" y="11518"/>
                </a:lnTo>
                <a:lnTo>
                  <a:pt x="152755" y="17932"/>
                </a:lnTo>
                <a:lnTo>
                  <a:pt x="138633" y="24777"/>
                </a:lnTo>
                <a:lnTo>
                  <a:pt x="138633" y="572592"/>
                </a:lnTo>
                <a:lnTo>
                  <a:pt x="252018" y="572592"/>
                </a:lnTo>
                <a:lnTo>
                  <a:pt x="252018" y="24168"/>
                </a:lnTo>
                <a:close/>
              </a:path>
              <a:path w="390525" h="572769">
                <a:moveTo>
                  <a:pt x="390156" y="177571"/>
                </a:moveTo>
                <a:lnTo>
                  <a:pt x="388264" y="151904"/>
                </a:lnTo>
                <a:lnTo>
                  <a:pt x="380466" y="131737"/>
                </a:lnTo>
                <a:lnTo>
                  <a:pt x="366395" y="116662"/>
                </a:lnTo>
                <a:lnTo>
                  <a:pt x="345630" y="106286"/>
                </a:lnTo>
                <a:lnTo>
                  <a:pt x="345186" y="102590"/>
                </a:lnTo>
                <a:lnTo>
                  <a:pt x="344373" y="98933"/>
                </a:lnTo>
                <a:lnTo>
                  <a:pt x="343230" y="95389"/>
                </a:lnTo>
                <a:lnTo>
                  <a:pt x="343408" y="95389"/>
                </a:lnTo>
                <a:lnTo>
                  <a:pt x="333997" y="78181"/>
                </a:lnTo>
                <a:lnTo>
                  <a:pt x="318541" y="62585"/>
                </a:lnTo>
                <a:lnTo>
                  <a:pt x="298297" y="48450"/>
                </a:lnTo>
                <a:lnTo>
                  <a:pt x="274497" y="35610"/>
                </a:lnTo>
                <a:lnTo>
                  <a:pt x="274497" y="572604"/>
                </a:lnTo>
                <a:lnTo>
                  <a:pt x="390156" y="572604"/>
                </a:lnTo>
                <a:lnTo>
                  <a:pt x="390156" y="177571"/>
                </a:lnTo>
                <a:close/>
              </a:path>
            </a:pathLst>
          </a:custGeom>
          <a:solidFill>
            <a:srgbClr val="BC925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641" name="object 92">
            <a:extLst>
              <a:ext uri="{FF2B5EF4-FFF2-40B4-BE49-F238E27FC236}">
                <a16:creationId xmlns:a16="http://schemas.microsoft.com/office/drawing/2014/main" id="{F8CCA13F-58A7-B1DE-9FDC-1D1AB3F0302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13133" y="8803915"/>
            <a:ext cx="58974" cy="107067"/>
          </a:xfrm>
          <a:prstGeom prst="rect">
            <a:avLst/>
          </a:prstGeom>
        </p:spPr>
      </p:pic>
      <p:sp>
        <p:nvSpPr>
          <p:cNvPr id="1642" name="object 93">
            <a:extLst>
              <a:ext uri="{FF2B5EF4-FFF2-40B4-BE49-F238E27FC236}">
                <a16:creationId xmlns:a16="http://schemas.microsoft.com/office/drawing/2014/main" id="{57DFE880-DD60-957C-FFD1-8C1557404926}"/>
              </a:ext>
            </a:extLst>
          </p:cNvPr>
          <p:cNvSpPr/>
          <p:nvPr/>
        </p:nvSpPr>
        <p:spPr>
          <a:xfrm>
            <a:off x="1768283" y="8803917"/>
            <a:ext cx="58537" cy="110154"/>
          </a:xfrm>
          <a:custGeom>
            <a:avLst/>
            <a:gdLst/>
            <a:ahLst/>
            <a:cxnLst/>
            <a:rect l="l" t="t" r="r" b="b"/>
            <a:pathLst>
              <a:path w="63500" h="116840">
                <a:moveTo>
                  <a:pt x="17411" y="0"/>
                </a:moveTo>
                <a:lnTo>
                  <a:pt x="299" y="0"/>
                </a:lnTo>
                <a:lnTo>
                  <a:pt x="195" y="83336"/>
                </a:lnTo>
                <a:lnTo>
                  <a:pt x="116" y="84724"/>
                </a:lnTo>
                <a:lnTo>
                  <a:pt x="22988" y="115526"/>
                </a:lnTo>
                <a:lnTo>
                  <a:pt x="32046" y="116567"/>
                </a:lnTo>
                <a:lnTo>
                  <a:pt x="43104" y="116567"/>
                </a:lnTo>
                <a:lnTo>
                  <a:pt x="51624" y="114174"/>
                </a:lnTo>
                <a:lnTo>
                  <a:pt x="55884" y="108119"/>
                </a:lnTo>
                <a:lnTo>
                  <a:pt x="57548" y="105343"/>
                </a:lnTo>
                <a:lnTo>
                  <a:pt x="34165" y="105343"/>
                </a:lnTo>
                <a:lnTo>
                  <a:pt x="31376" y="104924"/>
                </a:lnTo>
                <a:lnTo>
                  <a:pt x="16956" y="84724"/>
                </a:lnTo>
                <a:lnTo>
                  <a:pt x="17367" y="77891"/>
                </a:lnTo>
                <a:lnTo>
                  <a:pt x="17411" y="0"/>
                </a:lnTo>
                <a:close/>
              </a:path>
              <a:path w="63500" h="116840">
                <a:moveTo>
                  <a:pt x="63172" y="0"/>
                </a:moveTo>
                <a:lnTo>
                  <a:pt x="55453" y="0"/>
                </a:lnTo>
                <a:lnTo>
                  <a:pt x="55453" y="77891"/>
                </a:lnTo>
                <a:lnTo>
                  <a:pt x="55036" y="83336"/>
                </a:lnTo>
                <a:lnTo>
                  <a:pt x="34165" y="105343"/>
                </a:lnTo>
                <a:lnTo>
                  <a:pt x="57548" y="105343"/>
                </a:lnTo>
                <a:lnTo>
                  <a:pt x="59281" y="102451"/>
                </a:lnTo>
                <a:lnTo>
                  <a:pt x="61655" y="96342"/>
                </a:lnTo>
                <a:lnTo>
                  <a:pt x="62965" y="89926"/>
                </a:lnTo>
                <a:lnTo>
                  <a:pt x="63082" y="86215"/>
                </a:lnTo>
                <a:lnTo>
                  <a:pt x="631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43" name="object 94">
            <a:extLst>
              <a:ext uri="{FF2B5EF4-FFF2-40B4-BE49-F238E27FC236}">
                <a16:creationId xmlns:a16="http://schemas.microsoft.com/office/drawing/2014/main" id="{7324DD2E-1F76-A68A-E977-843D0128836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9571" y="8804492"/>
            <a:ext cx="61246" cy="107179"/>
          </a:xfrm>
          <a:prstGeom prst="rect">
            <a:avLst/>
          </a:prstGeom>
        </p:spPr>
      </p:pic>
      <p:sp>
        <p:nvSpPr>
          <p:cNvPr id="1644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4986007" y="8492299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20,8%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45" name="object 70">
            <a:extLst>
              <a:ext uri="{FF2B5EF4-FFF2-40B4-BE49-F238E27FC236}">
                <a16:creationId xmlns:a16="http://schemas.microsoft.com/office/drawing/2014/main" id="{93F7A6AC-F94D-2308-12DA-E608932998FE}"/>
              </a:ext>
            </a:extLst>
          </p:cNvPr>
          <p:cNvSpPr txBox="1"/>
          <p:nvPr/>
        </p:nvSpPr>
        <p:spPr>
          <a:xfrm>
            <a:off x="2193006" y="9526211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00294B"/>
                </a:solidFill>
                <a:latin typeface="Roboto"/>
                <a:cs typeface="Roboto"/>
              </a:rPr>
              <a:t>BR</a:t>
            </a: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46" name="object 89">
            <a:extLst>
              <a:ext uri="{FF2B5EF4-FFF2-40B4-BE49-F238E27FC236}">
                <a16:creationId xmlns:a16="http://schemas.microsoft.com/office/drawing/2014/main" id="{83A72F7E-EA43-3B57-C7C6-8B4DDE96E82D}"/>
              </a:ext>
            </a:extLst>
          </p:cNvPr>
          <p:cNvSpPr/>
          <p:nvPr/>
        </p:nvSpPr>
        <p:spPr>
          <a:xfrm>
            <a:off x="1377690" y="9535361"/>
            <a:ext cx="593090" cy="363855"/>
          </a:xfrm>
          <a:custGeom>
            <a:avLst/>
            <a:gdLst/>
            <a:ahLst/>
            <a:cxnLst/>
            <a:rect l="l" t="t" r="r" b="b"/>
            <a:pathLst>
              <a:path w="593089" h="363854">
                <a:moveTo>
                  <a:pt x="592843" y="0"/>
                </a:moveTo>
                <a:lnTo>
                  <a:pt x="403326" y="0"/>
                </a:lnTo>
                <a:lnTo>
                  <a:pt x="385097" y="37330"/>
                </a:lnTo>
                <a:lnTo>
                  <a:pt x="371387" y="61788"/>
                </a:lnTo>
                <a:lnTo>
                  <a:pt x="330042" y="115347"/>
                </a:lnTo>
                <a:lnTo>
                  <a:pt x="279375" y="159550"/>
                </a:lnTo>
                <a:lnTo>
                  <a:pt x="217148" y="185113"/>
                </a:lnTo>
                <a:lnTo>
                  <a:pt x="178177" y="196525"/>
                </a:lnTo>
                <a:lnTo>
                  <a:pt x="138587" y="213816"/>
                </a:lnTo>
                <a:lnTo>
                  <a:pt x="99675" y="238061"/>
                </a:lnTo>
                <a:lnTo>
                  <a:pt x="62741" y="270337"/>
                </a:lnTo>
                <a:lnTo>
                  <a:pt x="29083" y="311720"/>
                </a:lnTo>
                <a:lnTo>
                  <a:pt x="0" y="363285"/>
                </a:lnTo>
                <a:lnTo>
                  <a:pt x="189517" y="363285"/>
                </a:lnTo>
                <a:lnTo>
                  <a:pt x="207746" y="325955"/>
                </a:lnTo>
                <a:lnTo>
                  <a:pt x="221456" y="301497"/>
                </a:lnTo>
                <a:lnTo>
                  <a:pt x="262801" y="247938"/>
                </a:lnTo>
                <a:lnTo>
                  <a:pt x="313463" y="203735"/>
                </a:lnTo>
                <a:lnTo>
                  <a:pt x="375695" y="178172"/>
                </a:lnTo>
                <a:lnTo>
                  <a:pt x="414665" y="166760"/>
                </a:lnTo>
                <a:lnTo>
                  <a:pt x="454256" y="149469"/>
                </a:lnTo>
                <a:lnTo>
                  <a:pt x="493168" y="125224"/>
                </a:lnTo>
                <a:lnTo>
                  <a:pt x="530102" y="92948"/>
                </a:lnTo>
                <a:lnTo>
                  <a:pt x="563760" y="51565"/>
                </a:lnTo>
                <a:lnTo>
                  <a:pt x="592843" y="0"/>
                </a:lnTo>
                <a:close/>
              </a:path>
            </a:pathLst>
          </a:custGeom>
          <a:solidFill>
            <a:srgbClr val="EC382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47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4986007" y="9493830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20,8%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48" name="object 70">
            <a:extLst>
              <a:ext uri="{FF2B5EF4-FFF2-40B4-BE49-F238E27FC236}">
                <a16:creationId xmlns:a16="http://schemas.microsoft.com/office/drawing/2014/main" id="{8DB6DE30-7BA7-E002-F151-4FCFE9EDD077}"/>
              </a:ext>
            </a:extLst>
          </p:cNvPr>
          <p:cNvSpPr txBox="1"/>
          <p:nvPr/>
        </p:nvSpPr>
        <p:spPr>
          <a:xfrm>
            <a:off x="2193006" y="10525323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SQB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49" name="object 95">
            <a:extLst>
              <a:ext uri="{FF2B5EF4-FFF2-40B4-BE49-F238E27FC236}">
                <a16:creationId xmlns:a16="http://schemas.microsoft.com/office/drawing/2014/main" id="{717508F8-55F6-E35B-58FC-88108E611654}"/>
              </a:ext>
            </a:extLst>
          </p:cNvPr>
          <p:cNvSpPr/>
          <p:nvPr/>
        </p:nvSpPr>
        <p:spPr>
          <a:xfrm>
            <a:off x="1754031" y="10615354"/>
            <a:ext cx="139660" cy="305736"/>
          </a:xfrm>
          <a:custGeom>
            <a:avLst/>
            <a:gdLst/>
            <a:ahLst/>
            <a:cxnLst/>
            <a:rect l="l" t="t" r="r" b="b"/>
            <a:pathLst>
              <a:path w="187325" h="394334">
                <a:moveTo>
                  <a:pt x="153975" y="0"/>
                </a:moveTo>
                <a:lnTo>
                  <a:pt x="113763" y="19532"/>
                </a:lnTo>
                <a:lnTo>
                  <a:pt x="82525" y="49451"/>
                </a:lnTo>
                <a:lnTo>
                  <a:pt x="62268" y="87121"/>
                </a:lnTo>
                <a:lnTo>
                  <a:pt x="54999" y="129910"/>
                </a:lnTo>
                <a:lnTo>
                  <a:pt x="54999" y="276646"/>
                </a:lnTo>
                <a:lnTo>
                  <a:pt x="51413" y="309758"/>
                </a:lnTo>
                <a:lnTo>
                  <a:pt x="40728" y="341005"/>
                </a:lnTo>
                <a:lnTo>
                  <a:pt x="23429" y="369381"/>
                </a:lnTo>
                <a:lnTo>
                  <a:pt x="0" y="393884"/>
                </a:lnTo>
                <a:lnTo>
                  <a:pt x="28244" y="381538"/>
                </a:lnTo>
                <a:lnTo>
                  <a:pt x="79482" y="348956"/>
                </a:lnTo>
                <a:lnTo>
                  <a:pt x="137466" y="287362"/>
                </a:lnTo>
                <a:lnTo>
                  <a:pt x="164158" y="239581"/>
                </a:lnTo>
                <a:lnTo>
                  <a:pt x="181019" y="186847"/>
                </a:lnTo>
                <a:lnTo>
                  <a:pt x="186896" y="130269"/>
                </a:lnTo>
                <a:lnTo>
                  <a:pt x="186298" y="111988"/>
                </a:lnTo>
                <a:lnTo>
                  <a:pt x="177622" y="59366"/>
                </a:lnTo>
                <a:lnTo>
                  <a:pt x="161148" y="14238"/>
                </a:lnTo>
                <a:lnTo>
                  <a:pt x="153975" y="0"/>
                </a:lnTo>
                <a:close/>
              </a:path>
            </a:pathLst>
          </a:custGeom>
          <a:solidFill>
            <a:srgbClr val="D21F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0" name="object 93">
            <a:extLst>
              <a:ext uri="{FF2B5EF4-FFF2-40B4-BE49-F238E27FC236}">
                <a16:creationId xmlns:a16="http://schemas.microsoft.com/office/drawing/2014/main" id="{13069FF6-BAA4-EE4A-7203-3F7355D8C728}"/>
              </a:ext>
            </a:extLst>
          </p:cNvPr>
          <p:cNvSpPr/>
          <p:nvPr/>
        </p:nvSpPr>
        <p:spPr>
          <a:xfrm>
            <a:off x="1486882" y="10496945"/>
            <a:ext cx="374477" cy="177731"/>
          </a:xfrm>
          <a:custGeom>
            <a:avLst/>
            <a:gdLst/>
            <a:ahLst/>
            <a:cxnLst/>
            <a:rect l="l" t="t" r="r" b="b"/>
            <a:pathLst>
              <a:path w="502285" h="229234">
                <a:moveTo>
                  <a:pt x="251085" y="0"/>
                </a:moveTo>
                <a:lnTo>
                  <a:pt x="210945" y="2606"/>
                </a:lnTo>
                <a:lnTo>
                  <a:pt x="172471" y="10200"/>
                </a:lnTo>
                <a:lnTo>
                  <a:pt x="136019" y="22440"/>
                </a:lnTo>
                <a:lnTo>
                  <a:pt x="71994" y="58447"/>
                </a:lnTo>
                <a:lnTo>
                  <a:pt x="20714" y="106993"/>
                </a:lnTo>
                <a:lnTo>
                  <a:pt x="0" y="135487"/>
                </a:lnTo>
                <a:lnTo>
                  <a:pt x="32434" y="150365"/>
                </a:lnTo>
                <a:lnTo>
                  <a:pt x="60372" y="171490"/>
                </a:lnTo>
                <a:lnTo>
                  <a:pt x="82862" y="197904"/>
                </a:lnTo>
                <a:lnTo>
                  <a:pt x="98952" y="228648"/>
                </a:lnTo>
                <a:lnTo>
                  <a:pt x="105977" y="213101"/>
                </a:lnTo>
                <a:lnTo>
                  <a:pt x="136468" y="172500"/>
                </a:lnTo>
                <a:lnTo>
                  <a:pt x="188015" y="139102"/>
                </a:lnTo>
                <a:lnTo>
                  <a:pt x="251085" y="126859"/>
                </a:lnTo>
                <a:lnTo>
                  <a:pt x="283745" y="130026"/>
                </a:lnTo>
                <a:lnTo>
                  <a:pt x="341717" y="153484"/>
                </a:lnTo>
                <a:lnTo>
                  <a:pt x="377335" y="184936"/>
                </a:lnTo>
                <a:lnTo>
                  <a:pt x="403218" y="228636"/>
                </a:lnTo>
                <a:lnTo>
                  <a:pt x="419334" y="197835"/>
                </a:lnTo>
                <a:lnTo>
                  <a:pt x="441839" y="171435"/>
                </a:lnTo>
                <a:lnTo>
                  <a:pt x="469772" y="150348"/>
                </a:lnTo>
                <a:lnTo>
                  <a:pt x="502171" y="135487"/>
                </a:lnTo>
                <a:lnTo>
                  <a:pt x="481455" y="106993"/>
                </a:lnTo>
                <a:lnTo>
                  <a:pt x="430167" y="58447"/>
                </a:lnTo>
                <a:lnTo>
                  <a:pt x="366142" y="22445"/>
                </a:lnTo>
                <a:lnTo>
                  <a:pt x="329693" y="10204"/>
                </a:lnTo>
                <a:lnTo>
                  <a:pt x="291223" y="2608"/>
                </a:lnTo>
                <a:lnTo>
                  <a:pt x="251085" y="0"/>
                </a:lnTo>
                <a:close/>
              </a:path>
            </a:pathLst>
          </a:custGeom>
          <a:solidFill>
            <a:srgbClr val="AEB0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51" name="object 94">
            <a:extLst>
              <a:ext uri="{FF2B5EF4-FFF2-40B4-BE49-F238E27FC236}">
                <a16:creationId xmlns:a16="http://schemas.microsoft.com/office/drawing/2014/main" id="{95DADCDD-B76E-792D-272D-ED4B5ECEA4D0}"/>
              </a:ext>
            </a:extLst>
          </p:cNvPr>
          <p:cNvSpPr/>
          <p:nvPr/>
        </p:nvSpPr>
        <p:spPr>
          <a:xfrm>
            <a:off x="1454779" y="10615352"/>
            <a:ext cx="325242" cy="320505"/>
          </a:xfrm>
          <a:custGeom>
            <a:avLst/>
            <a:gdLst/>
            <a:ahLst/>
            <a:cxnLst/>
            <a:rect l="l" t="t" r="r" b="b"/>
            <a:pathLst>
              <a:path w="436244" h="413384">
                <a:moveTo>
                  <a:pt x="32920" y="0"/>
                </a:moveTo>
                <a:lnTo>
                  <a:pt x="13902" y="43945"/>
                </a:lnTo>
                <a:lnTo>
                  <a:pt x="2366" y="94055"/>
                </a:lnTo>
                <a:lnTo>
                  <a:pt x="0" y="130269"/>
                </a:lnTo>
                <a:lnTo>
                  <a:pt x="3849" y="176176"/>
                </a:lnTo>
                <a:lnTo>
                  <a:pt x="14994" y="219723"/>
                </a:lnTo>
                <a:lnTo>
                  <a:pt x="32829" y="260327"/>
                </a:lnTo>
                <a:lnTo>
                  <a:pt x="56749" y="297406"/>
                </a:lnTo>
                <a:lnTo>
                  <a:pt x="86148" y="330377"/>
                </a:lnTo>
                <a:lnTo>
                  <a:pt x="120421" y="358665"/>
                </a:lnTo>
                <a:lnTo>
                  <a:pt x="158962" y="381681"/>
                </a:lnTo>
                <a:lnTo>
                  <a:pt x="201166" y="398843"/>
                </a:lnTo>
                <a:lnTo>
                  <a:pt x="246428" y="409566"/>
                </a:lnTo>
                <a:lnTo>
                  <a:pt x="294142" y="413270"/>
                </a:lnTo>
                <a:lnTo>
                  <a:pt x="322531" y="410545"/>
                </a:lnTo>
                <a:lnTo>
                  <a:pt x="374209" y="389593"/>
                </a:lnTo>
                <a:lnTo>
                  <a:pt x="412873" y="351877"/>
                </a:lnTo>
                <a:lnTo>
                  <a:pt x="433480" y="303729"/>
                </a:lnTo>
                <a:lnTo>
                  <a:pt x="436175" y="276682"/>
                </a:lnTo>
                <a:lnTo>
                  <a:pt x="436139" y="205887"/>
                </a:lnTo>
                <a:lnTo>
                  <a:pt x="430267" y="215286"/>
                </a:lnTo>
                <a:lnTo>
                  <a:pt x="423747" y="224238"/>
                </a:lnTo>
                <a:lnTo>
                  <a:pt x="384863" y="259743"/>
                </a:lnTo>
                <a:lnTo>
                  <a:pt x="326841" y="283228"/>
                </a:lnTo>
                <a:lnTo>
                  <a:pt x="294142" y="286399"/>
                </a:lnTo>
                <a:lnTo>
                  <a:pt x="261435" y="283228"/>
                </a:lnTo>
                <a:lnTo>
                  <a:pt x="203409" y="259738"/>
                </a:lnTo>
                <a:lnTo>
                  <a:pt x="159577" y="217567"/>
                </a:lnTo>
                <a:lnTo>
                  <a:pt x="135158" y="161737"/>
                </a:lnTo>
                <a:lnTo>
                  <a:pt x="131861" y="130269"/>
                </a:lnTo>
                <a:lnTo>
                  <a:pt x="124691" y="87323"/>
                </a:lnTo>
                <a:lnTo>
                  <a:pt x="104496" y="49603"/>
                </a:lnTo>
                <a:lnTo>
                  <a:pt x="73248" y="19649"/>
                </a:lnTo>
                <a:lnTo>
                  <a:pt x="32920" y="0"/>
                </a:lnTo>
                <a:close/>
              </a:path>
            </a:pathLst>
          </a:custGeom>
          <a:solidFill>
            <a:srgbClr val="003C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2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4986007" y="1049294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20,9%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53" name="object 70">
            <a:extLst>
              <a:ext uri="{FF2B5EF4-FFF2-40B4-BE49-F238E27FC236}">
                <a16:creationId xmlns:a16="http://schemas.microsoft.com/office/drawing/2014/main" id="{02DB5884-B120-4D87-A38F-C9E1884F7B74}"/>
              </a:ext>
            </a:extLst>
          </p:cNvPr>
          <p:cNvSpPr txBox="1"/>
          <p:nvPr/>
        </p:nvSpPr>
        <p:spPr>
          <a:xfrm>
            <a:off x="2193006" y="11516928"/>
            <a:ext cx="25101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Kapital bank</a:t>
            </a:r>
          </a:p>
        </p:txBody>
      </p:sp>
      <p:pic>
        <p:nvPicPr>
          <p:cNvPr id="1654" name="Picture 4" descr="Ob'ektlar - «Kapitalbank» ATB">
            <a:extLst>
              <a:ext uri="{FF2B5EF4-FFF2-40B4-BE49-F238E27FC236}">
                <a16:creationId xmlns:a16="http://schemas.microsoft.com/office/drawing/2014/main" id="{33AE2C3C-D044-B7F7-EBD5-E46EDF52B0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17" r="88168" b="43657"/>
          <a:stretch/>
        </p:blipFill>
        <p:spPr bwMode="auto">
          <a:xfrm>
            <a:off x="1448708" y="11474006"/>
            <a:ext cx="451053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5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4986007" y="1148454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21,0%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56" name="object 70">
            <a:extLst>
              <a:ext uri="{FF2B5EF4-FFF2-40B4-BE49-F238E27FC236}">
                <a16:creationId xmlns:a16="http://schemas.microsoft.com/office/drawing/2014/main" id="{85CD4721-C8E8-30F2-C598-3FB01FFD2F32}"/>
              </a:ext>
            </a:extLst>
          </p:cNvPr>
          <p:cNvSpPr txBox="1"/>
          <p:nvPr/>
        </p:nvSpPr>
        <p:spPr>
          <a:xfrm>
            <a:off x="2193006" y="12485491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Davr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57" name="Graphic 260">
            <a:extLst>
              <a:ext uri="{FF2B5EF4-FFF2-40B4-BE49-F238E27FC236}">
                <a16:creationId xmlns:a16="http://schemas.microsoft.com/office/drawing/2014/main" id="{4011884D-74F9-86A8-EFE1-1FFB14CFEF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1707" y="12457113"/>
            <a:ext cx="605055" cy="438912"/>
          </a:xfrm>
          <a:prstGeom prst="rect">
            <a:avLst/>
          </a:prstGeom>
        </p:spPr>
      </p:pic>
      <p:sp>
        <p:nvSpPr>
          <p:cNvPr id="1658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4986007" y="12453110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21,3%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59" name="object 70">
            <a:extLst>
              <a:ext uri="{FF2B5EF4-FFF2-40B4-BE49-F238E27FC236}">
                <a16:creationId xmlns:a16="http://schemas.microsoft.com/office/drawing/2014/main" id="{01800862-B4E2-C7E8-421C-6E9302FEB78E}"/>
              </a:ext>
            </a:extLst>
          </p:cNvPr>
          <p:cNvSpPr txBox="1"/>
          <p:nvPr/>
        </p:nvSpPr>
        <p:spPr>
          <a:xfrm>
            <a:off x="2193006" y="13485649"/>
            <a:ext cx="19718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Hamkor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60" name="Freeform: Shape 249">
            <a:extLst>
              <a:ext uri="{FF2B5EF4-FFF2-40B4-BE49-F238E27FC236}">
                <a16:creationId xmlns:a16="http://schemas.microsoft.com/office/drawing/2014/main" id="{4AD7B3F6-1F88-D24F-6179-3A85E44CD925}"/>
              </a:ext>
            </a:extLst>
          </p:cNvPr>
          <p:cNvSpPr/>
          <p:nvPr/>
        </p:nvSpPr>
        <p:spPr>
          <a:xfrm>
            <a:off x="1454779" y="13457271"/>
            <a:ext cx="438912" cy="438912"/>
          </a:xfrm>
          <a:custGeom>
            <a:avLst/>
            <a:gdLst>
              <a:gd name="connsiteX0" fmla="*/ 416065 w 1267553"/>
              <a:gd name="connsiteY0" fmla="*/ 1240654 h 1280549"/>
              <a:gd name="connsiteX1" fmla="*/ 1229734 w 1267553"/>
              <a:gd name="connsiteY1" fmla="*/ 858010 h 1280549"/>
              <a:gd name="connsiteX2" fmla="*/ 1141770 w 1267553"/>
              <a:gd name="connsiteY2" fmla="*/ 255455 h 1280549"/>
              <a:gd name="connsiteX3" fmla="*/ 1088991 w 1267553"/>
              <a:gd name="connsiteY3" fmla="*/ 400596 h 1280549"/>
              <a:gd name="connsiteX4" fmla="*/ 1115380 w 1267553"/>
              <a:gd name="connsiteY4" fmla="*/ 814028 h 1280549"/>
              <a:gd name="connsiteX5" fmla="*/ 455649 w 1267553"/>
              <a:gd name="connsiteY5" fmla="*/ 1121902 h 1280549"/>
              <a:gd name="connsiteX6" fmla="*/ 411667 w 1267553"/>
              <a:gd name="connsiteY6" fmla="*/ 1104309 h 1280549"/>
              <a:gd name="connsiteX7" fmla="*/ 556808 w 1267553"/>
              <a:gd name="connsiteY7" fmla="*/ 699674 h 1280549"/>
              <a:gd name="connsiteX8" fmla="*/ 662365 w 1267553"/>
              <a:gd name="connsiteY8" fmla="*/ 699674 h 1280549"/>
              <a:gd name="connsiteX9" fmla="*/ 570003 w 1267553"/>
              <a:gd name="connsiteY9" fmla="*/ 954770 h 1280549"/>
              <a:gd name="connsiteX10" fmla="*/ 781116 w 1267553"/>
              <a:gd name="connsiteY10" fmla="*/ 954770 h 1280549"/>
              <a:gd name="connsiteX11" fmla="*/ 1062602 w 1267553"/>
              <a:gd name="connsiteY11" fmla="*/ 171889 h 1280549"/>
              <a:gd name="connsiteX12" fmla="*/ 847090 w 1267553"/>
              <a:gd name="connsiteY12" fmla="*/ 39943 h 1280549"/>
              <a:gd name="connsiteX13" fmla="*/ 37820 w 1267553"/>
              <a:gd name="connsiteY13" fmla="*/ 418189 h 1280549"/>
              <a:gd name="connsiteX14" fmla="*/ 125784 w 1267553"/>
              <a:gd name="connsiteY14" fmla="*/ 1020743 h 1280549"/>
              <a:gd name="connsiteX15" fmla="*/ 178562 w 1267553"/>
              <a:gd name="connsiteY15" fmla="*/ 875602 h 1280549"/>
              <a:gd name="connsiteX16" fmla="*/ 152173 w 1267553"/>
              <a:gd name="connsiteY16" fmla="*/ 462171 h 1280549"/>
              <a:gd name="connsiteX17" fmla="*/ 811904 w 1267553"/>
              <a:gd name="connsiteY17" fmla="*/ 149898 h 1280549"/>
              <a:gd name="connsiteX18" fmla="*/ 855886 w 1267553"/>
              <a:gd name="connsiteY18" fmla="*/ 167491 h 1280549"/>
              <a:gd name="connsiteX19" fmla="*/ 710745 w 1267553"/>
              <a:gd name="connsiteY19" fmla="*/ 572126 h 1280549"/>
              <a:gd name="connsiteX20" fmla="*/ 605188 w 1267553"/>
              <a:gd name="connsiteY20" fmla="*/ 572126 h 1280549"/>
              <a:gd name="connsiteX21" fmla="*/ 697551 w 1267553"/>
              <a:gd name="connsiteY21" fmla="*/ 317030 h 1280549"/>
              <a:gd name="connsiteX22" fmla="*/ 486437 w 1267553"/>
              <a:gd name="connsiteY22" fmla="*/ 317030 h 1280549"/>
              <a:gd name="connsiteX23" fmla="*/ 204951 w 1267553"/>
              <a:gd name="connsiteY23" fmla="*/ 1099911 h 1280549"/>
              <a:gd name="connsiteX24" fmla="*/ 420464 w 1267553"/>
              <a:gd name="connsiteY24" fmla="*/ 1231857 h 128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67553" h="1280549">
                <a:moveTo>
                  <a:pt x="416065" y="1240654"/>
                </a:moveTo>
                <a:cubicBezTo>
                  <a:pt x="745931" y="1363803"/>
                  <a:pt x="1110982" y="1192273"/>
                  <a:pt x="1229734" y="858010"/>
                </a:cubicBezTo>
                <a:cubicBezTo>
                  <a:pt x="1304503" y="646896"/>
                  <a:pt x="1264919" y="422587"/>
                  <a:pt x="1141770" y="255455"/>
                </a:cubicBezTo>
                <a:lnTo>
                  <a:pt x="1088991" y="400596"/>
                </a:lnTo>
                <a:cubicBezTo>
                  <a:pt x="1150566" y="523746"/>
                  <a:pt x="1168159" y="673285"/>
                  <a:pt x="1115380" y="814028"/>
                </a:cubicBezTo>
                <a:cubicBezTo>
                  <a:pt x="1018620" y="1082318"/>
                  <a:pt x="723940" y="1223061"/>
                  <a:pt x="455649" y="1121902"/>
                </a:cubicBezTo>
                <a:cubicBezTo>
                  <a:pt x="438056" y="1117504"/>
                  <a:pt x="424862" y="1108707"/>
                  <a:pt x="411667" y="1104309"/>
                </a:cubicBezTo>
                <a:lnTo>
                  <a:pt x="556808" y="699674"/>
                </a:lnTo>
                <a:lnTo>
                  <a:pt x="662365" y="699674"/>
                </a:lnTo>
                <a:lnTo>
                  <a:pt x="570003" y="954770"/>
                </a:lnTo>
                <a:lnTo>
                  <a:pt x="781116" y="954770"/>
                </a:lnTo>
                <a:cubicBezTo>
                  <a:pt x="781116" y="954770"/>
                  <a:pt x="1062602" y="171889"/>
                  <a:pt x="1062602" y="171889"/>
                </a:cubicBezTo>
                <a:cubicBezTo>
                  <a:pt x="1001027" y="114713"/>
                  <a:pt x="930656" y="70731"/>
                  <a:pt x="847090" y="39943"/>
                </a:cubicBezTo>
                <a:cubicBezTo>
                  <a:pt x="521622" y="-83207"/>
                  <a:pt x="156571" y="88323"/>
                  <a:pt x="37820" y="418189"/>
                </a:cubicBezTo>
                <a:cubicBezTo>
                  <a:pt x="-36950" y="629303"/>
                  <a:pt x="2634" y="853611"/>
                  <a:pt x="125784" y="1020743"/>
                </a:cubicBezTo>
                <a:lnTo>
                  <a:pt x="178562" y="875602"/>
                </a:lnTo>
                <a:cubicBezTo>
                  <a:pt x="116987" y="752453"/>
                  <a:pt x="99394" y="602914"/>
                  <a:pt x="152173" y="462171"/>
                </a:cubicBezTo>
                <a:cubicBezTo>
                  <a:pt x="248933" y="193880"/>
                  <a:pt x="543613" y="53138"/>
                  <a:pt x="811904" y="149898"/>
                </a:cubicBezTo>
                <a:cubicBezTo>
                  <a:pt x="829497" y="154297"/>
                  <a:pt x="842691" y="163093"/>
                  <a:pt x="855886" y="167491"/>
                </a:cubicBezTo>
                <a:lnTo>
                  <a:pt x="710745" y="572126"/>
                </a:lnTo>
                <a:lnTo>
                  <a:pt x="605188" y="572126"/>
                </a:lnTo>
                <a:lnTo>
                  <a:pt x="697551" y="317030"/>
                </a:lnTo>
                <a:lnTo>
                  <a:pt x="486437" y="317030"/>
                </a:lnTo>
                <a:cubicBezTo>
                  <a:pt x="486437" y="317030"/>
                  <a:pt x="204951" y="1099911"/>
                  <a:pt x="204951" y="1099911"/>
                </a:cubicBezTo>
                <a:cubicBezTo>
                  <a:pt x="266526" y="1157088"/>
                  <a:pt x="336898" y="1201070"/>
                  <a:pt x="420464" y="1231857"/>
                </a:cubicBezTo>
                <a:close/>
              </a:path>
            </a:pathLst>
          </a:custGeom>
          <a:solidFill>
            <a:srgbClr val="17A755"/>
          </a:solidFill>
          <a:ln w="4392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61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4986007" y="13453268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21,5%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62" name="object 70">
            <a:extLst>
              <a:ext uri="{FF2B5EF4-FFF2-40B4-BE49-F238E27FC236}">
                <a16:creationId xmlns:a16="http://schemas.microsoft.com/office/drawing/2014/main" id="{16DB0526-ACFA-539A-BE7B-2F6CD47ACC5A}"/>
              </a:ext>
            </a:extLst>
          </p:cNvPr>
          <p:cNvSpPr txBox="1"/>
          <p:nvPr/>
        </p:nvSpPr>
        <p:spPr>
          <a:xfrm>
            <a:off x="2193006" y="14508207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Agro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63" name="Freeform: Shape 227">
            <a:extLst>
              <a:ext uri="{FF2B5EF4-FFF2-40B4-BE49-F238E27FC236}">
                <a16:creationId xmlns:a16="http://schemas.microsoft.com/office/drawing/2014/main" id="{020B16CF-6D92-6ACD-5B00-0A7B60082654}"/>
              </a:ext>
            </a:extLst>
          </p:cNvPr>
          <p:cNvSpPr/>
          <p:nvPr/>
        </p:nvSpPr>
        <p:spPr>
          <a:xfrm>
            <a:off x="1458235" y="14483285"/>
            <a:ext cx="432000" cy="432000"/>
          </a:xfrm>
          <a:custGeom>
            <a:avLst/>
            <a:gdLst>
              <a:gd name="connsiteX0" fmla="*/ 0 w 994012"/>
              <a:gd name="connsiteY0" fmla="*/ 1006631 h 1006631"/>
              <a:gd name="connsiteX1" fmla="*/ 496994 w 994012"/>
              <a:gd name="connsiteY1" fmla="*/ 1006631 h 1006631"/>
              <a:gd name="connsiteX2" fmla="*/ 0 w 994012"/>
              <a:gd name="connsiteY2" fmla="*/ 503316 h 1006631"/>
              <a:gd name="connsiteX3" fmla="*/ 0 w 994012"/>
              <a:gd name="connsiteY3" fmla="*/ 1006631 h 1006631"/>
              <a:gd name="connsiteX4" fmla="*/ 994012 w 994012"/>
              <a:gd name="connsiteY4" fmla="*/ 1006631 h 1006631"/>
              <a:gd name="connsiteX5" fmla="*/ 994012 w 994012"/>
              <a:gd name="connsiteY5" fmla="*/ 503316 h 1006631"/>
              <a:gd name="connsiteX6" fmla="*/ 497018 w 994012"/>
              <a:gd name="connsiteY6" fmla="*/ 1006631 h 1006631"/>
              <a:gd name="connsiteX7" fmla="*/ 994012 w 994012"/>
              <a:gd name="connsiteY7" fmla="*/ 1006631 h 1006631"/>
              <a:gd name="connsiteX8" fmla="*/ 496994 w 994012"/>
              <a:gd name="connsiteY8" fmla="*/ 0 h 1006631"/>
              <a:gd name="connsiteX9" fmla="*/ 994012 w 994012"/>
              <a:gd name="connsiteY9" fmla="*/ 503316 h 1006631"/>
              <a:gd name="connsiteX10" fmla="*/ 994012 w 994012"/>
              <a:gd name="connsiteY10" fmla="*/ 0 h 1006631"/>
              <a:gd name="connsiteX11" fmla="*/ 497018 w 994012"/>
              <a:gd name="connsiteY11" fmla="*/ 0 h 1006631"/>
              <a:gd name="connsiteX12" fmla="*/ 0 w 994012"/>
              <a:gd name="connsiteY12" fmla="*/ 0 h 1006631"/>
              <a:gd name="connsiteX13" fmla="*/ 0 w 994012"/>
              <a:gd name="connsiteY13" fmla="*/ 503316 h 1006631"/>
              <a:gd name="connsiteX14" fmla="*/ 496994 w 994012"/>
              <a:gd name="connsiteY14" fmla="*/ 0 h 1006631"/>
              <a:gd name="connsiteX15" fmla="*/ 0 w 994012"/>
              <a:gd name="connsiteY15" fmla="*/ 0 h 1006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94012" h="1006631">
                <a:moveTo>
                  <a:pt x="0" y="1006631"/>
                </a:moveTo>
                <a:lnTo>
                  <a:pt x="496994" y="1006631"/>
                </a:lnTo>
                <a:lnTo>
                  <a:pt x="0" y="503316"/>
                </a:lnTo>
                <a:lnTo>
                  <a:pt x="0" y="1006631"/>
                </a:lnTo>
                <a:close/>
                <a:moveTo>
                  <a:pt x="994012" y="1006631"/>
                </a:moveTo>
                <a:lnTo>
                  <a:pt x="994012" y="503316"/>
                </a:lnTo>
                <a:lnTo>
                  <a:pt x="497018" y="1006631"/>
                </a:lnTo>
                <a:lnTo>
                  <a:pt x="994012" y="1006631"/>
                </a:lnTo>
                <a:close/>
                <a:moveTo>
                  <a:pt x="496994" y="0"/>
                </a:moveTo>
                <a:lnTo>
                  <a:pt x="994012" y="503316"/>
                </a:lnTo>
                <a:lnTo>
                  <a:pt x="994012" y="0"/>
                </a:lnTo>
                <a:lnTo>
                  <a:pt x="497018" y="0"/>
                </a:lnTo>
                <a:close/>
                <a:moveTo>
                  <a:pt x="0" y="0"/>
                </a:moveTo>
                <a:lnTo>
                  <a:pt x="0" y="503316"/>
                </a:lnTo>
                <a:lnTo>
                  <a:pt x="4969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69"/>
          </a:solidFill>
          <a:ln w="233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1664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4986007" y="1447582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21,7%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65" name="object 70">
            <a:extLst>
              <a:ext uri="{FF2B5EF4-FFF2-40B4-BE49-F238E27FC236}">
                <a16:creationId xmlns:a16="http://schemas.microsoft.com/office/drawing/2014/main" id="{B633E8EC-A01C-85C0-05DB-AA22E1340A14}"/>
              </a:ext>
            </a:extLst>
          </p:cNvPr>
          <p:cNvSpPr txBox="1"/>
          <p:nvPr/>
        </p:nvSpPr>
        <p:spPr>
          <a:xfrm>
            <a:off x="2193006" y="15546963"/>
            <a:ext cx="215662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Ipoteka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66" name="Freeform: Shape 266">
            <a:extLst>
              <a:ext uri="{FF2B5EF4-FFF2-40B4-BE49-F238E27FC236}">
                <a16:creationId xmlns:a16="http://schemas.microsoft.com/office/drawing/2014/main" id="{8545BE25-A73C-6E41-6BF8-5BE3638BC10E}"/>
              </a:ext>
            </a:extLst>
          </p:cNvPr>
          <p:cNvSpPr/>
          <p:nvPr/>
        </p:nvSpPr>
        <p:spPr>
          <a:xfrm>
            <a:off x="1737842" y="15560511"/>
            <a:ext cx="112687" cy="109708"/>
          </a:xfrm>
          <a:custGeom>
            <a:avLst/>
            <a:gdLst>
              <a:gd name="connsiteX0" fmla="*/ 2398 w 249365"/>
              <a:gd name="connsiteY0" fmla="*/ 122285 h 246967"/>
              <a:gd name="connsiteX1" fmla="*/ 127080 w 249365"/>
              <a:gd name="connsiteY1" fmla="*/ 0 h 246967"/>
              <a:gd name="connsiteX2" fmla="*/ 249365 w 249365"/>
              <a:gd name="connsiteY2" fmla="*/ 124682 h 246967"/>
              <a:gd name="connsiteX3" fmla="*/ 124683 w 249365"/>
              <a:gd name="connsiteY3" fmla="*/ 246967 h 246967"/>
              <a:gd name="connsiteX4" fmla="*/ 0 w 249365"/>
              <a:gd name="connsiteY4" fmla="*/ 122285 h 24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65" h="246967">
                <a:moveTo>
                  <a:pt x="2398" y="122285"/>
                </a:moveTo>
                <a:cubicBezTo>
                  <a:pt x="2398" y="55148"/>
                  <a:pt x="57546" y="0"/>
                  <a:pt x="127080" y="0"/>
                </a:cubicBezTo>
                <a:cubicBezTo>
                  <a:pt x="194217" y="0"/>
                  <a:pt x="249365" y="55148"/>
                  <a:pt x="249365" y="124682"/>
                </a:cubicBezTo>
                <a:cubicBezTo>
                  <a:pt x="249365" y="191819"/>
                  <a:pt x="194217" y="246967"/>
                  <a:pt x="124683" y="246967"/>
                </a:cubicBezTo>
                <a:cubicBezTo>
                  <a:pt x="55148" y="246967"/>
                  <a:pt x="0" y="191819"/>
                  <a:pt x="0" y="122285"/>
                </a:cubicBezTo>
                <a:close/>
              </a:path>
            </a:pathLst>
          </a:custGeom>
          <a:solidFill>
            <a:srgbClr val="006539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667" name="Freeform: Shape 265">
            <a:extLst>
              <a:ext uri="{FF2B5EF4-FFF2-40B4-BE49-F238E27FC236}">
                <a16:creationId xmlns:a16="http://schemas.microsoft.com/office/drawing/2014/main" id="{1592390E-4978-227F-C3E0-3A35FEDDC891}"/>
              </a:ext>
            </a:extLst>
          </p:cNvPr>
          <p:cNvSpPr/>
          <p:nvPr/>
        </p:nvSpPr>
        <p:spPr>
          <a:xfrm>
            <a:off x="1573145" y="15640396"/>
            <a:ext cx="195036" cy="191723"/>
          </a:xfrm>
          <a:custGeom>
            <a:avLst/>
            <a:gdLst>
              <a:gd name="connsiteX0" fmla="*/ 0 w 431593"/>
              <a:gd name="connsiteY0" fmla="*/ 215797 h 431593"/>
              <a:gd name="connsiteX1" fmla="*/ 215797 w 431593"/>
              <a:gd name="connsiteY1" fmla="*/ 0 h 431593"/>
              <a:gd name="connsiteX2" fmla="*/ 431594 w 431593"/>
              <a:gd name="connsiteY2" fmla="*/ 215797 h 431593"/>
              <a:gd name="connsiteX3" fmla="*/ 215797 w 431593"/>
              <a:gd name="connsiteY3" fmla="*/ 431593 h 431593"/>
              <a:gd name="connsiteX4" fmla="*/ 215797 w 431593"/>
              <a:gd name="connsiteY4" fmla="*/ 431593 h 431593"/>
              <a:gd name="connsiteX5" fmla="*/ 0 w 431593"/>
              <a:gd name="connsiteY5" fmla="*/ 215797 h 43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1593" h="431593">
                <a:moveTo>
                  <a:pt x="0" y="215797"/>
                </a:moveTo>
                <a:cubicBezTo>
                  <a:pt x="0" y="95910"/>
                  <a:pt x="98307" y="0"/>
                  <a:pt x="215797" y="0"/>
                </a:cubicBezTo>
                <a:cubicBezTo>
                  <a:pt x="333286" y="0"/>
                  <a:pt x="431594" y="98307"/>
                  <a:pt x="431594" y="215797"/>
                </a:cubicBezTo>
                <a:cubicBezTo>
                  <a:pt x="431594" y="333286"/>
                  <a:pt x="333286" y="431593"/>
                  <a:pt x="215797" y="431593"/>
                </a:cubicBezTo>
                <a:lnTo>
                  <a:pt x="215797" y="431593"/>
                </a:lnTo>
                <a:cubicBezTo>
                  <a:pt x="95910" y="431593"/>
                  <a:pt x="0" y="333286"/>
                  <a:pt x="0" y="215797"/>
                </a:cubicBezTo>
                <a:close/>
              </a:path>
            </a:pathLst>
          </a:custGeom>
          <a:solidFill>
            <a:srgbClr val="4FAF31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668" name="Freeform: Shape 264">
            <a:extLst>
              <a:ext uri="{FF2B5EF4-FFF2-40B4-BE49-F238E27FC236}">
                <a16:creationId xmlns:a16="http://schemas.microsoft.com/office/drawing/2014/main" id="{A2A7884B-F740-A84D-98B0-349434B60218}"/>
              </a:ext>
            </a:extLst>
          </p:cNvPr>
          <p:cNvSpPr/>
          <p:nvPr/>
        </p:nvSpPr>
        <p:spPr>
          <a:xfrm>
            <a:off x="1454779" y="15518585"/>
            <a:ext cx="438912" cy="438912"/>
          </a:xfrm>
          <a:custGeom>
            <a:avLst/>
            <a:gdLst>
              <a:gd name="connsiteX0" fmla="*/ 0 w 971264"/>
              <a:gd name="connsiteY0" fmla="*/ 486741 h 988047"/>
              <a:gd name="connsiteX1" fmla="*/ 486742 w 971264"/>
              <a:gd name="connsiteY1" fmla="*/ 0 h 988047"/>
              <a:gd name="connsiteX2" fmla="*/ 486742 w 971264"/>
              <a:gd name="connsiteY2" fmla="*/ 0 h 988047"/>
              <a:gd name="connsiteX3" fmla="*/ 486742 w 971264"/>
              <a:gd name="connsiteY3" fmla="*/ 175035 h 988047"/>
              <a:gd name="connsiteX4" fmla="*/ 175035 w 971264"/>
              <a:gd name="connsiteY4" fmla="*/ 486741 h 988047"/>
              <a:gd name="connsiteX5" fmla="*/ 486742 w 971264"/>
              <a:gd name="connsiteY5" fmla="*/ 798447 h 988047"/>
              <a:gd name="connsiteX6" fmla="*/ 798448 w 971264"/>
              <a:gd name="connsiteY6" fmla="*/ 486741 h 988047"/>
              <a:gd name="connsiteX7" fmla="*/ 798448 w 971264"/>
              <a:gd name="connsiteY7" fmla="*/ 486741 h 988047"/>
              <a:gd name="connsiteX8" fmla="*/ 971086 w 971264"/>
              <a:gd name="connsiteY8" fmla="*/ 486741 h 988047"/>
              <a:gd name="connsiteX9" fmla="*/ 498731 w 971264"/>
              <a:gd name="connsiteY9" fmla="*/ 987869 h 988047"/>
              <a:gd name="connsiteX10" fmla="*/ 0 w 971264"/>
              <a:gd name="connsiteY10" fmla="*/ 515514 h 988047"/>
              <a:gd name="connsiteX11" fmla="*/ 0 w 971264"/>
              <a:gd name="connsiteY11" fmla="*/ 486741 h 988047"/>
              <a:gd name="connsiteX12" fmla="*/ 0 w 971264"/>
              <a:gd name="connsiteY12" fmla="*/ 486741 h 98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1264" h="988047">
                <a:moveTo>
                  <a:pt x="0" y="486741"/>
                </a:moveTo>
                <a:cubicBezTo>
                  <a:pt x="0" y="218194"/>
                  <a:pt x="218195" y="0"/>
                  <a:pt x="486742" y="0"/>
                </a:cubicBezTo>
                <a:lnTo>
                  <a:pt x="486742" y="0"/>
                </a:lnTo>
                <a:lnTo>
                  <a:pt x="486742" y="175035"/>
                </a:lnTo>
                <a:cubicBezTo>
                  <a:pt x="314104" y="175035"/>
                  <a:pt x="175035" y="314104"/>
                  <a:pt x="175035" y="486741"/>
                </a:cubicBezTo>
                <a:cubicBezTo>
                  <a:pt x="175035" y="659378"/>
                  <a:pt x="314104" y="798447"/>
                  <a:pt x="486742" y="798447"/>
                </a:cubicBezTo>
                <a:cubicBezTo>
                  <a:pt x="659379" y="798447"/>
                  <a:pt x="798448" y="659378"/>
                  <a:pt x="798448" y="486741"/>
                </a:cubicBezTo>
                <a:cubicBezTo>
                  <a:pt x="798448" y="486741"/>
                  <a:pt x="798448" y="486741"/>
                  <a:pt x="798448" y="486741"/>
                </a:cubicBezTo>
                <a:lnTo>
                  <a:pt x="971086" y="486741"/>
                </a:lnTo>
                <a:cubicBezTo>
                  <a:pt x="978279" y="755288"/>
                  <a:pt x="767278" y="980676"/>
                  <a:pt x="498731" y="987869"/>
                </a:cubicBezTo>
                <a:cubicBezTo>
                  <a:pt x="230183" y="995062"/>
                  <a:pt x="4795" y="784061"/>
                  <a:pt x="0" y="515514"/>
                </a:cubicBezTo>
                <a:cubicBezTo>
                  <a:pt x="0" y="505923"/>
                  <a:pt x="0" y="496332"/>
                  <a:pt x="0" y="486741"/>
                </a:cubicBezTo>
                <a:lnTo>
                  <a:pt x="0" y="486741"/>
                </a:lnTo>
                <a:close/>
              </a:path>
            </a:pathLst>
          </a:custGeom>
          <a:solidFill>
            <a:srgbClr val="006539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669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4986007" y="1551458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21,7%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70" name="object 70">
            <a:extLst>
              <a:ext uri="{FF2B5EF4-FFF2-40B4-BE49-F238E27FC236}">
                <a16:creationId xmlns:a16="http://schemas.microsoft.com/office/drawing/2014/main" id="{8129EB70-4ED3-BB9D-F5FE-387FFF616E0C}"/>
              </a:ext>
            </a:extLst>
          </p:cNvPr>
          <p:cNvSpPr txBox="1"/>
          <p:nvPr/>
        </p:nvSpPr>
        <p:spPr>
          <a:xfrm>
            <a:off x="7855460" y="6517398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Trast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71" name="Graphic 209">
            <a:extLst>
              <a:ext uri="{FF2B5EF4-FFF2-40B4-BE49-F238E27FC236}">
                <a16:creationId xmlns:a16="http://schemas.microsoft.com/office/drawing/2014/main" id="{E5615E40-DE7E-CCE6-71C8-F4A65EC4ED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r="24267" b="1298"/>
          <a:stretch/>
        </p:blipFill>
        <p:spPr>
          <a:xfrm>
            <a:off x="6951127" y="6489020"/>
            <a:ext cx="768256" cy="438912"/>
          </a:xfrm>
          <a:prstGeom prst="rect">
            <a:avLst/>
          </a:prstGeom>
        </p:spPr>
      </p:pic>
      <p:sp>
        <p:nvSpPr>
          <p:cNvPr id="1672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10635592" y="648501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21,9%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73" name="object 70">
            <a:extLst>
              <a:ext uri="{FF2B5EF4-FFF2-40B4-BE49-F238E27FC236}">
                <a16:creationId xmlns:a16="http://schemas.microsoft.com/office/drawing/2014/main" id="{474E38DF-9E8E-BAAF-8739-DB856C9F25A2}"/>
              </a:ext>
            </a:extLst>
          </p:cNvPr>
          <p:cNvSpPr txBox="1"/>
          <p:nvPr/>
        </p:nvSpPr>
        <p:spPr>
          <a:xfrm>
            <a:off x="7855460" y="753981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Infin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74" name="object 46">
            <a:extLst>
              <a:ext uri="{FF2B5EF4-FFF2-40B4-BE49-F238E27FC236}">
                <a16:creationId xmlns:a16="http://schemas.microsoft.com/office/drawing/2014/main" id="{2BE42A6B-E028-64A9-8226-3C03DA19ED1C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47651" y="7439673"/>
            <a:ext cx="208615" cy="169182"/>
          </a:xfrm>
          <a:prstGeom prst="rect">
            <a:avLst/>
          </a:prstGeom>
        </p:spPr>
      </p:pic>
      <p:sp>
        <p:nvSpPr>
          <p:cNvPr id="1675" name="object 45">
            <a:extLst>
              <a:ext uri="{FF2B5EF4-FFF2-40B4-BE49-F238E27FC236}">
                <a16:creationId xmlns:a16="http://schemas.microsoft.com/office/drawing/2014/main" id="{27EC538A-DB36-EBFE-0EAE-4CB032ADF98C}"/>
              </a:ext>
            </a:extLst>
          </p:cNvPr>
          <p:cNvSpPr/>
          <p:nvPr/>
        </p:nvSpPr>
        <p:spPr>
          <a:xfrm>
            <a:off x="7115227" y="7579516"/>
            <a:ext cx="440055" cy="442595"/>
          </a:xfrm>
          <a:custGeom>
            <a:avLst/>
            <a:gdLst/>
            <a:ahLst/>
            <a:cxnLst/>
            <a:rect l="l" t="t" r="r" b="b"/>
            <a:pathLst>
              <a:path w="440055" h="442595">
                <a:moveTo>
                  <a:pt x="117956" y="0"/>
                </a:moveTo>
                <a:lnTo>
                  <a:pt x="57476" y="0"/>
                </a:lnTo>
                <a:lnTo>
                  <a:pt x="34823" y="4570"/>
                </a:lnTo>
                <a:lnTo>
                  <a:pt x="35095" y="4570"/>
                </a:lnTo>
                <a:lnTo>
                  <a:pt x="16931" y="16744"/>
                </a:lnTo>
                <a:lnTo>
                  <a:pt x="4553" y="34925"/>
                </a:lnTo>
                <a:lnTo>
                  <a:pt x="0" y="57200"/>
                </a:lnTo>
                <a:lnTo>
                  <a:pt x="0" y="384873"/>
                </a:lnTo>
                <a:lnTo>
                  <a:pt x="4553" y="406939"/>
                </a:lnTo>
                <a:lnTo>
                  <a:pt x="16931" y="425147"/>
                </a:lnTo>
                <a:lnTo>
                  <a:pt x="35317" y="437593"/>
                </a:lnTo>
                <a:lnTo>
                  <a:pt x="35557" y="437593"/>
                </a:lnTo>
                <a:lnTo>
                  <a:pt x="57476" y="442086"/>
                </a:lnTo>
                <a:lnTo>
                  <a:pt x="382372" y="442086"/>
                </a:lnTo>
                <a:lnTo>
                  <a:pt x="404635" y="437593"/>
                </a:lnTo>
                <a:lnTo>
                  <a:pt x="422917" y="425336"/>
                </a:lnTo>
                <a:lnTo>
                  <a:pt x="435295" y="407151"/>
                </a:lnTo>
                <a:lnTo>
                  <a:pt x="439849" y="384873"/>
                </a:lnTo>
                <a:lnTo>
                  <a:pt x="439849" y="348243"/>
                </a:lnTo>
                <a:lnTo>
                  <a:pt x="110955" y="348243"/>
                </a:lnTo>
                <a:lnTo>
                  <a:pt x="107963" y="343732"/>
                </a:lnTo>
                <a:lnTo>
                  <a:pt x="107963" y="309603"/>
                </a:lnTo>
                <a:lnTo>
                  <a:pt x="110955" y="305594"/>
                </a:lnTo>
                <a:lnTo>
                  <a:pt x="167941" y="305594"/>
                </a:lnTo>
                <a:lnTo>
                  <a:pt x="166935" y="92825"/>
                </a:lnTo>
                <a:lnTo>
                  <a:pt x="166935" y="88817"/>
                </a:lnTo>
                <a:lnTo>
                  <a:pt x="169939" y="85801"/>
                </a:lnTo>
                <a:lnTo>
                  <a:pt x="439849" y="85801"/>
                </a:lnTo>
                <a:lnTo>
                  <a:pt x="439849" y="58384"/>
                </a:lnTo>
                <a:lnTo>
                  <a:pt x="197502" y="58384"/>
                </a:lnTo>
                <a:lnTo>
                  <a:pt x="167505" y="52370"/>
                </a:lnTo>
                <a:lnTo>
                  <a:pt x="142851" y="39489"/>
                </a:lnTo>
                <a:lnTo>
                  <a:pt x="125459" y="20068"/>
                </a:lnTo>
                <a:lnTo>
                  <a:pt x="124453" y="18560"/>
                </a:lnTo>
                <a:lnTo>
                  <a:pt x="123951" y="17052"/>
                </a:lnTo>
                <a:lnTo>
                  <a:pt x="122958" y="15544"/>
                </a:lnTo>
                <a:lnTo>
                  <a:pt x="120457" y="10530"/>
                </a:lnTo>
                <a:lnTo>
                  <a:pt x="118961" y="5516"/>
                </a:lnTo>
                <a:lnTo>
                  <a:pt x="117956" y="0"/>
                </a:lnTo>
                <a:close/>
              </a:path>
              <a:path w="440055" h="442595">
                <a:moveTo>
                  <a:pt x="439849" y="85801"/>
                </a:moveTo>
                <a:lnTo>
                  <a:pt x="268401" y="85801"/>
                </a:lnTo>
                <a:lnTo>
                  <a:pt x="271405" y="88817"/>
                </a:lnTo>
                <a:lnTo>
                  <a:pt x="271405" y="92825"/>
                </a:lnTo>
                <a:lnTo>
                  <a:pt x="272410" y="305594"/>
                </a:lnTo>
                <a:lnTo>
                  <a:pt x="328881" y="305594"/>
                </a:lnTo>
                <a:lnTo>
                  <a:pt x="331885" y="310105"/>
                </a:lnTo>
                <a:lnTo>
                  <a:pt x="331885" y="344234"/>
                </a:lnTo>
                <a:lnTo>
                  <a:pt x="328881" y="348243"/>
                </a:lnTo>
                <a:lnTo>
                  <a:pt x="439849" y="348243"/>
                </a:lnTo>
                <a:lnTo>
                  <a:pt x="439849" y="85801"/>
                </a:lnTo>
                <a:close/>
              </a:path>
              <a:path w="440055" h="442595">
                <a:moveTo>
                  <a:pt x="382372" y="0"/>
                </a:moveTo>
                <a:lnTo>
                  <a:pt x="338885" y="0"/>
                </a:lnTo>
                <a:lnTo>
                  <a:pt x="330451" y="9201"/>
                </a:lnTo>
                <a:lnTo>
                  <a:pt x="320890" y="17933"/>
                </a:lnTo>
                <a:lnTo>
                  <a:pt x="310203" y="26102"/>
                </a:lnTo>
                <a:lnTo>
                  <a:pt x="294393" y="36127"/>
                </a:lnTo>
                <a:lnTo>
                  <a:pt x="289905" y="38137"/>
                </a:lnTo>
                <a:lnTo>
                  <a:pt x="284903" y="40639"/>
                </a:lnTo>
                <a:lnTo>
                  <a:pt x="283396" y="41141"/>
                </a:lnTo>
                <a:lnTo>
                  <a:pt x="277023" y="44053"/>
                </a:lnTo>
                <a:lnTo>
                  <a:pt x="270651" y="46727"/>
                </a:lnTo>
                <a:lnTo>
                  <a:pt x="230921" y="57200"/>
                </a:lnTo>
                <a:lnTo>
                  <a:pt x="197502" y="58384"/>
                </a:lnTo>
                <a:lnTo>
                  <a:pt x="439849" y="58384"/>
                </a:lnTo>
                <a:lnTo>
                  <a:pt x="422955" y="17052"/>
                </a:lnTo>
                <a:lnTo>
                  <a:pt x="404635" y="4570"/>
                </a:lnTo>
                <a:lnTo>
                  <a:pt x="382372" y="0"/>
                </a:lnTo>
                <a:close/>
              </a:path>
            </a:pathLst>
          </a:custGeom>
          <a:solidFill>
            <a:srgbClr val="2249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6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10635592" y="750743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22,6%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77" name="object 70">
            <a:extLst>
              <a:ext uri="{FF2B5EF4-FFF2-40B4-BE49-F238E27FC236}">
                <a16:creationId xmlns:a16="http://schemas.microsoft.com/office/drawing/2014/main" id="{3258556C-9EF2-DEBA-7128-29BAAC60C48A}"/>
              </a:ext>
            </a:extLst>
          </p:cNvPr>
          <p:cNvSpPr txBox="1"/>
          <p:nvPr/>
        </p:nvSpPr>
        <p:spPr>
          <a:xfrm>
            <a:off x="7855460" y="8524680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Xalq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r>
              <a:rPr lang="uz-Latn-UZ" sz="2400" b="1" spc="-20" dirty="0">
                <a:solidFill>
                  <a:srgbClr val="00294B"/>
                </a:solidFill>
                <a:latin typeface="Roboto"/>
                <a:cs typeface="Roboto"/>
              </a:rPr>
              <a:t>i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78" name="Graphic 236">
            <a:extLst>
              <a:ext uri="{FF2B5EF4-FFF2-40B4-BE49-F238E27FC236}">
                <a16:creationId xmlns:a16="http://schemas.microsoft.com/office/drawing/2014/main" id="{A61EB9BB-32EC-493E-91E4-5FF222AF157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078112" y="8499758"/>
            <a:ext cx="514286" cy="432000"/>
          </a:xfrm>
          <a:prstGeom prst="rect">
            <a:avLst/>
          </a:prstGeom>
        </p:spPr>
      </p:pic>
      <p:sp>
        <p:nvSpPr>
          <p:cNvPr id="1679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10635592" y="8492299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23,3%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80" name="object 70">
            <a:extLst>
              <a:ext uri="{FF2B5EF4-FFF2-40B4-BE49-F238E27FC236}">
                <a16:creationId xmlns:a16="http://schemas.microsoft.com/office/drawing/2014/main" id="{D62D3059-4209-1AD7-1CA3-D9EE94E3256A}"/>
              </a:ext>
            </a:extLst>
          </p:cNvPr>
          <p:cNvSpPr txBox="1"/>
          <p:nvPr/>
        </p:nvSpPr>
        <p:spPr>
          <a:xfrm>
            <a:off x="7855460" y="9526211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Turon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81" name="Freeform: Shape 217">
            <a:extLst>
              <a:ext uri="{FF2B5EF4-FFF2-40B4-BE49-F238E27FC236}">
                <a16:creationId xmlns:a16="http://schemas.microsoft.com/office/drawing/2014/main" id="{696527CB-767C-D9EE-1891-ED9E7C0F4174}"/>
              </a:ext>
            </a:extLst>
          </p:cNvPr>
          <p:cNvSpPr/>
          <p:nvPr/>
        </p:nvSpPr>
        <p:spPr>
          <a:xfrm>
            <a:off x="7115799" y="9497833"/>
            <a:ext cx="438912" cy="438912"/>
          </a:xfrm>
          <a:custGeom>
            <a:avLst/>
            <a:gdLst>
              <a:gd name="connsiteX0" fmla="*/ 0 w 895594"/>
              <a:gd name="connsiteY0" fmla="*/ 451188 h 902355"/>
              <a:gd name="connsiteX1" fmla="*/ 451822 w 895594"/>
              <a:gd name="connsiteY1" fmla="*/ 0 h 902355"/>
              <a:gd name="connsiteX2" fmla="*/ 757756 w 895594"/>
              <a:gd name="connsiteY2" fmla="*/ 305489 h 902355"/>
              <a:gd name="connsiteX3" fmla="*/ 562420 w 895594"/>
              <a:gd name="connsiteY3" fmla="*/ 255149 h 902355"/>
              <a:gd name="connsiteX4" fmla="*/ 344373 w 895594"/>
              <a:gd name="connsiteY4" fmla="*/ 298285 h 902355"/>
              <a:gd name="connsiteX5" fmla="*/ 491393 w 895594"/>
              <a:gd name="connsiteY5" fmla="*/ 309824 h 902355"/>
              <a:gd name="connsiteX6" fmla="*/ 738276 w 895594"/>
              <a:gd name="connsiteY6" fmla="*/ 384579 h 902355"/>
              <a:gd name="connsiteX7" fmla="*/ 817815 w 895594"/>
              <a:gd name="connsiteY7" fmla="*/ 365462 h 902355"/>
              <a:gd name="connsiteX8" fmla="*/ 888359 w 895594"/>
              <a:gd name="connsiteY8" fmla="*/ 435901 h 902355"/>
              <a:gd name="connsiteX9" fmla="*/ 667941 w 895594"/>
              <a:gd name="connsiteY9" fmla="*/ 420531 h 902355"/>
              <a:gd name="connsiteX10" fmla="*/ 344373 w 895594"/>
              <a:gd name="connsiteY10" fmla="*/ 434918 h 902355"/>
              <a:gd name="connsiteX11" fmla="*/ 478014 w 895594"/>
              <a:gd name="connsiteY11" fmla="*/ 442120 h 902355"/>
              <a:gd name="connsiteX12" fmla="*/ 639800 w 895594"/>
              <a:gd name="connsiteY12" fmla="*/ 492439 h 902355"/>
              <a:gd name="connsiteX13" fmla="*/ 738276 w 895594"/>
              <a:gd name="connsiteY13" fmla="*/ 521210 h 902355"/>
              <a:gd name="connsiteX14" fmla="*/ 895594 w 895594"/>
              <a:gd name="connsiteY14" fmla="*/ 459229 h 902355"/>
              <a:gd name="connsiteX15" fmla="*/ 775939 w 895594"/>
              <a:gd name="connsiteY15" fmla="*/ 578710 h 902355"/>
              <a:gd name="connsiteX16" fmla="*/ 667941 w 895594"/>
              <a:gd name="connsiteY16" fmla="*/ 549982 h 902355"/>
              <a:gd name="connsiteX17" fmla="*/ 562420 w 895594"/>
              <a:gd name="connsiteY17" fmla="*/ 521210 h 902355"/>
              <a:gd name="connsiteX18" fmla="*/ 344373 w 895594"/>
              <a:gd name="connsiteY18" fmla="*/ 571550 h 902355"/>
              <a:gd name="connsiteX19" fmla="*/ 639800 w 895594"/>
              <a:gd name="connsiteY19" fmla="*/ 629070 h 902355"/>
              <a:gd name="connsiteX20" fmla="*/ 705688 w 895594"/>
              <a:gd name="connsiteY20" fmla="*/ 648859 h 902355"/>
              <a:gd name="connsiteX21" fmla="*/ 451822 w 895594"/>
              <a:gd name="connsiteY21" fmla="*/ 902355 h 902355"/>
              <a:gd name="connsiteX22" fmla="*/ 0 w 895594"/>
              <a:gd name="connsiteY22" fmla="*/ 451188 h 902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95594" h="902355">
                <a:moveTo>
                  <a:pt x="0" y="451188"/>
                </a:moveTo>
                <a:lnTo>
                  <a:pt x="451822" y="0"/>
                </a:lnTo>
                <a:lnTo>
                  <a:pt x="757756" y="305489"/>
                </a:lnTo>
                <a:cubicBezTo>
                  <a:pt x="685180" y="305489"/>
                  <a:pt x="632816" y="255149"/>
                  <a:pt x="562420" y="255149"/>
                </a:cubicBezTo>
                <a:cubicBezTo>
                  <a:pt x="478014" y="247968"/>
                  <a:pt x="393610" y="276717"/>
                  <a:pt x="344373" y="298285"/>
                </a:cubicBezTo>
                <a:cubicBezTo>
                  <a:pt x="396525" y="297470"/>
                  <a:pt x="446749" y="296422"/>
                  <a:pt x="491393" y="309824"/>
                </a:cubicBezTo>
                <a:cubicBezTo>
                  <a:pt x="576637" y="335413"/>
                  <a:pt x="650117" y="384579"/>
                  <a:pt x="738276" y="384579"/>
                </a:cubicBezTo>
                <a:cubicBezTo>
                  <a:pt x="759372" y="384579"/>
                  <a:pt x="789672" y="379826"/>
                  <a:pt x="817815" y="365462"/>
                </a:cubicBezTo>
                <a:lnTo>
                  <a:pt x="888359" y="435901"/>
                </a:lnTo>
                <a:cubicBezTo>
                  <a:pt x="846147" y="443104"/>
                  <a:pt x="759372" y="456486"/>
                  <a:pt x="667941" y="420531"/>
                </a:cubicBezTo>
                <a:cubicBezTo>
                  <a:pt x="553297" y="370296"/>
                  <a:pt x="460085" y="384223"/>
                  <a:pt x="344373" y="434918"/>
                </a:cubicBezTo>
                <a:cubicBezTo>
                  <a:pt x="386565" y="434918"/>
                  <a:pt x="435802" y="434918"/>
                  <a:pt x="478014" y="442120"/>
                </a:cubicBezTo>
                <a:cubicBezTo>
                  <a:pt x="541324" y="449303"/>
                  <a:pt x="576492" y="463688"/>
                  <a:pt x="639800" y="492439"/>
                </a:cubicBezTo>
                <a:cubicBezTo>
                  <a:pt x="682012" y="514027"/>
                  <a:pt x="710133" y="521210"/>
                  <a:pt x="738276" y="521210"/>
                </a:cubicBezTo>
                <a:cubicBezTo>
                  <a:pt x="780467" y="521210"/>
                  <a:pt x="846376" y="487999"/>
                  <a:pt x="895594" y="459229"/>
                </a:cubicBezTo>
                <a:lnTo>
                  <a:pt x="775939" y="578710"/>
                </a:lnTo>
                <a:cubicBezTo>
                  <a:pt x="740771" y="578710"/>
                  <a:pt x="710133" y="571550"/>
                  <a:pt x="667941" y="549982"/>
                </a:cubicBezTo>
                <a:cubicBezTo>
                  <a:pt x="618704" y="528391"/>
                  <a:pt x="576492" y="521210"/>
                  <a:pt x="562420" y="521210"/>
                </a:cubicBezTo>
                <a:cubicBezTo>
                  <a:pt x="478014" y="514027"/>
                  <a:pt x="393610" y="542778"/>
                  <a:pt x="344373" y="571550"/>
                </a:cubicBezTo>
                <a:cubicBezTo>
                  <a:pt x="455366" y="571550"/>
                  <a:pt x="537697" y="582690"/>
                  <a:pt x="639800" y="629070"/>
                </a:cubicBezTo>
                <a:cubicBezTo>
                  <a:pt x="667941" y="643455"/>
                  <a:pt x="684592" y="648859"/>
                  <a:pt x="705688" y="648859"/>
                </a:cubicBezTo>
                <a:lnTo>
                  <a:pt x="451822" y="902355"/>
                </a:lnTo>
                <a:lnTo>
                  <a:pt x="0" y="451188"/>
                </a:lnTo>
                <a:close/>
              </a:path>
            </a:pathLst>
          </a:custGeom>
          <a:solidFill>
            <a:srgbClr val="1F467A"/>
          </a:solidFill>
          <a:ln w="2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1682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10635592" y="9493830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23,8%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83" name="object 70">
            <a:extLst>
              <a:ext uri="{FF2B5EF4-FFF2-40B4-BE49-F238E27FC236}">
                <a16:creationId xmlns:a16="http://schemas.microsoft.com/office/drawing/2014/main" id="{5CDF462A-73E8-CD49-6390-825F741E2F58}"/>
              </a:ext>
            </a:extLst>
          </p:cNvPr>
          <p:cNvSpPr txBox="1"/>
          <p:nvPr/>
        </p:nvSpPr>
        <p:spPr>
          <a:xfrm>
            <a:off x="7855460" y="10525323"/>
            <a:ext cx="215662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Universal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84" name="Picture 2">
            <a:extLst>
              <a:ext uri="{FF2B5EF4-FFF2-40B4-BE49-F238E27FC236}">
                <a16:creationId xmlns:a16="http://schemas.microsoft.com/office/drawing/2014/main" id="{470B235F-487A-1DC4-7B78-F3213B21C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" t="27319" r="79066" b="36988"/>
          <a:stretch>
            <a:fillRect/>
          </a:stretch>
        </p:blipFill>
        <p:spPr bwMode="auto">
          <a:xfrm>
            <a:off x="7117239" y="10496945"/>
            <a:ext cx="436032" cy="43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5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10635592" y="1049294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24,0%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86" name="object 70">
            <a:extLst>
              <a:ext uri="{FF2B5EF4-FFF2-40B4-BE49-F238E27FC236}">
                <a16:creationId xmlns:a16="http://schemas.microsoft.com/office/drawing/2014/main" id="{DE8E435B-2AB8-59D5-2917-7CACC3643EAF}"/>
              </a:ext>
            </a:extLst>
          </p:cNvPr>
          <p:cNvSpPr txBox="1"/>
          <p:nvPr/>
        </p:nvSpPr>
        <p:spPr>
          <a:xfrm>
            <a:off x="7855460" y="11516928"/>
            <a:ext cx="2352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Mikrokredit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87" name="Graphic 223">
            <a:extLst>
              <a:ext uri="{FF2B5EF4-FFF2-40B4-BE49-F238E27FC236}">
                <a16:creationId xmlns:a16="http://schemas.microsoft.com/office/drawing/2014/main" id="{8878E1C0-A5F4-0A05-E37D-22F38188372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119255" y="11490250"/>
            <a:ext cx="432000" cy="435512"/>
          </a:xfrm>
          <a:prstGeom prst="rect">
            <a:avLst/>
          </a:prstGeom>
        </p:spPr>
      </p:pic>
      <p:sp>
        <p:nvSpPr>
          <p:cNvPr id="1688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10635592" y="1148454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24,3%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89" name="object 70">
            <a:extLst>
              <a:ext uri="{FF2B5EF4-FFF2-40B4-BE49-F238E27FC236}">
                <a16:creationId xmlns:a16="http://schemas.microsoft.com/office/drawing/2014/main" id="{A2B05C62-7CEE-2287-32D2-6F54B421B3C8}"/>
              </a:ext>
            </a:extLst>
          </p:cNvPr>
          <p:cNvSpPr txBox="1"/>
          <p:nvPr/>
        </p:nvSpPr>
        <p:spPr>
          <a:xfrm>
            <a:off x="7855460" y="12513051"/>
            <a:ext cx="211223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Ipak yuli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90" name="Graphic 262">
            <a:extLst>
              <a:ext uri="{FF2B5EF4-FFF2-40B4-BE49-F238E27FC236}">
                <a16:creationId xmlns:a16="http://schemas.microsoft.com/office/drawing/2014/main" id="{0421C791-80BC-D7C4-285E-DA82AC1A0DB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110696" y="12484673"/>
            <a:ext cx="449118" cy="438912"/>
          </a:xfrm>
          <a:prstGeom prst="rect">
            <a:avLst/>
          </a:prstGeom>
        </p:spPr>
      </p:pic>
      <p:sp>
        <p:nvSpPr>
          <p:cNvPr id="1691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10635592" y="12480670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24,5%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92" name="object 70">
            <a:extLst>
              <a:ext uri="{FF2B5EF4-FFF2-40B4-BE49-F238E27FC236}">
                <a16:creationId xmlns:a16="http://schemas.microsoft.com/office/drawing/2014/main" id="{3ECD25BD-A7DD-F83E-E251-85C17512CE94}"/>
              </a:ext>
            </a:extLst>
          </p:cNvPr>
          <p:cNvSpPr txBox="1"/>
          <p:nvPr/>
        </p:nvSpPr>
        <p:spPr>
          <a:xfrm>
            <a:off x="7855460" y="13512547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Apex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93" name="object 99">
            <a:extLst>
              <a:ext uri="{FF2B5EF4-FFF2-40B4-BE49-F238E27FC236}">
                <a16:creationId xmlns:a16="http://schemas.microsoft.com/office/drawing/2014/main" id="{1D1F1176-BB4E-AF8F-DFF2-F16C70542F4E}"/>
              </a:ext>
            </a:extLst>
          </p:cNvPr>
          <p:cNvSpPr/>
          <p:nvPr/>
        </p:nvSpPr>
        <p:spPr>
          <a:xfrm>
            <a:off x="7115799" y="13484169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88314" h="497204">
                <a:moveTo>
                  <a:pt x="244025" y="242565"/>
                </a:moveTo>
                <a:lnTo>
                  <a:pt x="119822" y="369688"/>
                </a:lnTo>
                <a:lnTo>
                  <a:pt x="244025" y="496810"/>
                </a:lnTo>
                <a:lnTo>
                  <a:pt x="368228" y="369688"/>
                </a:lnTo>
                <a:lnTo>
                  <a:pt x="244025" y="242565"/>
                </a:lnTo>
                <a:close/>
              </a:path>
              <a:path w="488314" h="497204">
                <a:moveTo>
                  <a:pt x="244025" y="0"/>
                </a:moveTo>
                <a:lnTo>
                  <a:pt x="0" y="248405"/>
                </a:lnTo>
                <a:lnTo>
                  <a:pt x="73056" y="322922"/>
                </a:lnTo>
                <a:lnTo>
                  <a:pt x="244025" y="149045"/>
                </a:lnTo>
                <a:lnTo>
                  <a:pt x="390443" y="149045"/>
                </a:lnTo>
                <a:lnTo>
                  <a:pt x="244025" y="0"/>
                </a:lnTo>
                <a:close/>
              </a:path>
              <a:path w="488314" h="497204">
                <a:moveTo>
                  <a:pt x="390443" y="149045"/>
                </a:moveTo>
                <a:lnTo>
                  <a:pt x="244025" y="149045"/>
                </a:lnTo>
                <a:lnTo>
                  <a:pt x="414982" y="322922"/>
                </a:lnTo>
                <a:lnTo>
                  <a:pt x="488051" y="248405"/>
                </a:lnTo>
                <a:lnTo>
                  <a:pt x="390443" y="149045"/>
                </a:lnTo>
                <a:close/>
              </a:path>
            </a:pathLst>
          </a:custGeom>
          <a:solidFill>
            <a:srgbClr val="C1291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94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10635592" y="1348016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25,0%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695" name="object 70">
            <a:extLst>
              <a:ext uri="{FF2B5EF4-FFF2-40B4-BE49-F238E27FC236}">
                <a16:creationId xmlns:a16="http://schemas.microsoft.com/office/drawing/2014/main" id="{6DC33DDE-2EE8-98B2-E30A-B4ECB84085F9}"/>
              </a:ext>
            </a:extLst>
          </p:cNvPr>
          <p:cNvSpPr txBox="1"/>
          <p:nvPr/>
        </p:nvSpPr>
        <p:spPr>
          <a:xfrm>
            <a:off x="7855460" y="14508207"/>
            <a:ext cx="257545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Asia Alliance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696" name="object 138">
            <a:extLst>
              <a:ext uri="{FF2B5EF4-FFF2-40B4-BE49-F238E27FC236}">
                <a16:creationId xmlns:a16="http://schemas.microsoft.com/office/drawing/2014/main" id="{781E77B3-A257-CD77-D37A-58B0F32AA153}"/>
              </a:ext>
            </a:extLst>
          </p:cNvPr>
          <p:cNvSpPr/>
          <p:nvPr/>
        </p:nvSpPr>
        <p:spPr>
          <a:xfrm>
            <a:off x="7115799" y="14479829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562609" h="563245">
                <a:moveTo>
                  <a:pt x="406565" y="512000"/>
                </a:moveTo>
                <a:lnTo>
                  <a:pt x="396227" y="498246"/>
                </a:lnTo>
                <a:lnTo>
                  <a:pt x="376415" y="492417"/>
                </a:lnTo>
                <a:lnTo>
                  <a:pt x="94703" y="492417"/>
                </a:lnTo>
                <a:lnTo>
                  <a:pt x="134645" y="521931"/>
                </a:lnTo>
                <a:lnTo>
                  <a:pt x="179552" y="544131"/>
                </a:lnTo>
                <a:lnTo>
                  <a:pt x="228549" y="558126"/>
                </a:lnTo>
                <a:lnTo>
                  <a:pt x="280758" y="563041"/>
                </a:lnTo>
                <a:lnTo>
                  <a:pt x="310337" y="561555"/>
                </a:lnTo>
                <a:lnTo>
                  <a:pt x="365061" y="550341"/>
                </a:lnTo>
                <a:lnTo>
                  <a:pt x="405422" y="528091"/>
                </a:lnTo>
                <a:lnTo>
                  <a:pt x="406565" y="512000"/>
                </a:lnTo>
                <a:close/>
              </a:path>
              <a:path w="562609" h="563245">
                <a:moveTo>
                  <a:pt x="468642" y="71462"/>
                </a:moveTo>
                <a:lnTo>
                  <a:pt x="428472" y="41554"/>
                </a:lnTo>
                <a:lnTo>
                  <a:pt x="383247" y="19062"/>
                </a:lnTo>
                <a:lnTo>
                  <a:pt x="333857" y="4914"/>
                </a:lnTo>
                <a:lnTo>
                  <a:pt x="281203" y="0"/>
                </a:lnTo>
                <a:lnTo>
                  <a:pt x="251929" y="1498"/>
                </a:lnTo>
                <a:lnTo>
                  <a:pt x="196100" y="13093"/>
                </a:lnTo>
                <a:lnTo>
                  <a:pt x="155371" y="35775"/>
                </a:lnTo>
                <a:lnTo>
                  <a:pt x="154305" y="51892"/>
                </a:lnTo>
                <a:lnTo>
                  <a:pt x="164655" y="65646"/>
                </a:lnTo>
                <a:lnTo>
                  <a:pt x="184442" y="71462"/>
                </a:lnTo>
                <a:lnTo>
                  <a:pt x="468642" y="71462"/>
                </a:lnTo>
                <a:close/>
              </a:path>
              <a:path w="562609" h="563245">
                <a:moveTo>
                  <a:pt x="539394" y="393928"/>
                </a:moveTo>
                <a:lnTo>
                  <a:pt x="23025" y="393928"/>
                </a:lnTo>
                <a:lnTo>
                  <a:pt x="32143" y="412877"/>
                </a:lnTo>
                <a:lnTo>
                  <a:pt x="42608" y="431012"/>
                </a:lnTo>
                <a:lnTo>
                  <a:pt x="54356" y="448259"/>
                </a:lnTo>
                <a:lnTo>
                  <a:pt x="67310" y="464553"/>
                </a:lnTo>
                <a:lnTo>
                  <a:pt x="495096" y="464553"/>
                </a:lnTo>
                <a:lnTo>
                  <a:pt x="508063" y="448259"/>
                </a:lnTo>
                <a:lnTo>
                  <a:pt x="519798" y="431012"/>
                </a:lnTo>
                <a:lnTo>
                  <a:pt x="530263" y="412877"/>
                </a:lnTo>
                <a:lnTo>
                  <a:pt x="539394" y="393928"/>
                </a:lnTo>
                <a:close/>
              </a:path>
              <a:path w="562609" h="563245">
                <a:moveTo>
                  <a:pt x="539394" y="169113"/>
                </a:moveTo>
                <a:lnTo>
                  <a:pt x="530263" y="150152"/>
                </a:lnTo>
                <a:lnTo>
                  <a:pt x="519798" y="132029"/>
                </a:lnTo>
                <a:lnTo>
                  <a:pt x="508050" y="114782"/>
                </a:lnTo>
                <a:lnTo>
                  <a:pt x="495096" y="98475"/>
                </a:lnTo>
                <a:lnTo>
                  <a:pt x="67310" y="98475"/>
                </a:lnTo>
                <a:lnTo>
                  <a:pt x="54356" y="114782"/>
                </a:lnTo>
                <a:lnTo>
                  <a:pt x="42608" y="132029"/>
                </a:lnTo>
                <a:lnTo>
                  <a:pt x="32143" y="150152"/>
                </a:lnTo>
                <a:lnTo>
                  <a:pt x="23025" y="169113"/>
                </a:lnTo>
                <a:lnTo>
                  <a:pt x="539394" y="169113"/>
                </a:lnTo>
                <a:close/>
              </a:path>
              <a:path w="562609" h="563245">
                <a:moveTo>
                  <a:pt x="562394" y="267601"/>
                </a:moveTo>
                <a:lnTo>
                  <a:pt x="560895" y="249250"/>
                </a:lnTo>
                <a:lnTo>
                  <a:pt x="558253" y="231254"/>
                </a:lnTo>
                <a:lnTo>
                  <a:pt x="554482" y="213652"/>
                </a:lnTo>
                <a:lnTo>
                  <a:pt x="549643" y="196469"/>
                </a:lnTo>
                <a:lnTo>
                  <a:pt x="12763" y="196469"/>
                </a:lnTo>
                <a:lnTo>
                  <a:pt x="7924" y="213652"/>
                </a:lnTo>
                <a:lnTo>
                  <a:pt x="4165" y="231254"/>
                </a:lnTo>
                <a:lnTo>
                  <a:pt x="1511" y="249250"/>
                </a:lnTo>
                <a:lnTo>
                  <a:pt x="25" y="267601"/>
                </a:lnTo>
                <a:lnTo>
                  <a:pt x="562394" y="267601"/>
                </a:lnTo>
                <a:close/>
              </a:path>
              <a:path w="562609" h="563245">
                <a:moveTo>
                  <a:pt x="562406" y="294944"/>
                </a:moveTo>
                <a:lnTo>
                  <a:pt x="0" y="294944"/>
                </a:lnTo>
                <a:lnTo>
                  <a:pt x="1460" y="313296"/>
                </a:lnTo>
                <a:lnTo>
                  <a:pt x="4064" y="331292"/>
                </a:lnTo>
                <a:lnTo>
                  <a:pt x="7797" y="348894"/>
                </a:lnTo>
                <a:lnTo>
                  <a:pt x="12611" y="366077"/>
                </a:lnTo>
                <a:lnTo>
                  <a:pt x="549808" y="366077"/>
                </a:lnTo>
                <a:lnTo>
                  <a:pt x="554609" y="348894"/>
                </a:lnTo>
                <a:lnTo>
                  <a:pt x="558342" y="331292"/>
                </a:lnTo>
                <a:lnTo>
                  <a:pt x="560946" y="313296"/>
                </a:lnTo>
                <a:lnTo>
                  <a:pt x="562406" y="294944"/>
                </a:lnTo>
                <a:close/>
              </a:path>
            </a:pathLst>
          </a:custGeom>
          <a:solidFill>
            <a:srgbClr val="004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7" name="object 71">
            <a:extLst>
              <a:ext uri="{FF2B5EF4-FFF2-40B4-BE49-F238E27FC236}">
                <a16:creationId xmlns:a16="http://schemas.microsoft.com/office/drawing/2014/main" id="{71FD6511-3EDF-701F-0B86-08063E7D45CA}"/>
              </a:ext>
            </a:extLst>
          </p:cNvPr>
          <p:cNvSpPr txBox="1"/>
          <p:nvPr/>
        </p:nvSpPr>
        <p:spPr>
          <a:xfrm>
            <a:off x="10635592" y="1447582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26,0%</a:t>
            </a:r>
            <a:endParaRPr sz="2800" dirty="0">
              <a:latin typeface="Roboto"/>
              <a:cs typeface="Roboto"/>
            </a:endParaRPr>
          </a:p>
        </p:txBody>
      </p:sp>
      <p:pic>
        <p:nvPicPr>
          <p:cNvPr id="13" name="object 22">
            <a:extLst>
              <a:ext uri="{FF2B5EF4-FFF2-40B4-BE49-F238E27FC236}">
                <a16:creationId xmlns:a16="http://schemas.microsoft.com/office/drawing/2014/main" id="{478D0923-10AA-0B02-7D63-3C9B9D8BEC52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59550" y="3569508"/>
            <a:ext cx="2377765" cy="1408368"/>
          </a:xfrm>
          <a:prstGeom prst="rect">
            <a:avLst/>
          </a:prstGeom>
        </p:spPr>
      </p:pic>
      <p:sp>
        <p:nvSpPr>
          <p:cNvPr id="14" name="object 23">
            <a:extLst>
              <a:ext uri="{FF2B5EF4-FFF2-40B4-BE49-F238E27FC236}">
                <a16:creationId xmlns:a16="http://schemas.microsoft.com/office/drawing/2014/main" id="{BBD5A60E-DE85-0580-8B1E-C98196A1E95C}"/>
              </a:ext>
            </a:extLst>
          </p:cNvPr>
          <p:cNvSpPr txBox="1"/>
          <p:nvPr/>
        </p:nvSpPr>
        <p:spPr>
          <a:xfrm>
            <a:off x="3469909" y="3495331"/>
            <a:ext cx="3442335" cy="1546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450" b="1" dirty="0">
                <a:solidFill>
                  <a:srgbClr val="3C762C"/>
                </a:solidFill>
                <a:latin typeface="Roboto"/>
                <a:cs typeface="Roboto"/>
              </a:rPr>
              <a:t>IPOTEKA</a:t>
            </a:r>
            <a:r>
              <a:rPr sz="2450" b="1" spc="5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sz="2450" b="1" spc="-10" dirty="0">
                <a:solidFill>
                  <a:srgbClr val="3C762C"/>
                </a:solidFill>
                <a:latin typeface="Roboto"/>
                <a:cs typeface="Roboto"/>
              </a:rPr>
              <a:t>NIMA?</a:t>
            </a:r>
            <a:endParaRPr sz="2450" dirty="0">
              <a:latin typeface="Roboto"/>
              <a:cs typeface="Roboto"/>
            </a:endParaRPr>
          </a:p>
          <a:p>
            <a:pPr marL="12700" marR="5080" algn="just">
              <a:lnSpc>
                <a:spcPct val="103000"/>
              </a:lnSpc>
              <a:spcBef>
                <a:spcPts val="1190"/>
              </a:spcBef>
            </a:pPr>
            <a:r>
              <a:rPr lang="uz-Latn-UZ" sz="1600" dirty="0">
                <a:solidFill>
                  <a:srgbClr val="3C762C"/>
                </a:solidFill>
                <a:latin typeface="Roboto"/>
                <a:cs typeface="Roboto"/>
              </a:rPr>
              <a:t>Ipoteka</a:t>
            </a:r>
            <a:r>
              <a:rPr lang="uz-Latn-UZ" sz="1600" spc="7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uz-Latn-UZ" sz="1600" dirty="0">
                <a:solidFill>
                  <a:srgbClr val="3C762C"/>
                </a:solidFill>
                <a:latin typeface="Roboto"/>
                <a:cs typeface="Roboto"/>
              </a:rPr>
              <a:t>–</a:t>
            </a:r>
            <a:r>
              <a:rPr lang="uz-Latn-UZ" sz="1600" spc="7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uz-Latn-UZ" sz="1600" dirty="0">
                <a:solidFill>
                  <a:srgbClr val="3C762C"/>
                </a:solidFill>
                <a:latin typeface="Roboto"/>
                <a:cs typeface="Roboto"/>
              </a:rPr>
              <a:t>bu</a:t>
            </a:r>
            <a:r>
              <a:rPr lang="uz-Latn-UZ" sz="1600" spc="8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uz-Latn-UZ" sz="1600" dirty="0">
                <a:solidFill>
                  <a:srgbClr val="3C762C"/>
                </a:solidFill>
                <a:latin typeface="Roboto"/>
                <a:cs typeface="Roboto"/>
              </a:rPr>
              <a:t>uy-joy</a:t>
            </a:r>
            <a:r>
              <a:rPr lang="uz-Latn-UZ" sz="1600" spc="7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uz-Latn-UZ" sz="1600" dirty="0">
                <a:solidFill>
                  <a:srgbClr val="3C762C"/>
                </a:solidFill>
                <a:latin typeface="Roboto"/>
                <a:cs typeface="Roboto"/>
              </a:rPr>
              <a:t>sotib</a:t>
            </a:r>
            <a:r>
              <a:rPr lang="uz-Latn-UZ" sz="1600" spc="7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uz-Latn-UZ" sz="1600" spc="-10" dirty="0">
                <a:solidFill>
                  <a:srgbClr val="3C762C"/>
                </a:solidFill>
                <a:latin typeface="Roboto"/>
                <a:cs typeface="Roboto"/>
              </a:rPr>
              <a:t>oliş, quriş yoki ta’mirlaş </a:t>
            </a:r>
            <a:r>
              <a:rPr lang="uz-Latn-UZ" sz="1600" spc="-30" dirty="0">
                <a:solidFill>
                  <a:srgbClr val="3C762C"/>
                </a:solidFill>
                <a:latin typeface="Roboto"/>
                <a:cs typeface="Roboto"/>
              </a:rPr>
              <a:t>uçun</a:t>
            </a:r>
            <a:r>
              <a:rPr lang="uz-Latn-UZ" sz="1600" spc="-6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uz-Latn-UZ" sz="1600" spc="-25" dirty="0">
                <a:solidFill>
                  <a:srgbClr val="3C762C"/>
                </a:solidFill>
                <a:latin typeface="Roboto"/>
                <a:cs typeface="Roboto"/>
              </a:rPr>
              <a:t>bank</a:t>
            </a:r>
            <a:r>
              <a:rPr lang="uz-Latn-UZ" sz="1600" spc="-5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uz-Latn-UZ" sz="1600" spc="-25" dirty="0">
                <a:solidFill>
                  <a:srgbClr val="3C762C"/>
                </a:solidFill>
                <a:latin typeface="Roboto"/>
                <a:cs typeface="Roboto"/>
              </a:rPr>
              <a:t>tomonidan</a:t>
            </a:r>
            <a:r>
              <a:rPr lang="uz-Latn-UZ" sz="1600" spc="-5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uz-Latn-UZ" sz="1600" spc="-20" dirty="0">
                <a:solidFill>
                  <a:srgbClr val="3C762C"/>
                </a:solidFill>
                <a:latin typeface="Roboto"/>
                <a:cs typeface="Roboto"/>
              </a:rPr>
              <a:t>taqdim etiladigan uzoq muddatli</a:t>
            </a:r>
            <a:r>
              <a:rPr lang="uz-Latn-UZ" sz="1600" spc="-4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uz-Latn-UZ" sz="1600" spc="-10" dirty="0">
                <a:solidFill>
                  <a:srgbClr val="3C762C"/>
                </a:solidFill>
                <a:latin typeface="Roboto"/>
                <a:cs typeface="Roboto"/>
              </a:rPr>
              <a:t>kredit.</a:t>
            </a:r>
            <a:endParaRPr lang="uz-Latn-UZ" sz="1600" dirty="0">
              <a:latin typeface="Roboto"/>
              <a:cs typeface="Roboto"/>
            </a:endParaRPr>
          </a:p>
        </p:txBody>
      </p:sp>
      <p:sp>
        <p:nvSpPr>
          <p:cNvPr id="15" name="object 24">
            <a:extLst>
              <a:ext uri="{FF2B5EF4-FFF2-40B4-BE49-F238E27FC236}">
                <a16:creationId xmlns:a16="http://schemas.microsoft.com/office/drawing/2014/main" id="{545EDE7A-933C-3106-FB35-1AE0C7E92963}"/>
              </a:ext>
            </a:extLst>
          </p:cNvPr>
          <p:cNvSpPr txBox="1"/>
          <p:nvPr/>
        </p:nvSpPr>
        <p:spPr>
          <a:xfrm>
            <a:off x="7627821" y="4367185"/>
            <a:ext cx="1370965" cy="429861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065" marR="5080" algn="ctr">
              <a:lnSpc>
                <a:spcPct val="105900"/>
              </a:lnSpc>
              <a:spcBef>
                <a:spcPts val="45"/>
              </a:spcBef>
            </a:pPr>
            <a:r>
              <a:rPr lang="uz-Latn-UZ" sz="1300" spc="-10" dirty="0">
                <a:solidFill>
                  <a:srgbClr val="3C762C"/>
                </a:solidFill>
                <a:latin typeface="Roboto"/>
                <a:cs typeface="Roboto"/>
              </a:rPr>
              <a:t>Tezkor rasmiylaştiriladi.</a:t>
            </a:r>
            <a:endParaRPr sz="1300" dirty="0">
              <a:latin typeface="Roboto"/>
              <a:cs typeface="Roboto"/>
            </a:endParaRPr>
          </a:p>
        </p:txBody>
      </p:sp>
      <p:sp>
        <p:nvSpPr>
          <p:cNvPr id="16" name="object 25">
            <a:extLst>
              <a:ext uri="{FF2B5EF4-FFF2-40B4-BE49-F238E27FC236}">
                <a16:creationId xmlns:a16="http://schemas.microsoft.com/office/drawing/2014/main" id="{E23735AF-0362-AB28-FF48-71C69498DCD9}"/>
              </a:ext>
            </a:extLst>
          </p:cNvPr>
          <p:cNvSpPr txBox="1"/>
          <p:nvPr/>
        </p:nvSpPr>
        <p:spPr>
          <a:xfrm>
            <a:off x="9320985" y="4367016"/>
            <a:ext cx="1241425" cy="64897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ctr">
              <a:lnSpc>
                <a:spcPct val="105900"/>
              </a:lnSpc>
              <a:spcBef>
                <a:spcPts val="45"/>
              </a:spcBef>
            </a:pPr>
            <a:r>
              <a:rPr sz="1300" dirty="0">
                <a:solidFill>
                  <a:srgbClr val="3C762C"/>
                </a:solidFill>
                <a:latin typeface="Roboto"/>
                <a:cs typeface="Roboto"/>
              </a:rPr>
              <a:t>Foiz</a:t>
            </a:r>
            <a:r>
              <a:rPr sz="1300" spc="5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sz="1300" spc="-10" dirty="0">
                <a:solidFill>
                  <a:srgbClr val="3C762C"/>
                </a:solidFill>
                <a:latin typeface="Roboto"/>
                <a:cs typeface="Roboto"/>
              </a:rPr>
              <a:t>stavkalari </a:t>
            </a:r>
            <a:r>
              <a:rPr sz="1300" dirty="0">
                <a:solidFill>
                  <a:srgbClr val="3C762C"/>
                </a:solidFill>
                <a:latin typeface="Roboto"/>
                <a:cs typeface="Roboto"/>
              </a:rPr>
              <a:t>banklarga</a:t>
            </a:r>
            <a:r>
              <a:rPr sz="1300" spc="1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sz="1300" spc="-10" dirty="0">
                <a:solidFill>
                  <a:srgbClr val="3C762C"/>
                </a:solidFill>
                <a:latin typeface="Roboto"/>
                <a:cs typeface="Roboto"/>
              </a:rPr>
              <a:t>qarab </a:t>
            </a:r>
            <a:r>
              <a:rPr sz="1300" dirty="0" err="1">
                <a:solidFill>
                  <a:srgbClr val="3C762C"/>
                </a:solidFill>
                <a:latin typeface="Roboto"/>
                <a:cs typeface="Roboto"/>
              </a:rPr>
              <a:t>farq</a:t>
            </a:r>
            <a:r>
              <a:rPr sz="1300" spc="4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sz="1300" spc="-10" dirty="0" err="1">
                <a:solidFill>
                  <a:srgbClr val="3C762C"/>
                </a:solidFill>
                <a:latin typeface="Roboto"/>
                <a:cs typeface="Roboto"/>
              </a:rPr>
              <a:t>qil</a:t>
            </a:r>
            <a:r>
              <a:rPr lang="uz-Latn-UZ" sz="1300" spc="-10" dirty="0">
                <a:solidFill>
                  <a:srgbClr val="3C762C"/>
                </a:solidFill>
                <a:latin typeface="Roboto"/>
                <a:cs typeface="Roboto"/>
              </a:rPr>
              <a:t>a</a:t>
            </a:r>
            <a:r>
              <a:rPr sz="1300" spc="-10" dirty="0">
                <a:solidFill>
                  <a:srgbClr val="3C762C"/>
                </a:solidFill>
                <a:latin typeface="Roboto"/>
                <a:cs typeface="Roboto"/>
              </a:rPr>
              <a:t>di.</a:t>
            </a:r>
            <a:endParaRPr sz="1300" dirty="0">
              <a:latin typeface="Roboto"/>
              <a:cs typeface="Roboto"/>
            </a:endParaRPr>
          </a:p>
        </p:txBody>
      </p:sp>
      <p:sp>
        <p:nvSpPr>
          <p:cNvPr id="18" name="object 26">
            <a:extLst>
              <a:ext uri="{FF2B5EF4-FFF2-40B4-BE49-F238E27FC236}">
                <a16:creationId xmlns:a16="http://schemas.microsoft.com/office/drawing/2014/main" id="{F93BEDE5-1E0B-EC3A-F754-788DED885E33}"/>
              </a:ext>
            </a:extLst>
          </p:cNvPr>
          <p:cNvSpPr txBox="1"/>
          <p:nvPr/>
        </p:nvSpPr>
        <p:spPr>
          <a:xfrm>
            <a:off x="10732803" y="4366846"/>
            <a:ext cx="1455420" cy="429861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065" marR="5080" algn="ctr">
              <a:lnSpc>
                <a:spcPct val="105900"/>
              </a:lnSpc>
              <a:spcBef>
                <a:spcPts val="45"/>
              </a:spcBef>
            </a:pPr>
            <a:r>
              <a:rPr lang="en-US" sz="1300" dirty="0" err="1">
                <a:solidFill>
                  <a:srgbClr val="3C762C"/>
                </a:solidFill>
                <a:latin typeface="Roboto"/>
                <a:cs typeface="Roboto"/>
              </a:rPr>
              <a:t>Jismoniy</a:t>
            </a:r>
            <a:r>
              <a:rPr lang="en-US" sz="130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300" dirty="0" err="1">
                <a:solidFill>
                  <a:srgbClr val="3C762C"/>
                </a:solidFill>
                <a:latin typeface="Roboto"/>
                <a:cs typeface="Roboto"/>
              </a:rPr>
              <a:t>şaxslar</a:t>
            </a:r>
            <a:r>
              <a:rPr lang="en-US" sz="130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300" dirty="0" err="1">
                <a:solidFill>
                  <a:srgbClr val="3C762C"/>
                </a:solidFill>
                <a:latin typeface="Roboto"/>
                <a:cs typeface="Roboto"/>
              </a:rPr>
              <a:t>uçun</a:t>
            </a:r>
            <a:r>
              <a:rPr lang="en-US" sz="1300" dirty="0">
                <a:solidFill>
                  <a:srgbClr val="3C762C"/>
                </a:solidFill>
                <a:latin typeface="Roboto"/>
                <a:cs typeface="Roboto"/>
              </a:rPr>
              <a:t> </a:t>
            </a:r>
            <a:r>
              <a:rPr lang="en-US" sz="1300" dirty="0" err="1">
                <a:solidFill>
                  <a:srgbClr val="3C762C"/>
                </a:solidFill>
                <a:latin typeface="Roboto"/>
                <a:cs typeface="Roboto"/>
              </a:rPr>
              <a:t>mavjud</a:t>
            </a:r>
            <a:r>
              <a:rPr lang="en-US" sz="1300" dirty="0">
                <a:solidFill>
                  <a:srgbClr val="3C762C"/>
                </a:solidFill>
                <a:latin typeface="Roboto"/>
                <a:cs typeface="Roboto"/>
              </a:rPr>
              <a:t>.</a:t>
            </a:r>
            <a:endParaRPr sz="1300" dirty="0">
              <a:latin typeface="Roboto"/>
              <a:cs typeface="Roboto"/>
            </a:endParaRPr>
          </a:p>
        </p:txBody>
      </p:sp>
      <p:pic>
        <p:nvPicPr>
          <p:cNvPr id="19" name="object 27">
            <a:extLst>
              <a:ext uri="{FF2B5EF4-FFF2-40B4-BE49-F238E27FC236}">
                <a16:creationId xmlns:a16="http://schemas.microsoft.com/office/drawing/2014/main" id="{EDDD120B-2180-FE81-2D0F-0F8E0F9C123A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44021" y="3135171"/>
            <a:ext cx="12036013" cy="211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307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object 195"/>
          <p:cNvSpPr/>
          <p:nvPr/>
        </p:nvSpPr>
        <p:spPr>
          <a:xfrm>
            <a:off x="7273618" y="14803669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5">
                <a:moveTo>
                  <a:pt x="4068" y="0"/>
                </a:moveTo>
                <a:lnTo>
                  <a:pt x="741" y="323"/>
                </a:lnTo>
                <a:lnTo>
                  <a:pt x="981" y="3805"/>
                </a:lnTo>
                <a:lnTo>
                  <a:pt x="0" y="5540"/>
                </a:lnTo>
                <a:lnTo>
                  <a:pt x="2094" y="4343"/>
                </a:lnTo>
                <a:lnTo>
                  <a:pt x="3374" y="2261"/>
                </a:lnTo>
                <a:lnTo>
                  <a:pt x="4068" y="0"/>
                </a:lnTo>
                <a:close/>
              </a:path>
            </a:pathLst>
          </a:custGeom>
          <a:solidFill>
            <a:srgbClr val="7922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02255" y="6167780"/>
            <a:ext cx="11919585" cy="10291445"/>
          </a:xfrm>
          <a:custGeom>
            <a:avLst/>
            <a:gdLst/>
            <a:ahLst/>
            <a:cxnLst/>
            <a:rect l="l" t="t" r="r" b="b"/>
            <a:pathLst>
              <a:path w="11919585" h="10291444">
                <a:moveTo>
                  <a:pt x="11372614" y="10291384"/>
                </a:moveTo>
                <a:lnTo>
                  <a:pt x="546939" y="10291384"/>
                </a:lnTo>
                <a:lnTo>
                  <a:pt x="499747" y="10289377"/>
                </a:lnTo>
                <a:lnTo>
                  <a:pt x="453670" y="10283463"/>
                </a:lnTo>
                <a:lnTo>
                  <a:pt x="408872" y="10273808"/>
                </a:lnTo>
                <a:lnTo>
                  <a:pt x="365517" y="10260576"/>
                </a:lnTo>
                <a:lnTo>
                  <a:pt x="323769" y="10243930"/>
                </a:lnTo>
                <a:lnTo>
                  <a:pt x="283792" y="10224036"/>
                </a:lnTo>
                <a:lnTo>
                  <a:pt x="245752" y="10201056"/>
                </a:lnTo>
                <a:lnTo>
                  <a:pt x="209810" y="10175156"/>
                </a:lnTo>
                <a:lnTo>
                  <a:pt x="176133" y="10146499"/>
                </a:lnTo>
                <a:lnTo>
                  <a:pt x="144884" y="10115250"/>
                </a:lnTo>
                <a:lnTo>
                  <a:pt x="116228" y="10081573"/>
                </a:lnTo>
                <a:lnTo>
                  <a:pt x="90328" y="10045632"/>
                </a:lnTo>
                <a:lnTo>
                  <a:pt x="67348" y="10007591"/>
                </a:lnTo>
                <a:lnTo>
                  <a:pt x="47453" y="9967615"/>
                </a:lnTo>
                <a:lnTo>
                  <a:pt x="30808" y="9925867"/>
                </a:lnTo>
                <a:lnTo>
                  <a:pt x="17575" y="9882512"/>
                </a:lnTo>
                <a:lnTo>
                  <a:pt x="7920" y="9837714"/>
                </a:lnTo>
                <a:lnTo>
                  <a:pt x="2007" y="9791637"/>
                </a:lnTo>
                <a:lnTo>
                  <a:pt x="0" y="9744445"/>
                </a:lnTo>
                <a:lnTo>
                  <a:pt x="0" y="546939"/>
                </a:lnTo>
                <a:lnTo>
                  <a:pt x="2007" y="499747"/>
                </a:lnTo>
                <a:lnTo>
                  <a:pt x="7920" y="453670"/>
                </a:lnTo>
                <a:lnTo>
                  <a:pt x="17575" y="408872"/>
                </a:lnTo>
                <a:lnTo>
                  <a:pt x="30808" y="365517"/>
                </a:lnTo>
                <a:lnTo>
                  <a:pt x="47453" y="323769"/>
                </a:lnTo>
                <a:lnTo>
                  <a:pt x="67348" y="283792"/>
                </a:lnTo>
                <a:lnTo>
                  <a:pt x="90328" y="245752"/>
                </a:lnTo>
                <a:lnTo>
                  <a:pt x="116228" y="209810"/>
                </a:lnTo>
                <a:lnTo>
                  <a:pt x="144884" y="176133"/>
                </a:lnTo>
                <a:lnTo>
                  <a:pt x="176133" y="144884"/>
                </a:lnTo>
                <a:lnTo>
                  <a:pt x="209810" y="116228"/>
                </a:lnTo>
                <a:lnTo>
                  <a:pt x="245752" y="90328"/>
                </a:lnTo>
                <a:lnTo>
                  <a:pt x="283792" y="67348"/>
                </a:lnTo>
                <a:lnTo>
                  <a:pt x="323769" y="47453"/>
                </a:lnTo>
                <a:lnTo>
                  <a:pt x="365517" y="30808"/>
                </a:lnTo>
                <a:lnTo>
                  <a:pt x="408872" y="17575"/>
                </a:lnTo>
                <a:lnTo>
                  <a:pt x="453670" y="7920"/>
                </a:lnTo>
                <a:lnTo>
                  <a:pt x="499747" y="2007"/>
                </a:lnTo>
                <a:lnTo>
                  <a:pt x="546939" y="0"/>
                </a:lnTo>
                <a:lnTo>
                  <a:pt x="11372614" y="0"/>
                </a:lnTo>
                <a:lnTo>
                  <a:pt x="11419806" y="2007"/>
                </a:lnTo>
                <a:lnTo>
                  <a:pt x="11465883" y="7920"/>
                </a:lnTo>
                <a:lnTo>
                  <a:pt x="11510681" y="17575"/>
                </a:lnTo>
                <a:lnTo>
                  <a:pt x="11554036" y="30808"/>
                </a:lnTo>
                <a:lnTo>
                  <a:pt x="11595784" y="47453"/>
                </a:lnTo>
                <a:lnTo>
                  <a:pt x="11635760" y="67348"/>
                </a:lnTo>
                <a:lnTo>
                  <a:pt x="11673801" y="90328"/>
                </a:lnTo>
                <a:lnTo>
                  <a:pt x="11709742" y="116228"/>
                </a:lnTo>
                <a:lnTo>
                  <a:pt x="11743419" y="144884"/>
                </a:lnTo>
                <a:lnTo>
                  <a:pt x="11774668" y="176133"/>
                </a:lnTo>
                <a:lnTo>
                  <a:pt x="11803325" y="209810"/>
                </a:lnTo>
                <a:lnTo>
                  <a:pt x="11829225" y="245752"/>
                </a:lnTo>
                <a:lnTo>
                  <a:pt x="11852205" y="283792"/>
                </a:lnTo>
                <a:lnTo>
                  <a:pt x="11872099" y="323769"/>
                </a:lnTo>
                <a:lnTo>
                  <a:pt x="11888745" y="365517"/>
                </a:lnTo>
                <a:lnTo>
                  <a:pt x="11901977" y="408872"/>
                </a:lnTo>
                <a:lnTo>
                  <a:pt x="11911632" y="453670"/>
                </a:lnTo>
                <a:lnTo>
                  <a:pt x="11917546" y="499747"/>
                </a:lnTo>
                <a:lnTo>
                  <a:pt x="11919553" y="546939"/>
                </a:lnTo>
                <a:lnTo>
                  <a:pt x="11919553" y="9744445"/>
                </a:lnTo>
                <a:lnTo>
                  <a:pt x="11917546" y="9791637"/>
                </a:lnTo>
                <a:lnTo>
                  <a:pt x="11911632" y="9837714"/>
                </a:lnTo>
                <a:lnTo>
                  <a:pt x="11901977" y="9882512"/>
                </a:lnTo>
                <a:lnTo>
                  <a:pt x="11888745" y="9925867"/>
                </a:lnTo>
                <a:lnTo>
                  <a:pt x="11872099" y="9967615"/>
                </a:lnTo>
                <a:lnTo>
                  <a:pt x="11852205" y="10007591"/>
                </a:lnTo>
                <a:lnTo>
                  <a:pt x="11829225" y="10045632"/>
                </a:lnTo>
                <a:lnTo>
                  <a:pt x="11803325" y="10081573"/>
                </a:lnTo>
                <a:lnTo>
                  <a:pt x="11774668" y="10115250"/>
                </a:lnTo>
                <a:lnTo>
                  <a:pt x="11743419" y="10146499"/>
                </a:lnTo>
                <a:lnTo>
                  <a:pt x="11709742" y="10175156"/>
                </a:lnTo>
                <a:lnTo>
                  <a:pt x="11673801" y="10201056"/>
                </a:lnTo>
                <a:lnTo>
                  <a:pt x="11635760" y="10224036"/>
                </a:lnTo>
                <a:lnTo>
                  <a:pt x="11595784" y="10243930"/>
                </a:lnTo>
                <a:lnTo>
                  <a:pt x="11554036" y="10260576"/>
                </a:lnTo>
                <a:lnTo>
                  <a:pt x="11510681" y="10273808"/>
                </a:lnTo>
                <a:lnTo>
                  <a:pt x="11465883" y="10283463"/>
                </a:lnTo>
                <a:lnTo>
                  <a:pt x="11419806" y="10289377"/>
                </a:lnTo>
                <a:lnTo>
                  <a:pt x="11372614" y="10291384"/>
                </a:lnTo>
                <a:close/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4" name="object 10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84534" y="16780972"/>
            <a:ext cx="63974" cy="125458"/>
          </a:xfrm>
          <a:prstGeom prst="rect">
            <a:avLst/>
          </a:prstGeom>
        </p:spPr>
      </p:pic>
      <p:sp>
        <p:nvSpPr>
          <p:cNvPr id="105" name="object 105"/>
          <p:cNvSpPr/>
          <p:nvPr/>
        </p:nvSpPr>
        <p:spPr>
          <a:xfrm>
            <a:off x="1761318" y="16780974"/>
            <a:ext cx="63500" cy="129076"/>
          </a:xfrm>
          <a:custGeom>
            <a:avLst/>
            <a:gdLst/>
            <a:ahLst/>
            <a:cxnLst/>
            <a:rect l="l" t="t" r="r" b="b"/>
            <a:pathLst>
              <a:path w="63500" h="116840">
                <a:moveTo>
                  <a:pt x="17411" y="0"/>
                </a:moveTo>
                <a:lnTo>
                  <a:pt x="299" y="0"/>
                </a:lnTo>
                <a:lnTo>
                  <a:pt x="195" y="83336"/>
                </a:lnTo>
                <a:lnTo>
                  <a:pt x="116" y="84724"/>
                </a:lnTo>
                <a:lnTo>
                  <a:pt x="22988" y="115526"/>
                </a:lnTo>
                <a:lnTo>
                  <a:pt x="32046" y="116567"/>
                </a:lnTo>
                <a:lnTo>
                  <a:pt x="43104" y="116567"/>
                </a:lnTo>
                <a:lnTo>
                  <a:pt x="51624" y="114174"/>
                </a:lnTo>
                <a:lnTo>
                  <a:pt x="55884" y="108119"/>
                </a:lnTo>
                <a:lnTo>
                  <a:pt x="57548" y="105343"/>
                </a:lnTo>
                <a:lnTo>
                  <a:pt x="34165" y="105343"/>
                </a:lnTo>
                <a:lnTo>
                  <a:pt x="31376" y="104924"/>
                </a:lnTo>
                <a:lnTo>
                  <a:pt x="16956" y="84724"/>
                </a:lnTo>
                <a:lnTo>
                  <a:pt x="17367" y="77891"/>
                </a:lnTo>
                <a:lnTo>
                  <a:pt x="17411" y="0"/>
                </a:lnTo>
                <a:close/>
              </a:path>
              <a:path w="63500" h="116840">
                <a:moveTo>
                  <a:pt x="63172" y="0"/>
                </a:moveTo>
                <a:lnTo>
                  <a:pt x="55453" y="0"/>
                </a:lnTo>
                <a:lnTo>
                  <a:pt x="55453" y="77891"/>
                </a:lnTo>
                <a:lnTo>
                  <a:pt x="55036" y="83336"/>
                </a:lnTo>
                <a:lnTo>
                  <a:pt x="34165" y="105343"/>
                </a:lnTo>
                <a:lnTo>
                  <a:pt x="57548" y="105343"/>
                </a:lnTo>
                <a:lnTo>
                  <a:pt x="59281" y="102451"/>
                </a:lnTo>
                <a:lnTo>
                  <a:pt x="61655" y="96342"/>
                </a:lnTo>
                <a:lnTo>
                  <a:pt x="62965" y="89926"/>
                </a:lnTo>
                <a:lnTo>
                  <a:pt x="63082" y="86215"/>
                </a:lnTo>
                <a:lnTo>
                  <a:pt x="631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6" name="object 10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1693" y="16781648"/>
            <a:ext cx="66439" cy="125589"/>
          </a:xfrm>
          <a:prstGeom prst="rect">
            <a:avLst/>
          </a:prstGeom>
        </p:spPr>
      </p:pic>
      <p:sp>
        <p:nvSpPr>
          <p:cNvPr id="111" name="object 111"/>
          <p:cNvSpPr/>
          <p:nvPr/>
        </p:nvSpPr>
        <p:spPr>
          <a:xfrm>
            <a:off x="1221760" y="723150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221760" y="824021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21760" y="924892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221760" y="1025762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221760" y="1126633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221760" y="1227504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221760" y="1328374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221760" y="1429245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221760" y="1530116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898910" y="723150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898910" y="824021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98910" y="924892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98910" y="1025762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8910" y="1126633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8910" y="1227504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98910" y="1328374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898910" y="1429245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14">
            <a:extLst>
              <a:ext uri="{FF2B5EF4-FFF2-40B4-BE49-F238E27FC236}">
                <a16:creationId xmlns:a16="http://schemas.microsoft.com/office/drawing/2014/main" id="{FA2C3E12-2952-5ABA-709C-CCB7B0B6B6DC}"/>
              </a:ext>
            </a:extLst>
          </p:cNvPr>
          <p:cNvSpPr txBox="1"/>
          <p:nvPr/>
        </p:nvSpPr>
        <p:spPr>
          <a:xfrm>
            <a:off x="2494089" y="5498482"/>
            <a:ext cx="8112172" cy="41165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600" b="1" dirty="0">
                <a:solidFill>
                  <a:srgbClr val="FFFFFF"/>
                </a:solidFill>
                <a:latin typeface="Roboto"/>
                <a:cs typeface="Roboto"/>
              </a:rPr>
              <a:t>BANKLAR</a:t>
            </a:r>
            <a:r>
              <a:rPr sz="2600" b="1" spc="-2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600" b="1" dirty="0">
                <a:solidFill>
                  <a:srgbClr val="FFFFFF"/>
                </a:solidFill>
                <a:latin typeface="Roboto"/>
                <a:cs typeface="Roboto"/>
              </a:rPr>
              <a:t>BO‘YICHA</a:t>
            </a:r>
            <a:r>
              <a:rPr sz="2600" b="1" spc="-2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sz="2600" b="1" dirty="0">
                <a:solidFill>
                  <a:srgbClr val="FFFFFF"/>
                </a:solidFill>
                <a:latin typeface="Roboto"/>
                <a:cs typeface="Roboto"/>
              </a:rPr>
              <a:t>AVTOKREDIT</a:t>
            </a:r>
            <a:r>
              <a:rPr lang="en-US" sz="2600" b="1" spc="-15" dirty="0">
                <a:solidFill>
                  <a:srgbClr val="FFFFFF"/>
                </a:solidFill>
                <a:latin typeface="Roboto"/>
                <a:cs typeface="Roboto"/>
              </a:rPr>
              <a:t> FOIZ </a:t>
            </a:r>
            <a:r>
              <a:rPr sz="2600" b="1" spc="-10" dirty="0">
                <a:solidFill>
                  <a:srgbClr val="FFFFFF"/>
                </a:solidFill>
                <a:latin typeface="Roboto"/>
                <a:cs typeface="Roboto"/>
              </a:rPr>
              <a:t>STAVKALARI</a:t>
            </a:r>
            <a:endParaRPr sz="2600" dirty="0">
              <a:latin typeface="Roboto"/>
              <a:cs typeface="Roboto"/>
            </a:endParaRPr>
          </a:p>
        </p:txBody>
      </p:sp>
      <p:sp>
        <p:nvSpPr>
          <p:cNvPr id="30" name="object 201">
            <a:extLst>
              <a:ext uri="{FF2B5EF4-FFF2-40B4-BE49-F238E27FC236}">
                <a16:creationId xmlns:a16="http://schemas.microsoft.com/office/drawing/2014/main" id="{7088E6C7-EFA3-B59C-A72B-8D91D37ED766}"/>
              </a:ext>
            </a:extLst>
          </p:cNvPr>
          <p:cNvSpPr/>
          <p:nvPr/>
        </p:nvSpPr>
        <p:spPr>
          <a:xfrm>
            <a:off x="2149475" y="5254010"/>
            <a:ext cx="8748526" cy="900594"/>
          </a:xfrm>
          <a:custGeom>
            <a:avLst/>
            <a:gdLst/>
            <a:ahLst/>
            <a:cxnLst/>
            <a:rect l="l" t="t" r="r" b="b"/>
            <a:pathLst>
              <a:path w="8653780" h="819785">
                <a:moveTo>
                  <a:pt x="8521721" y="0"/>
                </a:moveTo>
                <a:lnTo>
                  <a:pt x="131598" y="0"/>
                </a:lnTo>
                <a:lnTo>
                  <a:pt x="90005" y="6708"/>
                </a:lnTo>
                <a:lnTo>
                  <a:pt x="53880" y="25388"/>
                </a:lnTo>
                <a:lnTo>
                  <a:pt x="25392" y="53875"/>
                </a:lnTo>
                <a:lnTo>
                  <a:pt x="6709" y="90000"/>
                </a:lnTo>
                <a:lnTo>
                  <a:pt x="0" y="131598"/>
                </a:lnTo>
                <a:lnTo>
                  <a:pt x="0" y="687919"/>
                </a:lnTo>
                <a:lnTo>
                  <a:pt x="6709" y="729518"/>
                </a:lnTo>
                <a:lnTo>
                  <a:pt x="25392" y="765646"/>
                </a:lnTo>
                <a:lnTo>
                  <a:pt x="53880" y="794136"/>
                </a:lnTo>
                <a:lnTo>
                  <a:pt x="90005" y="812819"/>
                </a:lnTo>
                <a:lnTo>
                  <a:pt x="131598" y="819529"/>
                </a:lnTo>
                <a:lnTo>
                  <a:pt x="8521721" y="819529"/>
                </a:lnTo>
                <a:lnTo>
                  <a:pt x="8563320" y="812819"/>
                </a:lnTo>
                <a:lnTo>
                  <a:pt x="8599448" y="794136"/>
                </a:lnTo>
                <a:lnTo>
                  <a:pt x="8627938" y="765646"/>
                </a:lnTo>
                <a:lnTo>
                  <a:pt x="8646621" y="729518"/>
                </a:lnTo>
                <a:lnTo>
                  <a:pt x="8653331" y="687919"/>
                </a:lnTo>
                <a:lnTo>
                  <a:pt x="8653331" y="131598"/>
                </a:lnTo>
                <a:lnTo>
                  <a:pt x="8646621" y="90000"/>
                </a:lnTo>
                <a:lnTo>
                  <a:pt x="8627938" y="53875"/>
                </a:lnTo>
                <a:lnTo>
                  <a:pt x="8599448" y="25388"/>
                </a:lnTo>
                <a:lnTo>
                  <a:pt x="8563320" y="6708"/>
                </a:lnTo>
                <a:lnTo>
                  <a:pt x="8521721" y="0"/>
                </a:lnTo>
                <a:close/>
              </a:path>
            </a:pathLst>
          </a:custGeom>
          <a:solidFill>
            <a:srgbClr val="DE6B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02">
            <a:extLst>
              <a:ext uri="{FF2B5EF4-FFF2-40B4-BE49-F238E27FC236}">
                <a16:creationId xmlns:a16="http://schemas.microsoft.com/office/drawing/2014/main" id="{636DF222-99DF-97F4-C224-69A58B403100}"/>
              </a:ext>
            </a:extLst>
          </p:cNvPr>
          <p:cNvSpPr txBox="1"/>
          <p:nvPr/>
        </p:nvSpPr>
        <p:spPr>
          <a:xfrm>
            <a:off x="2200810" y="5332672"/>
            <a:ext cx="8522440" cy="750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spcBef>
                <a:spcPts val="90"/>
              </a:spcBef>
            </a:pPr>
            <a:r>
              <a:rPr lang="uz-Latn-UZ" sz="2400" b="1" dirty="0">
                <a:solidFill>
                  <a:srgbClr val="FFFFFF"/>
                </a:solidFill>
                <a:latin typeface="Roboto"/>
                <a:cs typeface="Roboto"/>
              </a:rPr>
              <a:t>BANKLAR BÖYIÇA ASOSIY</a:t>
            </a:r>
            <a:r>
              <a:rPr lang="uz-Latn-UZ" sz="2400" b="1" spc="-95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uz-Latn-UZ" sz="2400" b="1" dirty="0">
                <a:solidFill>
                  <a:srgbClr val="FFFFFF"/>
                </a:solidFill>
                <a:latin typeface="Roboto"/>
                <a:cs typeface="Roboto"/>
              </a:rPr>
              <a:t>VOSITALAR</a:t>
            </a:r>
            <a:r>
              <a:rPr lang="uz-Latn-UZ" sz="2400" b="1" spc="-9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uz-Latn-UZ" sz="2400" b="1" dirty="0">
                <a:solidFill>
                  <a:srgbClr val="FFFFFF"/>
                </a:solidFill>
                <a:latin typeface="Roboto"/>
                <a:cs typeface="Roboto"/>
              </a:rPr>
              <a:t>XARIDI</a:t>
            </a:r>
            <a:r>
              <a:rPr lang="uz-Latn-UZ" sz="2400" b="1" spc="-9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uz-Latn-UZ" sz="2400" b="1" dirty="0">
                <a:solidFill>
                  <a:srgbClr val="FFFFFF"/>
                </a:solidFill>
                <a:latin typeface="Roboto"/>
                <a:cs typeface="Roboto"/>
              </a:rPr>
              <a:t>U</a:t>
            </a:r>
            <a:r>
              <a:rPr lang="tr-TR" sz="2400" b="1" dirty="0">
                <a:solidFill>
                  <a:srgbClr val="FFFFFF"/>
                </a:solidFill>
                <a:latin typeface="Roboto"/>
                <a:cs typeface="Roboto"/>
              </a:rPr>
              <a:t>Ç</a:t>
            </a:r>
            <a:r>
              <a:rPr lang="uz-Latn-UZ" sz="2400" b="1" dirty="0">
                <a:solidFill>
                  <a:srgbClr val="FFFFFF"/>
                </a:solidFill>
                <a:latin typeface="Roboto"/>
                <a:cs typeface="Roboto"/>
              </a:rPr>
              <a:t>UN</a:t>
            </a:r>
            <a:r>
              <a:rPr lang="uz-Latn-UZ" sz="2400" b="1" spc="-9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uz-Latn-UZ" sz="2400" b="1" dirty="0">
                <a:solidFill>
                  <a:srgbClr val="FFFFFF"/>
                </a:solidFill>
                <a:latin typeface="Roboto"/>
                <a:cs typeface="Roboto"/>
              </a:rPr>
              <a:t>FOIZ</a:t>
            </a:r>
            <a:r>
              <a:rPr lang="uz-Latn-UZ" sz="2400" b="1" spc="-90" dirty="0">
                <a:solidFill>
                  <a:srgbClr val="FFFFFF"/>
                </a:solidFill>
                <a:latin typeface="Roboto"/>
                <a:cs typeface="Roboto"/>
              </a:rPr>
              <a:t> </a:t>
            </a:r>
            <a:r>
              <a:rPr lang="uz-Latn-UZ" sz="2400" b="1" spc="-10" dirty="0">
                <a:solidFill>
                  <a:srgbClr val="FFFFFF"/>
                </a:solidFill>
                <a:latin typeface="Roboto"/>
                <a:cs typeface="Roboto"/>
              </a:rPr>
              <a:t>STAVKALAR</a:t>
            </a:r>
            <a:endParaRPr lang="uz-Latn-UZ" sz="2400" dirty="0">
              <a:latin typeface="Roboto"/>
              <a:cs typeface="Roboto"/>
            </a:endParaRPr>
          </a:p>
        </p:txBody>
      </p:sp>
      <p:sp>
        <p:nvSpPr>
          <p:cNvPr id="34" name="object 7">
            <a:extLst>
              <a:ext uri="{FF2B5EF4-FFF2-40B4-BE49-F238E27FC236}">
                <a16:creationId xmlns:a16="http://schemas.microsoft.com/office/drawing/2014/main" id="{33331F23-ECE7-BAED-C7C5-98675547C170}"/>
              </a:ext>
            </a:extLst>
          </p:cNvPr>
          <p:cNvSpPr txBox="1"/>
          <p:nvPr/>
        </p:nvSpPr>
        <p:spPr>
          <a:xfrm>
            <a:off x="1321857" y="18891250"/>
            <a:ext cx="10927715" cy="75277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ts val="2014"/>
              </a:lnSpc>
            </a:pPr>
            <a:r>
              <a:rPr lang="uz-Latn-UZ" sz="1600" dirty="0">
                <a:latin typeface="Roboto" panose="02000000000000000000" pitchFamily="2" charset="0"/>
                <a:ea typeface="Roboto" panose="02000000000000000000" pitchFamily="2" charset="0"/>
              </a:rPr>
              <a:t>Mazkur kreditlar böyiça yakuniy foiz stavkalari loyihani amalga oşiriş muddati, taqdim etilayotgan garov ta’minotining</a:t>
            </a:r>
            <a:endParaRPr lang="uz-Latn-UZ" sz="1600" spc="-1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2700" marR="6350">
              <a:lnSpc>
                <a:spcPct val="102899"/>
              </a:lnSpc>
            </a:pPr>
            <a:r>
              <a:rPr lang="uz-Latn-UZ" sz="1600" spc="-30" dirty="0">
                <a:latin typeface="Roboto" panose="02000000000000000000" pitchFamily="2" charset="0"/>
                <a:ea typeface="Roboto" panose="02000000000000000000" pitchFamily="2" charset="0"/>
              </a:rPr>
              <a:t>likvidliligi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5" dirty="0">
                <a:latin typeface="Roboto" panose="02000000000000000000" pitchFamily="2" charset="0"/>
                <a:ea typeface="Roboto" panose="02000000000000000000" pitchFamily="2" charset="0"/>
              </a:rPr>
              <a:t>hamda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0" dirty="0">
                <a:latin typeface="Roboto" panose="02000000000000000000" pitchFamily="2" charset="0"/>
                <a:ea typeface="Roboto" panose="02000000000000000000" pitchFamily="2" charset="0"/>
              </a:rPr>
              <a:t>bankning</a:t>
            </a:r>
            <a:r>
              <a:rPr lang="uz-Latn-UZ" sz="1600" spc="-55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0" dirty="0">
                <a:latin typeface="Roboto" panose="02000000000000000000" pitchFamily="2" charset="0"/>
                <a:ea typeface="Roboto" panose="02000000000000000000" pitchFamily="2" charset="0"/>
              </a:rPr>
              <a:t>amaldagi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0" dirty="0">
                <a:latin typeface="Roboto" panose="02000000000000000000" pitchFamily="2" charset="0"/>
                <a:ea typeface="Roboto" panose="02000000000000000000" pitchFamily="2" charset="0"/>
              </a:rPr>
              <a:t>içki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0" dirty="0">
                <a:latin typeface="Roboto" panose="02000000000000000000" pitchFamily="2" charset="0"/>
                <a:ea typeface="Roboto" panose="02000000000000000000" pitchFamily="2" charset="0"/>
              </a:rPr>
              <a:t>kredit</a:t>
            </a:r>
            <a:r>
              <a:rPr lang="uz-Latn-UZ" sz="1600" spc="-5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40" dirty="0">
                <a:latin typeface="Roboto" panose="02000000000000000000" pitchFamily="2" charset="0"/>
                <a:ea typeface="Roboto" panose="02000000000000000000" pitchFamily="2" charset="0"/>
              </a:rPr>
              <a:t>siyosati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50" dirty="0">
                <a:latin typeface="Roboto" panose="02000000000000000000" pitchFamily="2" charset="0"/>
                <a:ea typeface="Roboto" panose="02000000000000000000" pitchFamily="2" charset="0"/>
              </a:rPr>
              <a:t>va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0" dirty="0">
                <a:latin typeface="Roboto" panose="02000000000000000000" pitchFamily="2" charset="0"/>
                <a:ea typeface="Roboto" panose="02000000000000000000" pitchFamily="2" charset="0"/>
              </a:rPr>
              <a:t>bozor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5" dirty="0">
                <a:latin typeface="Roboto" panose="02000000000000000000" pitchFamily="2" charset="0"/>
                <a:ea typeface="Roboto" panose="02000000000000000000" pitchFamily="2" charset="0"/>
              </a:rPr>
              <a:t>konyunkturasidan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5" dirty="0">
                <a:latin typeface="Roboto" panose="02000000000000000000" pitchFamily="2" charset="0"/>
                <a:ea typeface="Roboto" panose="02000000000000000000" pitchFamily="2" charset="0"/>
              </a:rPr>
              <a:t>kelib</a:t>
            </a:r>
            <a:r>
              <a:rPr lang="uz-Latn-UZ" sz="1600" spc="-55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5" dirty="0">
                <a:latin typeface="Roboto" panose="02000000000000000000" pitchFamily="2" charset="0"/>
                <a:ea typeface="Roboto" panose="02000000000000000000" pitchFamily="2" charset="0"/>
              </a:rPr>
              <a:t>çiqqan</a:t>
            </a:r>
            <a:r>
              <a:rPr lang="uz-Latn-UZ" sz="1600" spc="-55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0" dirty="0">
                <a:latin typeface="Roboto" panose="02000000000000000000" pitchFamily="2" charset="0"/>
                <a:ea typeface="Roboto" panose="02000000000000000000" pitchFamily="2" charset="0"/>
              </a:rPr>
              <a:t>holda,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5" dirty="0">
                <a:latin typeface="Roboto" panose="02000000000000000000" pitchFamily="2" charset="0"/>
                <a:ea typeface="Roboto" panose="02000000000000000000" pitchFamily="2" charset="0"/>
              </a:rPr>
              <a:t>har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5" dirty="0">
                <a:latin typeface="Roboto" panose="02000000000000000000" pitchFamily="2" charset="0"/>
                <a:ea typeface="Roboto" panose="02000000000000000000" pitchFamily="2" charset="0"/>
              </a:rPr>
              <a:t>bir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0" dirty="0">
                <a:latin typeface="Roboto" panose="02000000000000000000" pitchFamily="2" charset="0"/>
                <a:ea typeface="Roboto" panose="02000000000000000000" pitchFamily="2" charset="0"/>
              </a:rPr>
              <a:t>mijoz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10" dirty="0">
                <a:latin typeface="Roboto" panose="02000000000000000000" pitchFamily="2" charset="0"/>
                <a:ea typeface="Roboto" panose="02000000000000000000" pitchFamily="2" charset="0"/>
              </a:rPr>
              <a:t>uçun </a:t>
            </a:r>
            <a:r>
              <a:rPr lang="uz-Latn-UZ" sz="1600" spc="-25" dirty="0">
                <a:latin typeface="Roboto" panose="02000000000000000000" pitchFamily="2" charset="0"/>
                <a:ea typeface="Roboto" panose="02000000000000000000" pitchFamily="2" charset="0"/>
              </a:rPr>
              <a:t>individual</a:t>
            </a:r>
            <a:r>
              <a:rPr lang="uz-Latn-UZ" sz="1600" spc="-65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10" dirty="0">
                <a:latin typeface="Roboto" panose="02000000000000000000" pitchFamily="2" charset="0"/>
                <a:ea typeface="Roboto" panose="02000000000000000000" pitchFamily="2" charset="0"/>
              </a:rPr>
              <a:t>tartibda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10" dirty="0">
                <a:latin typeface="Roboto" panose="02000000000000000000" pitchFamily="2" charset="0"/>
                <a:ea typeface="Roboto" panose="02000000000000000000" pitchFamily="2" charset="0"/>
              </a:rPr>
              <a:t>belgilanadi.</a:t>
            </a:r>
          </a:p>
        </p:txBody>
      </p:sp>
      <p:sp>
        <p:nvSpPr>
          <p:cNvPr id="36" name="object 9">
            <a:extLst>
              <a:ext uri="{FF2B5EF4-FFF2-40B4-BE49-F238E27FC236}">
                <a16:creationId xmlns:a16="http://schemas.microsoft.com/office/drawing/2014/main" id="{3835C9B1-26B5-A6C2-B39D-D07D964ACF77}"/>
              </a:ext>
            </a:extLst>
          </p:cNvPr>
          <p:cNvSpPr/>
          <p:nvPr/>
        </p:nvSpPr>
        <p:spPr>
          <a:xfrm>
            <a:off x="395570" y="18967450"/>
            <a:ext cx="662305" cy="662305"/>
          </a:xfrm>
          <a:custGeom>
            <a:avLst/>
            <a:gdLst/>
            <a:ahLst/>
            <a:cxnLst/>
            <a:rect l="l" t="t" r="r" b="b"/>
            <a:pathLst>
              <a:path w="662305" h="662305">
                <a:moveTo>
                  <a:pt x="356524" y="660836"/>
                </a:moveTo>
                <a:lnTo>
                  <a:pt x="305182" y="660836"/>
                </a:lnTo>
                <a:lnTo>
                  <a:pt x="310500" y="661829"/>
                </a:lnTo>
                <a:lnTo>
                  <a:pt x="351433" y="661829"/>
                </a:lnTo>
                <a:lnTo>
                  <a:pt x="354059" y="661123"/>
                </a:lnTo>
                <a:lnTo>
                  <a:pt x="356524" y="660836"/>
                </a:lnTo>
                <a:close/>
              </a:path>
              <a:path w="662305" h="662305">
                <a:moveTo>
                  <a:pt x="310729" y="0"/>
                </a:moveTo>
                <a:lnTo>
                  <a:pt x="266378" y="5750"/>
                </a:lnTo>
                <a:lnTo>
                  <a:pt x="222970" y="17498"/>
                </a:lnTo>
                <a:lnTo>
                  <a:pt x="181156" y="35244"/>
                </a:lnTo>
                <a:lnTo>
                  <a:pt x="141586" y="58991"/>
                </a:lnTo>
                <a:lnTo>
                  <a:pt x="104912" y="88742"/>
                </a:lnTo>
                <a:lnTo>
                  <a:pt x="70688" y="126017"/>
                </a:lnTo>
                <a:lnTo>
                  <a:pt x="42823" y="167549"/>
                </a:lnTo>
                <a:lnTo>
                  <a:pt x="21630" y="212581"/>
                </a:lnTo>
                <a:lnTo>
                  <a:pt x="7419" y="260359"/>
                </a:lnTo>
                <a:lnTo>
                  <a:pt x="502" y="310127"/>
                </a:lnTo>
                <a:lnTo>
                  <a:pt x="26" y="349126"/>
                </a:lnTo>
                <a:lnTo>
                  <a:pt x="0" y="351316"/>
                </a:lnTo>
                <a:lnTo>
                  <a:pt x="1112" y="357288"/>
                </a:lnTo>
                <a:lnTo>
                  <a:pt x="8295" y="404676"/>
                </a:lnTo>
                <a:lnTo>
                  <a:pt x="21985" y="449631"/>
                </a:lnTo>
                <a:lnTo>
                  <a:pt x="41672" y="491644"/>
                </a:lnTo>
                <a:lnTo>
                  <a:pt x="66846" y="530207"/>
                </a:lnTo>
                <a:lnTo>
                  <a:pt x="96997" y="564813"/>
                </a:lnTo>
                <a:lnTo>
                  <a:pt x="131614" y="594954"/>
                </a:lnTo>
                <a:lnTo>
                  <a:pt x="170188" y="620123"/>
                </a:lnTo>
                <a:lnTo>
                  <a:pt x="212207" y="639811"/>
                </a:lnTo>
                <a:lnTo>
                  <a:pt x="257161" y="653512"/>
                </a:lnTo>
                <a:lnTo>
                  <a:pt x="305328" y="660836"/>
                </a:lnTo>
                <a:lnTo>
                  <a:pt x="357801" y="660836"/>
                </a:lnTo>
                <a:lnTo>
                  <a:pt x="407243" y="653078"/>
                </a:lnTo>
                <a:lnTo>
                  <a:pt x="452797" y="638843"/>
                </a:lnTo>
                <a:lnTo>
                  <a:pt x="495242" y="618466"/>
                </a:lnTo>
                <a:lnTo>
                  <a:pt x="499666" y="615506"/>
                </a:lnTo>
                <a:lnTo>
                  <a:pt x="331203" y="615506"/>
                </a:lnTo>
                <a:lnTo>
                  <a:pt x="284992" y="611777"/>
                </a:lnTo>
                <a:lnTo>
                  <a:pt x="241156" y="600982"/>
                </a:lnTo>
                <a:lnTo>
                  <a:pt x="200280" y="583706"/>
                </a:lnTo>
                <a:lnTo>
                  <a:pt x="162950" y="560537"/>
                </a:lnTo>
                <a:lnTo>
                  <a:pt x="129755" y="532062"/>
                </a:lnTo>
                <a:lnTo>
                  <a:pt x="101279" y="498866"/>
                </a:lnTo>
                <a:lnTo>
                  <a:pt x="78110" y="461537"/>
                </a:lnTo>
                <a:lnTo>
                  <a:pt x="60835" y="420661"/>
                </a:lnTo>
                <a:lnTo>
                  <a:pt x="50040" y="376824"/>
                </a:lnTo>
                <a:lnTo>
                  <a:pt x="46311" y="330614"/>
                </a:lnTo>
                <a:lnTo>
                  <a:pt x="50040" y="284404"/>
                </a:lnTo>
                <a:lnTo>
                  <a:pt x="60835" y="240567"/>
                </a:lnTo>
                <a:lnTo>
                  <a:pt x="78110" y="199691"/>
                </a:lnTo>
                <a:lnTo>
                  <a:pt x="101279" y="162362"/>
                </a:lnTo>
                <a:lnTo>
                  <a:pt x="129755" y="129166"/>
                </a:lnTo>
                <a:lnTo>
                  <a:pt x="162950" y="100691"/>
                </a:lnTo>
                <a:lnTo>
                  <a:pt x="200280" y="77522"/>
                </a:lnTo>
                <a:lnTo>
                  <a:pt x="241156" y="60246"/>
                </a:lnTo>
                <a:lnTo>
                  <a:pt x="284992" y="49451"/>
                </a:lnTo>
                <a:lnTo>
                  <a:pt x="331203" y="45722"/>
                </a:lnTo>
                <a:lnTo>
                  <a:pt x="498852" y="45722"/>
                </a:lnTo>
                <a:lnTo>
                  <a:pt x="484539" y="36910"/>
                </a:lnTo>
                <a:lnTo>
                  <a:pt x="442927" y="18700"/>
                </a:lnTo>
                <a:lnTo>
                  <a:pt x="399655" y="6477"/>
                </a:lnTo>
                <a:lnTo>
                  <a:pt x="355371" y="243"/>
                </a:lnTo>
                <a:lnTo>
                  <a:pt x="310729" y="0"/>
                </a:lnTo>
                <a:close/>
              </a:path>
              <a:path w="662305" h="662305">
                <a:moveTo>
                  <a:pt x="498852" y="45722"/>
                </a:moveTo>
                <a:lnTo>
                  <a:pt x="331203" y="45722"/>
                </a:lnTo>
                <a:lnTo>
                  <a:pt x="377413" y="49451"/>
                </a:lnTo>
                <a:lnTo>
                  <a:pt x="421249" y="60246"/>
                </a:lnTo>
                <a:lnTo>
                  <a:pt x="462126" y="77522"/>
                </a:lnTo>
                <a:lnTo>
                  <a:pt x="499455" y="100691"/>
                </a:lnTo>
                <a:lnTo>
                  <a:pt x="532650" y="129166"/>
                </a:lnTo>
                <a:lnTo>
                  <a:pt x="561126" y="162362"/>
                </a:lnTo>
                <a:lnTo>
                  <a:pt x="584295" y="199691"/>
                </a:lnTo>
                <a:lnTo>
                  <a:pt x="601570" y="240567"/>
                </a:lnTo>
                <a:lnTo>
                  <a:pt x="612366" y="284404"/>
                </a:lnTo>
                <a:lnTo>
                  <a:pt x="616094" y="330614"/>
                </a:lnTo>
                <a:lnTo>
                  <a:pt x="612366" y="376824"/>
                </a:lnTo>
                <a:lnTo>
                  <a:pt x="601570" y="420661"/>
                </a:lnTo>
                <a:lnTo>
                  <a:pt x="584295" y="461537"/>
                </a:lnTo>
                <a:lnTo>
                  <a:pt x="561126" y="498866"/>
                </a:lnTo>
                <a:lnTo>
                  <a:pt x="532650" y="532062"/>
                </a:lnTo>
                <a:lnTo>
                  <a:pt x="499455" y="560537"/>
                </a:lnTo>
                <a:lnTo>
                  <a:pt x="462126" y="583706"/>
                </a:lnTo>
                <a:lnTo>
                  <a:pt x="421249" y="600982"/>
                </a:lnTo>
                <a:lnTo>
                  <a:pt x="377413" y="611777"/>
                </a:lnTo>
                <a:lnTo>
                  <a:pt x="331203" y="615506"/>
                </a:lnTo>
                <a:lnTo>
                  <a:pt x="499666" y="615506"/>
                </a:lnTo>
                <a:lnTo>
                  <a:pt x="534062" y="592487"/>
                </a:lnTo>
                <a:lnTo>
                  <a:pt x="568739" y="561445"/>
                </a:lnTo>
                <a:lnTo>
                  <a:pt x="598757" y="525877"/>
                </a:lnTo>
                <a:lnTo>
                  <a:pt x="623600" y="486322"/>
                </a:lnTo>
                <a:lnTo>
                  <a:pt x="642749" y="443320"/>
                </a:lnTo>
                <a:lnTo>
                  <a:pt x="655689" y="397408"/>
                </a:lnTo>
                <a:lnTo>
                  <a:pt x="661903" y="349126"/>
                </a:lnTo>
                <a:lnTo>
                  <a:pt x="661879" y="311431"/>
                </a:lnTo>
                <a:lnTo>
                  <a:pt x="655289" y="261923"/>
                </a:lnTo>
                <a:lnTo>
                  <a:pt x="641479" y="214448"/>
                </a:lnTo>
                <a:lnTo>
                  <a:pt x="620794" y="169712"/>
                </a:lnTo>
                <a:lnTo>
                  <a:pt x="593577" y="128420"/>
                </a:lnTo>
                <a:lnTo>
                  <a:pt x="560174" y="91279"/>
                </a:lnTo>
                <a:lnTo>
                  <a:pt x="523838" y="61104"/>
                </a:lnTo>
                <a:lnTo>
                  <a:pt x="498852" y="45722"/>
                </a:lnTo>
                <a:close/>
              </a:path>
            </a:pathLst>
          </a:custGeom>
          <a:solidFill>
            <a:srgbClr val="00296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7" name="object 10">
            <a:extLst>
              <a:ext uri="{FF2B5EF4-FFF2-40B4-BE49-F238E27FC236}">
                <a16:creationId xmlns:a16="http://schemas.microsoft.com/office/drawing/2014/main" id="{8DC8DCE3-DA21-11C4-BF55-7EFDE7101F12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3273" y="19243058"/>
            <a:ext cx="67504" cy="207201"/>
          </a:xfrm>
          <a:prstGeom prst="rect">
            <a:avLst/>
          </a:prstGeom>
        </p:spPr>
      </p:pic>
      <p:sp>
        <p:nvSpPr>
          <p:cNvPr id="38" name="object 11">
            <a:extLst>
              <a:ext uri="{FF2B5EF4-FFF2-40B4-BE49-F238E27FC236}">
                <a16:creationId xmlns:a16="http://schemas.microsoft.com/office/drawing/2014/main" id="{B6C585E2-E475-DAB0-0C8B-015D0B5DF99E}"/>
              </a:ext>
            </a:extLst>
          </p:cNvPr>
          <p:cNvSpPr/>
          <p:nvPr/>
        </p:nvSpPr>
        <p:spPr>
          <a:xfrm>
            <a:off x="691101" y="19140451"/>
            <a:ext cx="71120" cy="62865"/>
          </a:xfrm>
          <a:custGeom>
            <a:avLst/>
            <a:gdLst/>
            <a:ahLst/>
            <a:cxnLst/>
            <a:rect l="l" t="t" r="r" b="b"/>
            <a:pathLst>
              <a:path w="71120" h="62865">
                <a:moveTo>
                  <a:pt x="34724" y="0"/>
                </a:moveTo>
                <a:lnTo>
                  <a:pt x="20241" y="3125"/>
                </a:lnTo>
                <a:lnTo>
                  <a:pt x="7776" y="11821"/>
                </a:lnTo>
                <a:lnTo>
                  <a:pt x="2299" y="19977"/>
                </a:lnTo>
                <a:lnTo>
                  <a:pt x="0" y="29058"/>
                </a:lnTo>
                <a:lnTo>
                  <a:pt x="969" y="38361"/>
                </a:lnTo>
                <a:lnTo>
                  <a:pt x="5299" y="47183"/>
                </a:lnTo>
                <a:lnTo>
                  <a:pt x="18065" y="58187"/>
                </a:lnTo>
                <a:lnTo>
                  <a:pt x="33847" y="62393"/>
                </a:lnTo>
                <a:lnTo>
                  <a:pt x="50000" y="59589"/>
                </a:lnTo>
                <a:lnTo>
                  <a:pt x="63876" y="49564"/>
                </a:lnTo>
                <a:lnTo>
                  <a:pt x="69509" y="39907"/>
                </a:lnTo>
                <a:lnTo>
                  <a:pt x="70928" y="29610"/>
                </a:lnTo>
                <a:lnTo>
                  <a:pt x="68366" y="19573"/>
                </a:lnTo>
                <a:lnTo>
                  <a:pt x="62057" y="10696"/>
                </a:lnTo>
                <a:lnTo>
                  <a:pt x="49303" y="2503"/>
                </a:lnTo>
                <a:lnTo>
                  <a:pt x="34724" y="0"/>
                </a:lnTo>
                <a:close/>
              </a:path>
            </a:pathLst>
          </a:custGeom>
          <a:solidFill>
            <a:srgbClr val="0029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Rectangle 5">
            <a:extLst>
              <a:ext uri="{FF2B5EF4-FFF2-40B4-BE49-F238E27FC236}">
                <a16:creationId xmlns:a16="http://schemas.microsoft.com/office/drawing/2014/main" id="{E3C57BEE-5E67-9A1C-5226-242F77771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600" y="15386050"/>
            <a:ext cx="4809239" cy="827614"/>
          </a:xfrm>
          <a:prstGeom prst="rect">
            <a:avLst/>
          </a:prstGeom>
          <a:solidFill>
            <a:srgbClr val="FFE4D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E9EFFF"/>
              </a:solidFill>
              <a:highlight>
                <a:srgbClr val="FFFF00"/>
              </a:highlight>
            </a:endParaRPr>
          </a:p>
        </p:txBody>
      </p:sp>
      <p:sp>
        <p:nvSpPr>
          <p:cNvPr id="50" name="Rectangle 28">
            <a:extLst>
              <a:ext uri="{FF2B5EF4-FFF2-40B4-BE49-F238E27FC236}">
                <a16:creationId xmlns:a16="http://schemas.microsoft.com/office/drawing/2014/main" id="{3369EA7A-262B-25DC-5E7F-0B6B0495B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0072" y="15611405"/>
            <a:ext cx="97462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rgbClr val="DE6B2C"/>
                </a:solidFill>
                <a:latin typeface="Roboto" panose="02000000000000000000" pitchFamily="2" charset="0"/>
              </a:rPr>
              <a:t>22,8%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DE6B2C"/>
              </a:solidFill>
              <a:effectLst/>
            </a:endParaRPr>
          </a:p>
        </p:txBody>
      </p:sp>
      <p:sp>
        <p:nvSpPr>
          <p:cNvPr id="51" name="Rectangle 57">
            <a:extLst>
              <a:ext uri="{FF2B5EF4-FFF2-40B4-BE49-F238E27FC236}">
                <a16:creationId xmlns:a16="http://schemas.microsoft.com/office/drawing/2014/main" id="{AF9C6D57-4CED-2FB8-A514-95A47F862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4591" y="15611405"/>
            <a:ext cx="292387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DE6B2C"/>
                </a:solidFill>
                <a:effectLst/>
                <a:latin typeface="Roboto" panose="02000000000000000000" pitchFamily="2" charset="0"/>
              </a:rPr>
              <a:t>Örtaça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DE6B2C"/>
                </a:solidFill>
                <a:effectLst/>
                <a:latin typeface="Roboto" panose="02000000000000000000" pitchFamily="2" charset="0"/>
              </a:rPr>
              <a:t> </a:t>
            </a:r>
            <a:r>
              <a:rPr kumimoji="0" lang="uz-Cyrl-UZ" altLang="en-US" sz="2800" b="1" i="0" u="none" strike="noStrike" cap="none" normalizeH="0" baseline="0" dirty="0">
                <a:ln>
                  <a:noFill/>
                </a:ln>
                <a:solidFill>
                  <a:srgbClr val="DE6B2C"/>
                </a:solidFill>
                <a:effectLst/>
                <a:latin typeface="Roboto" panose="02000000000000000000" pitchFamily="2" charset="0"/>
              </a:rPr>
              <a:t>foiz stavka</a:t>
            </a:r>
            <a:endParaRPr kumimoji="0" lang="uz-Cyrl-UZ" altLang="en-US" sz="2800" b="0" i="0" u="none" strike="noStrike" cap="none" normalizeH="0" baseline="0" dirty="0">
              <a:ln>
                <a:noFill/>
              </a:ln>
              <a:solidFill>
                <a:srgbClr val="DE6B2C"/>
              </a:solidFill>
              <a:effectLst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id="{17B0BA77-21EF-48D6-A1DB-3AC2806FC93B}"/>
              </a:ext>
            </a:extLst>
          </p:cNvPr>
          <p:cNvSpPr/>
          <p:nvPr/>
        </p:nvSpPr>
        <p:spPr>
          <a:xfrm>
            <a:off x="663259" y="16688256"/>
            <a:ext cx="11597640" cy="1950680"/>
          </a:xfrm>
          <a:custGeom>
            <a:avLst/>
            <a:gdLst/>
            <a:ahLst/>
            <a:cxnLst/>
            <a:rect l="l" t="t" r="r" b="b"/>
            <a:pathLst>
              <a:path w="11597640" h="1576705">
                <a:moveTo>
                  <a:pt x="11230521" y="0"/>
                </a:moveTo>
                <a:lnTo>
                  <a:pt x="367019" y="0"/>
                </a:lnTo>
                <a:lnTo>
                  <a:pt x="320980" y="2859"/>
                </a:lnTo>
                <a:lnTo>
                  <a:pt x="276648" y="11209"/>
                </a:lnTo>
                <a:lnTo>
                  <a:pt x="234366" y="24705"/>
                </a:lnTo>
                <a:lnTo>
                  <a:pt x="194479" y="43003"/>
                </a:lnTo>
                <a:lnTo>
                  <a:pt x="157331" y="65760"/>
                </a:lnTo>
                <a:lnTo>
                  <a:pt x="123265" y="92630"/>
                </a:lnTo>
                <a:lnTo>
                  <a:pt x="92625" y="123271"/>
                </a:lnTo>
                <a:lnTo>
                  <a:pt x="65756" y="157339"/>
                </a:lnTo>
                <a:lnTo>
                  <a:pt x="43001" y="194488"/>
                </a:lnTo>
                <a:lnTo>
                  <a:pt x="24703" y="234376"/>
                </a:lnTo>
                <a:lnTo>
                  <a:pt x="11208" y="276659"/>
                </a:lnTo>
                <a:lnTo>
                  <a:pt x="2859" y="320992"/>
                </a:lnTo>
                <a:lnTo>
                  <a:pt x="0" y="367031"/>
                </a:lnTo>
                <a:lnTo>
                  <a:pt x="0" y="1209405"/>
                </a:lnTo>
                <a:lnTo>
                  <a:pt x="2859" y="1255444"/>
                </a:lnTo>
                <a:lnTo>
                  <a:pt x="11208" y="1299777"/>
                </a:lnTo>
                <a:lnTo>
                  <a:pt x="24703" y="1342059"/>
                </a:lnTo>
                <a:lnTo>
                  <a:pt x="43001" y="1381947"/>
                </a:lnTo>
                <a:lnTo>
                  <a:pt x="65756" y="1419097"/>
                </a:lnTo>
                <a:lnTo>
                  <a:pt x="92625" y="1453164"/>
                </a:lnTo>
                <a:lnTo>
                  <a:pt x="123265" y="1483805"/>
                </a:lnTo>
                <a:lnTo>
                  <a:pt x="157331" y="1510676"/>
                </a:lnTo>
                <a:lnTo>
                  <a:pt x="194479" y="1533432"/>
                </a:lnTo>
                <a:lnTo>
                  <a:pt x="234366" y="1551731"/>
                </a:lnTo>
                <a:lnTo>
                  <a:pt x="276648" y="1565227"/>
                </a:lnTo>
                <a:lnTo>
                  <a:pt x="320980" y="1573577"/>
                </a:lnTo>
                <a:lnTo>
                  <a:pt x="367019" y="1576436"/>
                </a:lnTo>
                <a:lnTo>
                  <a:pt x="11230521" y="1576436"/>
                </a:lnTo>
                <a:lnTo>
                  <a:pt x="11276560" y="1573577"/>
                </a:lnTo>
                <a:lnTo>
                  <a:pt x="11320893" y="1565227"/>
                </a:lnTo>
                <a:lnTo>
                  <a:pt x="11363176" y="1551731"/>
                </a:lnTo>
                <a:lnTo>
                  <a:pt x="11403064" y="1533432"/>
                </a:lnTo>
                <a:lnTo>
                  <a:pt x="11440213" y="1510676"/>
                </a:lnTo>
                <a:lnTo>
                  <a:pt x="11474281" y="1483805"/>
                </a:lnTo>
                <a:lnTo>
                  <a:pt x="11504922" y="1453164"/>
                </a:lnTo>
                <a:lnTo>
                  <a:pt x="11531792" y="1419097"/>
                </a:lnTo>
                <a:lnTo>
                  <a:pt x="11554549" y="1381947"/>
                </a:lnTo>
                <a:lnTo>
                  <a:pt x="11572847" y="1342059"/>
                </a:lnTo>
                <a:lnTo>
                  <a:pt x="11586343" y="1299777"/>
                </a:lnTo>
                <a:lnTo>
                  <a:pt x="11594693" y="1255444"/>
                </a:lnTo>
                <a:lnTo>
                  <a:pt x="11597553" y="1209405"/>
                </a:lnTo>
                <a:lnTo>
                  <a:pt x="11597553" y="367031"/>
                </a:lnTo>
                <a:lnTo>
                  <a:pt x="11594693" y="320992"/>
                </a:lnTo>
                <a:lnTo>
                  <a:pt x="11586343" y="276659"/>
                </a:lnTo>
                <a:lnTo>
                  <a:pt x="11572847" y="234376"/>
                </a:lnTo>
                <a:lnTo>
                  <a:pt x="11554549" y="194488"/>
                </a:lnTo>
                <a:lnTo>
                  <a:pt x="11531792" y="157339"/>
                </a:lnTo>
                <a:lnTo>
                  <a:pt x="11504922" y="123271"/>
                </a:lnTo>
                <a:lnTo>
                  <a:pt x="11474281" y="92630"/>
                </a:lnTo>
                <a:lnTo>
                  <a:pt x="11440213" y="65760"/>
                </a:lnTo>
                <a:lnTo>
                  <a:pt x="11403064" y="43003"/>
                </a:lnTo>
                <a:lnTo>
                  <a:pt x="11363176" y="24705"/>
                </a:lnTo>
                <a:lnTo>
                  <a:pt x="11320893" y="11209"/>
                </a:lnTo>
                <a:lnTo>
                  <a:pt x="11276560" y="2859"/>
                </a:lnTo>
                <a:lnTo>
                  <a:pt x="11230521" y="0"/>
                </a:lnTo>
                <a:close/>
              </a:path>
            </a:pathLst>
          </a:custGeom>
          <a:solidFill>
            <a:srgbClr val="FFE4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F7A08CFC-9516-1A47-2BAF-7D4CB72D31C7}"/>
              </a:ext>
            </a:extLst>
          </p:cNvPr>
          <p:cNvSpPr/>
          <p:nvPr/>
        </p:nvSpPr>
        <p:spPr>
          <a:xfrm>
            <a:off x="663259" y="17062230"/>
            <a:ext cx="11597640" cy="1576705"/>
          </a:xfrm>
          <a:custGeom>
            <a:avLst/>
            <a:gdLst/>
            <a:ahLst/>
            <a:cxnLst/>
            <a:rect l="l" t="t" r="r" b="b"/>
            <a:pathLst>
              <a:path w="11597640" h="1576705">
                <a:moveTo>
                  <a:pt x="11230521" y="1576436"/>
                </a:moveTo>
                <a:lnTo>
                  <a:pt x="367019" y="1576436"/>
                </a:lnTo>
                <a:lnTo>
                  <a:pt x="320980" y="1573577"/>
                </a:lnTo>
                <a:lnTo>
                  <a:pt x="276648" y="1565227"/>
                </a:lnTo>
                <a:lnTo>
                  <a:pt x="234366" y="1551731"/>
                </a:lnTo>
                <a:lnTo>
                  <a:pt x="194479" y="1533432"/>
                </a:lnTo>
                <a:lnTo>
                  <a:pt x="157331" y="1510676"/>
                </a:lnTo>
                <a:lnTo>
                  <a:pt x="123265" y="1483805"/>
                </a:lnTo>
                <a:lnTo>
                  <a:pt x="92625" y="1453164"/>
                </a:lnTo>
                <a:lnTo>
                  <a:pt x="65756" y="1419097"/>
                </a:lnTo>
                <a:lnTo>
                  <a:pt x="43001" y="1381947"/>
                </a:lnTo>
                <a:lnTo>
                  <a:pt x="24703" y="1342059"/>
                </a:lnTo>
                <a:lnTo>
                  <a:pt x="11208" y="1299777"/>
                </a:lnTo>
                <a:lnTo>
                  <a:pt x="2859" y="1255444"/>
                </a:lnTo>
                <a:lnTo>
                  <a:pt x="0" y="1209405"/>
                </a:lnTo>
                <a:lnTo>
                  <a:pt x="0" y="367031"/>
                </a:lnTo>
                <a:lnTo>
                  <a:pt x="2859" y="320992"/>
                </a:lnTo>
                <a:lnTo>
                  <a:pt x="11208" y="276659"/>
                </a:lnTo>
                <a:lnTo>
                  <a:pt x="24703" y="234376"/>
                </a:lnTo>
                <a:lnTo>
                  <a:pt x="43001" y="194488"/>
                </a:lnTo>
                <a:lnTo>
                  <a:pt x="65756" y="157339"/>
                </a:lnTo>
                <a:lnTo>
                  <a:pt x="92625" y="123271"/>
                </a:lnTo>
                <a:lnTo>
                  <a:pt x="123265" y="92630"/>
                </a:lnTo>
                <a:lnTo>
                  <a:pt x="157331" y="65760"/>
                </a:lnTo>
                <a:lnTo>
                  <a:pt x="194479" y="43003"/>
                </a:lnTo>
                <a:lnTo>
                  <a:pt x="234366" y="24705"/>
                </a:lnTo>
                <a:lnTo>
                  <a:pt x="276648" y="11209"/>
                </a:lnTo>
                <a:lnTo>
                  <a:pt x="320980" y="2859"/>
                </a:lnTo>
                <a:lnTo>
                  <a:pt x="367019" y="0"/>
                </a:lnTo>
                <a:lnTo>
                  <a:pt x="11230521" y="0"/>
                </a:lnTo>
                <a:lnTo>
                  <a:pt x="11276560" y="2859"/>
                </a:lnTo>
                <a:lnTo>
                  <a:pt x="11320893" y="11209"/>
                </a:lnTo>
                <a:lnTo>
                  <a:pt x="11363176" y="24705"/>
                </a:lnTo>
                <a:lnTo>
                  <a:pt x="11403064" y="43003"/>
                </a:lnTo>
                <a:lnTo>
                  <a:pt x="11440213" y="65760"/>
                </a:lnTo>
                <a:lnTo>
                  <a:pt x="11474281" y="92630"/>
                </a:lnTo>
                <a:lnTo>
                  <a:pt x="11504922" y="123271"/>
                </a:lnTo>
                <a:lnTo>
                  <a:pt x="11531792" y="157339"/>
                </a:lnTo>
                <a:lnTo>
                  <a:pt x="11554549" y="194488"/>
                </a:lnTo>
                <a:lnTo>
                  <a:pt x="11572847" y="234376"/>
                </a:lnTo>
                <a:lnTo>
                  <a:pt x="11586343" y="276659"/>
                </a:lnTo>
                <a:lnTo>
                  <a:pt x="11594693" y="320992"/>
                </a:lnTo>
                <a:lnTo>
                  <a:pt x="11597553" y="367031"/>
                </a:lnTo>
                <a:lnTo>
                  <a:pt x="11597553" y="1209405"/>
                </a:lnTo>
                <a:lnTo>
                  <a:pt x="11594693" y="1255444"/>
                </a:lnTo>
                <a:lnTo>
                  <a:pt x="11586343" y="1299777"/>
                </a:lnTo>
                <a:lnTo>
                  <a:pt x="11572847" y="1342059"/>
                </a:lnTo>
                <a:lnTo>
                  <a:pt x="11554549" y="1381947"/>
                </a:lnTo>
                <a:lnTo>
                  <a:pt x="11531792" y="1419097"/>
                </a:lnTo>
                <a:lnTo>
                  <a:pt x="11504922" y="1453164"/>
                </a:lnTo>
                <a:lnTo>
                  <a:pt x="11474281" y="1483805"/>
                </a:lnTo>
                <a:lnTo>
                  <a:pt x="11440213" y="1510676"/>
                </a:lnTo>
                <a:lnTo>
                  <a:pt x="11403064" y="1533432"/>
                </a:lnTo>
                <a:lnTo>
                  <a:pt x="11363176" y="1551731"/>
                </a:lnTo>
                <a:lnTo>
                  <a:pt x="11320893" y="1565227"/>
                </a:lnTo>
                <a:lnTo>
                  <a:pt x="11276560" y="1573577"/>
                </a:lnTo>
                <a:lnTo>
                  <a:pt x="11230521" y="1576436"/>
                </a:lnTo>
                <a:close/>
              </a:path>
            </a:pathLst>
          </a:custGeom>
          <a:ln w="11966">
            <a:solidFill>
              <a:srgbClr val="DFDF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15">
            <a:extLst>
              <a:ext uri="{FF2B5EF4-FFF2-40B4-BE49-F238E27FC236}">
                <a16:creationId xmlns:a16="http://schemas.microsoft.com/office/drawing/2014/main" id="{4CB3C4ED-26D3-D5C0-DBF5-82874C0CE3D3}"/>
              </a:ext>
            </a:extLst>
          </p:cNvPr>
          <p:cNvSpPr/>
          <p:nvPr/>
        </p:nvSpPr>
        <p:spPr>
          <a:xfrm>
            <a:off x="1066759" y="17233812"/>
            <a:ext cx="1245870" cy="1245870"/>
          </a:xfrm>
          <a:custGeom>
            <a:avLst/>
            <a:gdLst/>
            <a:ahLst/>
            <a:cxnLst/>
            <a:rect l="l" t="t" r="r" b="b"/>
            <a:pathLst>
              <a:path w="1245870" h="1245869">
                <a:moveTo>
                  <a:pt x="622652" y="0"/>
                </a:moveTo>
                <a:lnTo>
                  <a:pt x="573993" y="1873"/>
                </a:lnTo>
                <a:lnTo>
                  <a:pt x="526358" y="7400"/>
                </a:lnTo>
                <a:lnTo>
                  <a:pt x="479885" y="16444"/>
                </a:lnTo>
                <a:lnTo>
                  <a:pt x="434714" y="28865"/>
                </a:lnTo>
                <a:lnTo>
                  <a:pt x="390982" y="44525"/>
                </a:lnTo>
                <a:lnTo>
                  <a:pt x="348828" y="63285"/>
                </a:lnTo>
                <a:lnTo>
                  <a:pt x="308390" y="85008"/>
                </a:lnTo>
                <a:lnTo>
                  <a:pt x="269807" y="109555"/>
                </a:lnTo>
                <a:lnTo>
                  <a:pt x="233217" y="136786"/>
                </a:lnTo>
                <a:lnTo>
                  <a:pt x="198759" y="166565"/>
                </a:lnTo>
                <a:lnTo>
                  <a:pt x="166571" y="198752"/>
                </a:lnTo>
                <a:lnTo>
                  <a:pt x="136791" y="233210"/>
                </a:lnTo>
                <a:lnTo>
                  <a:pt x="109558" y="269799"/>
                </a:lnTo>
                <a:lnTo>
                  <a:pt x="85011" y="308381"/>
                </a:lnTo>
                <a:lnTo>
                  <a:pt x="63288" y="348818"/>
                </a:lnTo>
                <a:lnTo>
                  <a:pt x="44526" y="390972"/>
                </a:lnTo>
                <a:lnTo>
                  <a:pt x="28866" y="434703"/>
                </a:lnTo>
                <a:lnTo>
                  <a:pt x="16445" y="479874"/>
                </a:lnTo>
                <a:lnTo>
                  <a:pt x="7401" y="526346"/>
                </a:lnTo>
                <a:lnTo>
                  <a:pt x="1873" y="573981"/>
                </a:lnTo>
                <a:lnTo>
                  <a:pt x="0" y="622640"/>
                </a:lnTo>
                <a:lnTo>
                  <a:pt x="1873" y="671299"/>
                </a:lnTo>
                <a:lnTo>
                  <a:pt x="7401" y="718934"/>
                </a:lnTo>
                <a:lnTo>
                  <a:pt x="16445" y="765406"/>
                </a:lnTo>
                <a:lnTo>
                  <a:pt x="28866" y="810577"/>
                </a:lnTo>
                <a:lnTo>
                  <a:pt x="44526" y="854309"/>
                </a:lnTo>
                <a:lnTo>
                  <a:pt x="63288" y="896462"/>
                </a:lnTo>
                <a:lnTo>
                  <a:pt x="85011" y="936899"/>
                </a:lnTo>
                <a:lnTo>
                  <a:pt x="109558" y="975482"/>
                </a:lnTo>
                <a:lnTo>
                  <a:pt x="136791" y="1012071"/>
                </a:lnTo>
                <a:lnTo>
                  <a:pt x="166571" y="1046528"/>
                </a:lnTo>
                <a:lnTo>
                  <a:pt x="198759" y="1078715"/>
                </a:lnTo>
                <a:lnTo>
                  <a:pt x="233217" y="1108494"/>
                </a:lnTo>
                <a:lnTo>
                  <a:pt x="269807" y="1135726"/>
                </a:lnTo>
                <a:lnTo>
                  <a:pt x="308390" y="1160272"/>
                </a:lnTo>
                <a:lnTo>
                  <a:pt x="348828" y="1181995"/>
                </a:lnTo>
                <a:lnTo>
                  <a:pt x="390982" y="1200756"/>
                </a:lnTo>
                <a:lnTo>
                  <a:pt x="434714" y="1216416"/>
                </a:lnTo>
                <a:lnTo>
                  <a:pt x="479885" y="1228837"/>
                </a:lnTo>
                <a:lnTo>
                  <a:pt x="526358" y="1237880"/>
                </a:lnTo>
                <a:lnTo>
                  <a:pt x="573993" y="1243408"/>
                </a:lnTo>
                <a:lnTo>
                  <a:pt x="622652" y="1245281"/>
                </a:lnTo>
                <a:lnTo>
                  <a:pt x="671311" y="1243408"/>
                </a:lnTo>
                <a:lnTo>
                  <a:pt x="718946" y="1237880"/>
                </a:lnTo>
                <a:lnTo>
                  <a:pt x="765418" y="1228837"/>
                </a:lnTo>
                <a:lnTo>
                  <a:pt x="810589" y="1216416"/>
                </a:lnTo>
                <a:lnTo>
                  <a:pt x="854321" y="1200756"/>
                </a:lnTo>
                <a:lnTo>
                  <a:pt x="896474" y="1181995"/>
                </a:lnTo>
                <a:lnTo>
                  <a:pt x="936911" y="1160272"/>
                </a:lnTo>
                <a:lnTo>
                  <a:pt x="975494" y="1135726"/>
                </a:lnTo>
                <a:lnTo>
                  <a:pt x="1012083" y="1108494"/>
                </a:lnTo>
                <a:lnTo>
                  <a:pt x="1046540" y="1078715"/>
                </a:lnTo>
                <a:lnTo>
                  <a:pt x="1078727" y="1046528"/>
                </a:lnTo>
                <a:lnTo>
                  <a:pt x="1108506" y="1012071"/>
                </a:lnTo>
                <a:lnTo>
                  <a:pt x="1135738" y="975482"/>
                </a:lnTo>
                <a:lnTo>
                  <a:pt x="1160284" y="936899"/>
                </a:lnTo>
                <a:lnTo>
                  <a:pt x="1182007" y="896462"/>
                </a:lnTo>
                <a:lnTo>
                  <a:pt x="1200768" y="854309"/>
                </a:lnTo>
                <a:lnTo>
                  <a:pt x="1216428" y="810577"/>
                </a:lnTo>
                <a:lnTo>
                  <a:pt x="1228849" y="765406"/>
                </a:lnTo>
                <a:lnTo>
                  <a:pt x="1237892" y="718934"/>
                </a:lnTo>
                <a:lnTo>
                  <a:pt x="1243420" y="671299"/>
                </a:lnTo>
                <a:lnTo>
                  <a:pt x="1245293" y="622640"/>
                </a:lnTo>
                <a:lnTo>
                  <a:pt x="1243420" y="573981"/>
                </a:lnTo>
                <a:lnTo>
                  <a:pt x="1237892" y="526346"/>
                </a:lnTo>
                <a:lnTo>
                  <a:pt x="1228849" y="479874"/>
                </a:lnTo>
                <a:lnTo>
                  <a:pt x="1216428" y="434703"/>
                </a:lnTo>
                <a:lnTo>
                  <a:pt x="1200768" y="390972"/>
                </a:lnTo>
                <a:lnTo>
                  <a:pt x="1182007" y="348818"/>
                </a:lnTo>
                <a:lnTo>
                  <a:pt x="1160284" y="308381"/>
                </a:lnTo>
                <a:lnTo>
                  <a:pt x="1135738" y="269799"/>
                </a:lnTo>
                <a:lnTo>
                  <a:pt x="1108506" y="233210"/>
                </a:lnTo>
                <a:lnTo>
                  <a:pt x="1078727" y="198752"/>
                </a:lnTo>
                <a:lnTo>
                  <a:pt x="1046540" y="166565"/>
                </a:lnTo>
                <a:lnTo>
                  <a:pt x="1012083" y="136786"/>
                </a:lnTo>
                <a:lnTo>
                  <a:pt x="975494" y="109555"/>
                </a:lnTo>
                <a:lnTo>
                  <a:pt x="936911" y="85008"/>
                </a:lnTo>
                <a:lnTo>
                  <a:pt x="896474" y="63285"/>
                </a:lnTo>
                <a:lnTo>
                  <a:pt x="854321" y="44525"/>
                </a:lnTo>
                <a:lnTo>
                  <a:pt x="810589" y="28865"/>
                </a:lnTo>
                <a:lnTo>
                  <a:pt x="765418" y="16444"/>
                </a:lnTo>
                <a:lnTo>
                  <a:pt x="718946" y="7400"/>
                </a:lnTo>
                <a:lnTo>
                  <a:pt x="671311" y="1873"/>
                </a:lnTo>
                <a:lnTo>
                  <a:pt x="622652" y="0"/>
                </a:lnTo>
                <a:close/>
              </a:path>
            </a:pathLst>
          </a:custGeom>
          <a:solidFill>
            <a:srgbClr val="DE6B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1D761256-EE99-9930-C9F4-667B6860BBD6}"/>
              </a:ext>
            </a:extLst>
          </p:cNvPr>
          <p:cNvSpPr txBox="1"/>
          <p:nvPr/>
        </p:nvSpPr>
        <p:spPr>
          <a:xfrm>
            <a:off x="2467479" y="17189671"/>
            <a:ext cx="3702050" cy="1355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US" sz="1550" b="1" dirty="0" err="1">
                <a:solidFill>
                  <a:srgbClr val="DE6B2C"/>
                </a:solidFill>
                <a:latin typeface="Roboto"/>
                <a:cs typeface="Roboto"/>
              </a:rPr>
              <a:t>Jismoniy</a:t>
            </a:r>
            <a:r>
              <a:rPr lang="en-US" sz="1550" b="1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DE6B2C"/>
                </a:solidFill>
                <a:latin typeface="Roboto"/>
                <a:cs typeface="Roboto"/>
              </a:rPr>
              <a:t>şaxslarga</a:t>
            </a:r>
            <a:r>
              <a:rPr lang="en-US" sz="1550" b="1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DE6B2C"/>
                </a:solidFill>
                <a:latin typeface="Roboto"/>
                <a:cs typeface="Roboto"/>
              </a:rPr>
              <a:t>ajratilgan</a:t>
            </a:r>
            <a:r>
              <a:rPr lang="en-US" sz="1550" b="1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DE6B2C"/>
                </a:solidFill>
                <a:latin typeface="Roboto"/>
                <a:cs typeface="Roboto"/>
              </a:rPr>
              <a:t>kreditlar</a:t>
            </a:r>
            <a:r>
              <a:rPr lang="en-US" sz="1550" b="1" spc="-10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550" spc="-10" dirty="0">
                <a:solidFill>
                  <a:srgbClr val="DE6B2C"/>
                </a:solidFill>
                <a:latin typeface="Roboto"/>
                <a:cs typeface="Roboto"/>
              </a:rPr>
              <a:t>(</a:t>
            </a:r>
            <a:r>
              <a:rPr lang="en-US" sz="1550" spc="-10" dirty="0" err="1">
                <a:solidFill>
                  <a:srgbClr val="DE6B2C"/>
                </a:solidFill>
                <a:latin typeface="Roboto"/>
                <a:cs typeface="Roboto"/>
              </a:rPr>
              <a:t>mikroqarz</a:t>
            </a:r>
            <a:r>
              <a:rPr lang="en-US" sz="1550" spc="-55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DE6B2C"/>
                </a:solidFill>
                <a:latin typeface="Roboto"/>
                <a:cs typeface="Roboto"/>
              </a:rPr>
              <a:t>va</a:t>
            </a:r>
            <a:r>
              <a:rPr lang="en-US" sz="1550" spc="-50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DE6B2C"/>
                </a:solidFill>
                <a:latin typeface="Roboto"/>
                <a:cs typeface="Roboto"/>
              </a:rPr>
              <a:t>kredit</a:t>
            </a:r>
            <a:r>
              <a:rPr lang="en-US" sz="1550" spc="-55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550" spc="-10" dirty="0" err="1">
                <a:solidFill>
                  <a:srgbClr val="DE6B2C"/>
                </a:solidFill>
                <a:latin typeface="Roboto"/>
                <a:cs typeface="Roboto"/>
              </a:rPr>
              <a:t>kartalaridan</a:t>
            </a:r>
            <a:r>
              <a:rPr lang="en-US" sz="1550" spc="-55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550" spc="-10" dirty="0" err="1">
                <a:solidFill>
                  <a:srgbClr val="DE6B2C"/>
                </a:solidFill>
                <a:latin typeface="Roboto"/>
                <a:cs typeface="Roboto"/>
              </a:rPr>
              <a:t>taşqari</a:t>
            </a:r>
            <a:r>
              <a:rPr lang="en-US" sz="1550" spc="-10" dirty="0">
                <a:solidFill>
                  <a:srgbClr val="DE6B2C"/>
                </a:solidFill>
                <a:latin typeface="Roboto"/>
                <a:cs typeface="Roboto"/>
              </a:rPr>
              <a:t>) </a:t>
            </a:r>
            <a:r>
              <a:rPr lang="en-US" sz="1550" spc="-25" dirty="0" err="1">
                <a:solidFill>
                  <a:srgbClr val="DE6B2C"/>
                </a:solidFill>
                <a:latin typeface="Roboto"/>
                <a:cs typeface="Roboto"/>
              </a:rPr>
              <a:t>Örtaça</a:t>
            </a:r>
            <a:r>
              <a:rPr lang="en-US" sz="1550" spc="-25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550" spc="-25" dirty="0" err="1">
                <a:solidFill>
                  <a:srgbClr val="DE6B2C"/>
                </a:solidFill>
                <a:latin typeface="Roboto"/>
                <a:cs typeface="Roboto"/>
              </a:rPr>
              <a:t>foiz</a:t>
            </a:r>
            <a:r>
              <a:rPr lang="en-US" sz="1550" spc="-25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550" spc="-25" dirty="0" err="1">
                <a:solidFill>
                  <a:srgbClr val="DE6B2C"/>
                </a:solidFill>
                <a:latin typeface="Roboto"/>
                <a:cs typeface="Roboto"/>
              </a:rPr>
              <a:t>stavka</a:t>
            </a:r>
            <a:r>
              <a:rPr lang="en-US" sz="1550" spc="-10" dirty="0" err="1">
                <a:solidFill>
                  <a:srgbClr val="DE6B2C"/>
                </a:solidFill>
                <a:latin typeface="Roboto"/>
                <a:cs typeface="Roboto"/>
              </a:rPr>
              <a:t>si</a:t>
            </a:r>
            <a:r>
              <a:rPr lang="en-US" sz="1550" spc="-10" dirty="0">
                <a:solidFill>
                  <a:srgbClr val="DE6B2C"/>
                </a:solidFill>
                <a:latin typeface="Roboto"/>
                <a:cs typeface="Roboto"/>
              </a:rPr>
              <a:t>:</a:t>
            </a:r>
            <a:endParaRPr lang="en-US" sz="1550" dirty="0">
              <a:solidFill>
                <a:srgbClr val="DE6B2C"/>
              </a:solidFill>
              <a:latin typeface="Roboto"/>
              <a:cs typeface="Roboto"/>
            </a:endParaRPr>
          </a:p>
          <a:p>
            <a:pPr marL="12700">
              <a:lnSpc>
                <a:spcPts val="4885"/>
              </a:lnSpc>
            </a:pPr>
            <a:r>
              <a:rPr sz="4500" b="1" spc="-30" dirty="0">
                <a:solidFill>
                  <a:srgbClr val="DE6B2C"/>
                </a:solidFill>
                <a:latin typeface="Roboto"/>
                <a:cs typeface="Roboto"/>
              </a:rPr>
              <a:t>22,4%</a:t>
            </a:r>
            <a:endParaRPr sz="4500" dirty="0">
              <a:solidFill>
                <a:srgbClr val="DE6B2C"/>
              </a:solidFill>
              <a:latin typeface="Roboto"/>
              <a:cs typeface="Roboto"/>
            </a:endParaRPr>
          </a:p>
        </p:txBody>
      </p:sp>
      <p:sp>
        <p:nvSpPr>
          <p:cNvPr id="47" name="object 18">
            <a:extLst>
              <a:ext uri="{FF2B5EF4-FFF2-40B4-BE49-F238E27FC236}">
                <a16:creationId xmlns:a16="http://schemas.microsoft.com/office/drawing/2014/main" id="{B0871E84-EA56-E685-4288-1AF918D6E425}"/>
              </a:ext>
            </a:extLst>
          </p:cNvPr>
          <p:cNvSpPr/>
          <p:nvPr/>
        </p:nvSpPr>
        <p:spPr>
          <a:xfrm>
            <a:off x="1373454" y="17478856"/>
            <a:ext cx="632460" cy="755650"/>
          </a:xfrm>
          <a:custGeom>
            <a:avLst/>
            <a:gdLst/>
            <a:ahLst/>
            <a:cxnLst/>
            <a:rect l="l" t="t" r="r" b="b"/>
            <a:pathLst>
              <a:path w="632460" h="755650">
                <a:moveTo>
                  <a:pt x="506780" y="190995"/>
                </a:moveTo>
                <a:lnTo>
                  <a:pt x="501738" y="147193"/>
                </a:lnTo>
                <a:lnTo>
                  <a:pt x="487375" y="106997"/>
                </a:lnTo>
                <a:lnTo>
                  <a:pt x="475157" y="87782"/>
                </a:lnTo>
                <a:lnTo>
                  <a:pt x="475157" y="190995"/>
                </a:lnTo>
                <a:lnTo>
                  <a:pt x="467042" y="241312"/>
                </a:lnTo>
                <a:lnTo>
                  <a:pt x="444436" y="285038"/>
                </a:lnTo>
                <a:lnTo>
                  <a:pt x="409981" y="319506"/>
                </a:lnTo>
                <a:lnTo>
                  <a:pt x="366268" y="342125"/>
                </a:lnTo>
                <a:lnTo>
                  <a:pt x="315950" y="350240"/>
                </a:lnTo>
                <a:lnTo>
                  <a:pt x="265620" y="342125"/>
                </a:lnTo>
                <a:lnTo>
                  <a:pt x="221919" y="319506"/>
                </a:lnTo>
                <a:lnTo>
                  <a:pt x="187452" y="285038"/>
                </a:lnTo>
                <a:lnTo>
                  <a:pt x="164846" y="241312"/>
                </a:lnTo>
                <a:lnTo>
                  <a:pt x="156730" y="190995"/>
                </a:lnTo>
                <a:lnTo>
                  <a:pt x="164846" y="140627"/>
                </a:lnTo>
                <a:lnTo>
                  <a:pt x="187452" y="96901"/>
                </a:lnTo>
                <a:lnTo>
                  <a:pt x="221919" y="62420"/>
                </a:lnTo>
                <a:lnTo>
                  <a:pt x="265620" y="39814"/>
                </a:lnTo>
                <a:lnTo>
                  <a:pt x="315950" y="31686"/>
                </a:lnTo>
                <a:lnTo>
                  <a:pt x="366268" y="39814"/>
                </a:lnTo>
                <a:lnTo>
                  <a:pt x="409981" y="62420"/>
                </a:lnTo>
                <a:lnTo>
                  <a:pt x="444436" y="96901"/>
                </a:lnTo>
                <a:lnTo>
                  <a:pt x="467042" y="140627"/>
                </a:lnTo>
                <a:lnTo>
                  <a:pt x="475157" y="190995"/>
                </a:lnTo>
                <a:lnTo>
                  <a:pt x="475157" y="87782"/>
                </a:lnTo>
                <a:lnTo>
                  <a:pt x="435267" y="41960"/>
                </a:lnTo>
                <a:lnTo>
                  <a:pt x="399821" y="19405"/>
                </a:lnTo>
                <a:lnTo>
                  <a:pt x="359638" y="5041"/>
                </a:lnTo>
                <a:lnTo>
                  <a:pt x="315874" y="0"/>
                </a:lnTo>
                <a:lnTo>
                  <a:pt x="272097" y="5041"/>
                </a:lnTo>
                <a:lnTo>
                  <a:pt x="231914" y="19405"/>
                </a:lnTo>
                <a:lnTo>
                  <a:pt x="196469" y="41960"/>
                </a:lnTo>
                <a:lnTo>
                  <a:pt x="166903" y="71526"/>
                </a:lnTo>
                <a:lnTo>
                  <a:pt x="144360" y="106997"/>
                </a:lnTo>
                <a:lnTo>
                  <a:pt x="129997" y="147193"/>
                </a:lnTo>
                <a:lnTo>
                  <a:pt x="124955" y="190995"/>
                </a:lnTo>
                <a:lnTo>
                  <a:pt x="129997" y="234784"/>
                </a:lnTo>
                <a:lnTo>
                  <a:pt x="144360" y="274980"/>
                </a:lnTo>
                <a:lnTo>
                  <a:pt x="166903" y="310438"/>
                </a:lnTo>
                <a:lnTo>
                  <a:pt x="196469" y="340017"/>
                </a:lnTo>
                <a:lnTo>
                  <a:pt x="231914" y="362559"/>
                </a:lnTo>
                <a:lnTo>
                  <a:pt x="272097" y="376923"/>
                </a:lnTo>
                <a:lnTo>
                  <a:pt x="315874" y="381965"/>
                </a:lnTo>
                <a:lnTo>
                  <a:pt x="359638" y="376923"/>
                </a:lnTo>
                <a:lnTo>
                  <a:pt x="399821" y="362559"/>
                </a:lnTo>
                <a:lnTo>
                  <a:pt x="419188" y="350240"/>
                </a:lnTo>
                <a:lnTo>
                  <a:pt x="435267" y="340017"/>
                </a:lnTo>
                <a:lnTo>
                  <a:pt x="464832" y="310438"/>
                </a:lnTo>
                <a:lnTo>
                  <a:pt x="487375" y="274980"/>
                </a:lnTo>
                <a:lnTo>
                  <a:pt x="501738" y="234784"/>
                </a:lnTo>
                <a:lnTo>
                  <a:pt x="506780" y="190995"/>
                </a:lnTo>
                <a:close/>
              </a:path>
              <a:path w="632460" h="755650">
                <a:moveTo>
                  <a:pt x="631888" y="651992"/>
                </a:moveTo>
                <a:lnTo>
                  <a:pt x="630923" y="600163"/>
                </a:lnTo>
                <a:lnTo>
                  <a:pt x="624433" y="558279"/>
                </a:lnTo>
                <a:lnTo>
                  <a:pt x="609168" y="519137"/>
                </a:lnTo>
                <a:lnTo>
                  <a:pt x="599554" y="504444"/>
                </a:lnTo>
                <a:lnTo>
                  <a:pt x="599554" y="610958"/>
                </a:lnTo>
                <a:lnTo>
                  <a:pt x="599490" y="651992"/>
                </a:lnTo>
                <a:lnTo>
                  <a:pt x="599401" y="701243"/>
                </a:lnTo>
                <a:lnTo>
                  <a:pt x="578993" y="722960"/>
                </a:lnTo>
                <a:lnTo>
                  <a:pt x="54381" y="722960"/>
                </a:lnTo>
                <a:lnTo>
                  <a:pt x="45618" y="721245"/>
                </a:lnTo>
                <a:lnTo>
                  <a:pt x="38582" y="716584"/>
                </a:lnTo>
                <a:lnTo>
                  <a:pt x="33909" y="709637"/>
                </a:lnTo>
                <a:lnTo>
                  <a:pt x="32245" y="701243"/>
                </a:lnTo>
                <a:lnTo>
                  <a:pt x="32270" y="609358"/>
                </a:lnTo>
                <a:lnTo>
                  <a:pt x="38379" y="564438"/>
                </a:lnTo>
                <a:lnTo>
                  <a:pt x="55537" y="524357"/>
                </a:lnTo>
                <a:lnTo>
                  <a:pt x="82092" y="490601"/>
                </a:lnTo>
                <a:lnTo>
                  <a:pt x="116433" y="464642"/>
                </a:lnTo>
                <a:lnTo>
                  <a:pt x="156908" y="447992"/>
                </a:lnTo>
                <a:lnTo>
                  <a:pt x="201866" y="442137"/>
                </a:lnTo>
                <a:lnTo>
                  <a:pt x="431380" y="442290"/>
                </a:lnTo>
                <a:lnTo>
                  <a:pt x="476313" y="448310"/>
                </a:lnTo>
                <a:lnTo>
                  <a:pt x="516572" y="465264"/>
                </a:lnTo>
                <a:lnTo>
                  <a:pt x="550595" y="491591"/>
                </a:lnTo>
                <a:lnTo>
                  <a:pt x="576808" y="525691"/>
                </a:lnTo>
                <a:lnTo>
                  <a:pt x="593648" y="566000"/>
                </a:lnTo>
                <a:lnTo>
                  <a:pt x="599554" y="610958"/>
                </a:lnTo>
                <a:lnTo>
                  <a:pt x="599554" y="504444"/>
                </a:lnTo>
                <a:lnTo>
                  <a:pt x="584695" y="481723"/>
                </a:lnTo>
                <a:lnTo>
                  <a:pt x="553212" y="451485"/>
                </a:lnTo>
                <a:lnTo>
                  <a:pt x="537705" y="442137"/>
                </a:lnTo>
                <a:lnTo>
                  <a:pt x="516064" y="429082"/>
                </a:lnTo>
                <a:lnTo>
                  <a:pt x="474548" y="415175"/>
                </a:lnTo>
                <a:lnTo>
                  <a:pt x="430898" y="410489"/>
                </a:lnTo>
                <a:lnTo>
                  <a:pt x="200012" y="410489"/>
                </a:lnTo>
                <a:lnTo>
                  <a:pt x="155816" y="415404"/>
                </a:lnTo>
                <a:lnTo>
                  <a:pt x="114998" y="429399"/>
                </a:lnTo>
                <a:lnTo>
                  <a:pt x="78613" y="451485"/>
                </a:lnTo>
                <a:lnTo>
                  <a:pt x="47980" y="480377"/>
                </a:lnTo>
                <a:lnTo>
                  <a:pt x="24015" y="515213"/>
                </a:lnTo>
                <a:lnTo>
                  <a:pt x="7912" y="554850"/>
                </a:lnTo>
                <a:lnTo>
                  <a:pt x="787" y="598233"/>
                </a:lnTo>
                <a:lnTo>
                  <a:pt x="38" y="701065"/>
                </a:lnTo>
                <a:lnTo>
                  <a:pt x="0" y="705993"/>
                </a:lnTo>
                <a:lnTo>
                  <a:pt x="5346" y="724141"/>
                </a:lnTo>
                <a:lnTo>
                  <a:pt x="16065" y="739038"/>
                </a:lnTo>
                <a:lnTo>
                  <a:pt x="31051" y="749706"/>
                </a:lnTo>
                <a:lnTo>
                  <a:pt x="49199" y="755205"/>
                </a:lnTo>
                <a:lnTo>
                  <a:pt x="582053" y="755205"/>
                </a:lnTo>
                <a:lnTo>
                  <a:pt x="600417" y="749084"/>
                </a:lnTo>
                <a:lnTo>
                  <a:pt x="615696" y="738200"/>
                </a:lnTo>
                <a:lnTo>
                  <a:pt x="626364" y="722960"/>
                </a:lnTo>
                <a:lnTo>
                  <a:pt x="630885" y="703707"/>
                </a:lnTo>
                <a:lnTo>
                  <a:pt x="631659" y="677837"/>
                </a:lnTo>
                <a:lnTo>
                  <a:pt x="631888" y="6519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19">
            <a:extLst>
              <a:ext uri="{FF2B5EF4-FFF2-40B4-BE49-F238E27FC236}">
                <a16:creationId xmlns:a16="http://schemas.microsoft.com/office/drawing/2014/main" id="{C4CAA3BD-10FA-A654-B279-568FAB5EB4E3}"/>
              </a:ext>
            </a:extLst>
          </p:cNvPr>
          <p:cNvSpPr/>
          <p:nvPr/>
        </p:nvSpPr>
        <p:spPr>
          <a:xfrm>
            <a:off x="6672726" y="17236099"/>
            <a:ext cx="1297940" cy="1297940"/>
          </a:xfrm>
          <a:custGeom>
            <a:avLst/>
            <a:gdLst/>
            <a:ahLst/>
            <a:cxnLst/>
            <a:rect l="l" t="t" r="r" b="b"/>
            <a:pathLst>
              <a:path w="1297940" h="1297940">
                <a:moveTo>
                  <a:pt x="648704" y="0"/>
                </a:moveTo>
                <a:lnTo>
                  <a:pt x="600290" y="1779"/>
                </a:lnTo>
                <a:lnTo>
                  <a:pt x="552842" y="7033"/>
                </a:lnTo>
                <a:lnTo>
                  <a:pt x="506487" y="15636"/>
                </a:lnTo>
                <a:lnTo>
                  <a:pt x="461349" y="27464"/>
                </a:lnTo>
                <a:lnTo>
                  <a:pt x="417553" y="42390"/>
                </a:lnTo>
                <a:lnTo>
                  <a:pt x="375225" y="60289"/>
                </a:lnTo>
                <a:lnTo>
                  <a:pt x="334491" y="81036"/>
                </a:lnTo>
                <a:lnTo>
                  <a:pt x="295476" y="104506"/>
                </a:lnTo>
                <a:lnTo>
                  <a:pt x="258306" y="130572"/>
                </a:lnTo>
                <a:lnTo>
                  <a:pt x="223105" y="159110"/>
                </a:lnTo>
                <a:lnTo>
                  <a:pt x="190000" y="189994"/>
                </a:lnTo>
                <a:lnTo>
                  <a:pt x="159115" y="223098"/>
                </a:lnTo>
                <a:lnTo>
                  <a:pt x="130576" y="258298"/>
                </a:lnTo>
                <a:lnTo>
                  <a:pt x="104509" y="295468"/>
                </a:lnTo>
                <a:lnTo>
                  <a:pt x="81039" y="334482"/>
                </a:lnTo>
                <a:lnTo>
                  <a:pt x="60291" y="375216"/>
                </a:lnTo>
                <a:lnTo>
                  <a:pt x="42391" y="417543"/>
                </a:lnTo>
                <a:lnTo>
                  <a:pt x="27465" y="461338"/>
                </a:lnTo>
                <a:lnTo>
                  <a:pt x="15637" y="506476"/>
                </a:lnTo>
                <a:lnTo>
                  <a:pt x="7033" y="552831"/>
                </a:lnTo>
                <a:lnTo>
                  <a:pt x="1779" y="600278"/>
                </a:lnTo>
                <a:lnTo>
                  <a:pt x="0" y="648692"/>
                </a:lnTo>
                <a:lnTo>
                  <a:pt x="1779" y="697106"/>
                </a:lnTo>
                <a:lnTo>
                  <a:pt x="7033" y="744553"/>
                </a:lnTo>
                <a:lnTo>
                  <a:pt x="15637" y="790908"/>
                </a:lnTo>
                <a:lnTo>
                  <a:pt x="27465" y="836046"/>
                </a:lnTo>
                <a:lnTo>
                  <a:pt x="42391" y="879841"/>
                </a:lnTo>
                <a:lnTo>
                  <a:pt x="60291" y="922168"/>
                </a:lnTo>
                <a:lnTo>
                  <a:pt x="81039" y="962901"/>
                </a:lnTo>
                <a:lnTo>
                  <a:pt x="104509" y="1001916"/>
                </a:lnTo>
                <a:lnTo>
                  <a:pt x="130576" y="1039085"/>
                </a:lnTo>
                <a:lnTo>
                  <a:pt x="159115" y="1074285"/>
                </a:lnTo>
                <a:lnTo>
                  <a:pt x="190000" y="1107390"/>
                </a:lnTo>
                <a:lnTo>
                  <a:pt x="223105" y="1138274"/>
                </a:lnTo>
                <a:lnTo>
                  <a:pt x="258306" y="1166812"/>
                </a:lnTo>
                <a:lnTo>
                  <a:pt x="295476" y="1192878"/>
                </a:lnTo>
                <a:lnTo>
                  <a:pt x="334491" y="1216347"/>
                </a:lnTo>
                <a:lnTo>
                  <a:pt x="375225" y="1237094"/>
                </a:lnTo>
                <a:lnTo>
                  <a:pt x="417553" y="1254994"/>
                </a:lnTo>
                <a:lnTo>
                  <a:pt x="461349" y="1269920"/>
                </a:lnTo>
                <a:lnTo>
                  <a:pt x="506487" y="1281747"/>
                </a:lnTo>
                <a:lnTo>
                  <a:pt x="552842" y="1290351"/>
                </a:lnTo>
                <a:lnTo>
                  <a:pt x="600290" y="1295605"/>
                </a:lnTo>
                <a:lnTo>
                  <a:pt x="648704" y="1297384"/>
                </a:lnTo>
                <a:lnTo>
                  <a:pt x="697116" y="1295605"/>
                </a:lnTo>
                <a:lnTo>
                  <a:pt x="744562" y="1290351"/>
                </a:lnTo>
                <a:lnTo>
                  <a:pt x="790916" y="1281747"/>
                </a:lnTo>
                <a:lnTo>
                  <a:pt x="836054" y="1269920"/>
                </a:lnTo>
                <a:lnTo>
                  <a:pt x="879848" y="1254994"/>
                </a:lnTo>
                <a:lnTo>
                  <a:pt x="922175" y="1237094"/>
                </a:lnTo>
                <a:lnTo>
                  <a:pt x="962908" y="1216347"/>
                </a:lnTo>
                <a:lnTo>
                  <a:pt x="1001922" y="1192878"/>
                </a:lnTo>
                <a:lnTo>
                  <a:pt x="1039092" y="1166812"/>
                </a:lnTo>
                <a:lnTo>
                  <a:pt x="1074292" y="1138274"/>
                </a:lnTo>
                <a:lnTo>
                  <a:pt x="1107397" y="1107390"/>
                </a:lnTo>
                <a:lnTo>
                  <a:pt x="1138282" y="1074285"/>
                </a:lnTo>
                <a:lnTo>
                  <a:pt x="1166820" y="1039085"/>
                </a:lnTo>
                <a:lnTo>
                  <a:pt x="1192887" y="1001916"/>
                </a:lnTo>
                <a:lnTo>
                  <a:pt x="1216357" y="962901"/>
                </a:lnTo>
                <a:lnTo>
                  <a:pt x="1237105" y="922168"/>
                </a:lnTo>
                <a:lnTo>
                  <a:pt x="1255004" y="879841"/>
                </a:lnTo>
                <a:lnTo>
                  <a:pt x="1269931" y="836046"/>
                </a:lnTo>
                <a:lnTo>
                  <a:pt x="1281759" y="790908"/>
                </a:lnTo>
                <a:lnTo>
                  <a:pt x="1290363" y="744553"/>
                </a:lnTo>
                <a:lnTo>
                  <a:pt x="1295617" y="697106"/>
                </a:lnTo>
                <a:lnTo>
                  <a:pt x="1297396" y="648692"/>
                </a:lnTo>
                <a:lnTo>
                  <a:pt x="1295617" y="600278"/>
                </a:lnTo>
                <a:lnTo>
                  <a:pt x="1290363" y="552831"/>
                </a:lnTo>
                <a:lnTo>
                  <a:pt x="1281759" y="506476"/>
                </a:lnTo>
                <a:lnTo>
                  <a:pt x="1269931" y="461338"/>
                </a:lnTo>
                <a:lnTo>
                  <a:pt x="1255004" y="417543"/>
                </a:lnTo>
                <a:lnTo>
                  <a:pt x="1237105" y="375216"/>
                </a:lnTo>
                <a:lnTo>
                  <a:pt x="1216357" y="334482"/>
                </a:lnTo>
                <a:lnTo>
                  <a:pt x="1192887" y="295468"/>
                </a:lnTo>
                <a:lnTo>
                  <a:pt x="1166820" y="258298"/>
                </a:lnTo>
                <a:lnTo>
                  <a:pt x="1138282" y="223098"/>
                </a:lnTo>
                <a:lnTo>
                  <a:pt x="1107397" y="189994"/>
                </a:lnTo>
                <a:lnTo>
                  <a:pt x="1074292" y="159110"/>
                </a:lnTo>
                <a:lnTo>
                  <a:pt x="1039092" y="130572"/>
                </a:lnTo>
                <a:lnTo>
                  <a:pt x="1001922" y="104506"/>
                </a:lnTo>
                <a:lnTo>
                  <a:pt x="962908" y="81036"/>
                </a:lnTo>
                <a:lnTo>
                  <a:pt x="922175" y="60289"/>
                </a:lnTo>
                <a:lnTo>
                  <a:pt x="879848" y="42390"/>
                </a:lnTo>
                <a:lnTo>
                  <a:pt x="836054" y="27464"/>
                </a:lnTo>
                <a:lnTo>
                  <a:pt x="790916" y="15636"/>
                </a:lnTo>
                <a:lnTo>
                  <a:pt x="744562" y="7033"/>
                </a:lnTo>
                <a:lnTo>
                  <a:pt x="697116" y="1779"/>
                </a:lnTo>
                <a:lnTo>
                  <a:pt x="648704" y="0"/>
                </a:lnTo>
                <a:close/>
              </a:path>
            </a:pathLst>
          </a:custGeom>
          <a:solidFill>
            <a:srgbClr val="DE6B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20">
            <a:extLst>
              <a:ext uri="{FF2B5EF4-FFF2-40B4-BE49-F238E27FC236}">
                <a16:creationId xmlns:a16="http://schemas.microsoft.com/office/drawing/2014/main" id="{098BD522-0A34-560B-9C8E-071298DF1065}"/>
              </a:ext>
            </a:extLst>
          </p:cNvPr>
          <p:cNvSpPr/>
          <p:nvPr/>
        </p:nvSpPr>
        <p:spPr>
          <a:xfrm>
            <a:off x="6920865" y="17539245"/>
            <a:ext cx="801370" cy="691515"/>
          </a:xfrm>
          <a:custGeom>
            <a:avLst/>
            <a:gdLst/>
            <a:ahLst/>
            <a:cxnLst/>
            <a:rect l="l" t="t" r="r" b="b"/>
            <a:pathLst>
              <a:path w="801370" h="691515">
                <a:moveTo>
                  <a:pt x="546658" y="64160"/>
                </a:moveTo>
                <a:lnTo>
                  <a:pt x="530987" y="16179"/>
                </a:lnTo>
                <a:lnTo>
                  <a:pt x="498602" y="0"/>
                </a:lnTo>
                <a:lnTo>
                  <a:pt x="302755" y="0"/>
                </a:lnTo>
                <a:lnTo>
                  <a:pt x="277660" y="9969"/>
                </a:lnTo>
                <a:lnTo>
                  <a:pt x="262229" y="27101"/>
                </a:lnTo>
                <a:lnTo>
                  <a:pt x="255358" y="50050"/>
                </a:lnTo>
                <a:lnTo>
                  <a:pt x="255968" y="77482"/>
                </a:lnTo>
                <a:lnTo>
                  <a:pt x="257175" y="86398"/>
                </a:lnTo>
                <a:lnTo>
                  <a:pt x="265811" y="90576"/>
                </a:lnTo>
                <a:lnTo>
                  <a:pt x="280593" y="90601"/>
                </a:lnTo>
                <a:lnTo>
                  <a:pt x="289356" y="86398"/>
                </a:lnTo>
                <a:lnTo>
                  <a:pt x="291553" y="70269"/>
                </a:lnTo>
                <a:lnTo>
                  <a:pt x="291592" y="54838"/>
                </a:lnTo>
                <a:lnTo>
                  <a:pt x="292811" y="47802"/>
                </a:lnTo>
                <a:lnTo>
                  <a:pt x="296240" y="41884"/>
                </a:lnTo>
                <a:lnTo>
                  <a:pt x="301688" y="37807"/>
                </a:lnTo>
                <a:lnTo>
                  <a:pt x="308952" y="36283"/>
                </a:lnTo>
                <a:lnTo>
                  <a:pt x="493077" y="36334"/>
                </a:lnTo>
                <a:lnTo>
                  <a:pt x="504101" y="36334"/>
                </a:lnTo>
                <a:lnTo>
                  <a:pt x="509651" y="46037"/>
                </a:lnTo>
                <a:lnTo>
                  <a:pt x="509765" y="70205"/>
                </a:lnTo>
                <a:lnTo>
                  <a:pt x="512140" y="86842"/>
                </a:lnTo>
                <a:lnTo>
                  <a:pt x="521563" y="91097"/>
                </a:lnTo>
                <a:lnTo>
                  <a:pt x="529564" y="90538"/>
                </a:lnTo>
                <a:lnTo>
                  <a:pt x="540169" y="86499"/>
                </a:lnTo>
                <a:lnTo>
                  <a:pt x="545338" y="77241"/>
                </a:lnTo>
                <a:lnTo>
                  <a:pt x="546658" y="64160"/>
                </a:lnTo>
                <a:close/>
              </a:path>
              <a:path w="801370" h="691515">
                <a:moveTo>
                  <a:pt x="782942" y="402043"/>
                </a:moveTo>
                <a:lnTo>
                  <a:pt x="781659" y="393776"/>
                </a:lnTo>
                <a:lnTo>
                  <a:pt x="777963" y="387477"/>
                </a:lnTo>
                <a:lnTo>
                  <a:pt x="772147" y="383476"/>
                </a:lnTo>
                <a:lnTo>
                  <a:pt x="764451" y="382117"/>
                </a:lnTo>
                <a:lnTo>
                  <a:pt x="757008" y="383552"/>
                </a:lnTo>
                <a:lnTo>
                  <a:pt x="751344" y="387616"/>
                </a:lnTo>
                <a:lnTo>
                  <a:pt x="747737" y="394106"/>
                </a:lnTo>
                <a:lnTo>
                  <a:pt x="746480" y="402856"/>
                </a:lnTo>
                <a:lnTo>
                  <a:pt x="746417" y="647674"/>
                </a:lnTo>
                <a:lnTo>
                  <a:pt x="738314" y="654875"/>
                </a:lnTo>
                <a:lnTo>
                  <a:pt x="63042" y="654875"/>
                </a:lnTo>
                <a:lnTo>
                  <a:pt x="54940" y="647674"/>
                </a:lnTo>
                <a:lnTo>
                  <a:pt x="54876" y="402094"/>
                </a:lnTo>
                <a:lnTo>
                  <a:pt x="53594" y="393865"/>
                </a:lnTo>
                <a:lnTo>
                  <a:pt x="49974" y="387565"/>
                </a:lnTo>
                <a:lnTo>
                  <a:pt x="44323" y="383540"/>
                </a:lnTo>
                <a:lnTo>
                  <a:pt x="36944" y="382117"/>
                </a:lnTo>
                <a:lnTo>
                  <a:pt x="29235" y="383489"/>
                </a:lnTo>
                <a:lnTo>
                  <a:pt x="23406" y="387489"/>
                </a:lnTo>
                <a:lnTo>
                  <a:pt x="19710" y="393776"/>
                </a:lnTo>
                <a:lnTo>
                  <a:pt x="18440" y="402043"/>
                </a:lnTo>
                <a:lnTo>
                  <a:pt x="18656" y="637755"/>
                </a:lnTo>
                <a:lnTo>
                  <a:pt x="22885" y="658749"/>
                </a:lnTo>
                <a:lnTo>
                  <a:pt x="34391" y="675678"/>
                </a:lnTo>
                <a:lnTo>
                  <a:pt x="51485" y="686993"/>
                </a:lnTo>
                <a:lnTo>
                  <a:pt x="72466" y="691108"/>
                </a:lnTo>
                <a:lnTo>
                  <a:pt x="728903" y="691108"/>
                </a:lnTo>
                <a:lnTo>
                  <a:pt x="749884" y="686993"/>
                </a:lnTo>
                <a:lnTo>
                  <a:pt x="766978" y="675678"/>
                </a:lnTo>
                <a:lnTo>
                  <a:pt x="778484" y="658749"/>
                </a:lnTo>
                <a:lnTo>
                  <a:pt x="782713" y="637755"/>
                </a:lnTo>
                <a:lnTo>
                  <a:pt x="782942" y="402043"/>
                </a:lnTo>
                <a:close/>
              </a:path>
              <a:path w="801370" h="691515">
                <a:moveTo>
                  <a:pt x="801103" y="173545"/>
                </a:moveTo>
                <a:lnTo>
                  <a:pt x="797471" y="163626"/>
                </a:lnTo>
                <a:lnTo>
                  <a:pt x="794423" y="155282"/>
                </a:lnTo>
                <a:lnTo>
                  <a:pt x="782726" y="140589"/>
                </a:lnTo>
                <a:lnTo>
                  <a:pt x="766851" y="130911"/>
                </a:lnTo>
                <a:lnTo>
                  <a:pt x="767245" y="130911"/>
                </a:lnTo>
                <a:lnTo>
                  <a:pt x="764679" y="130454"/>
                </a:lnTo>
                <a:lnTo>
                  <a:pt x="764679" y="181825"/>
                </a:lnTo>
                <a:lnTo>
                  <a:pt x="764654" y="307428"/>
                </a:lnTo>
                <a:lnTo>
                  <a:pt x="758913" y="314452"/>
                </a:lnTo>
                <a:lnTo>
                  <a:pt x="473786" y="378218"/>
                </a:lnTo>
                <a:lnTo>
                  <a:pt x="472884" y="352552"/>
                </a:lnTo>
                <a:lnTo>
                  <a:pt x="471525" y="351269"/>
                </a:lnTo>
                <a:lnTo>
                  <a:pt x="465162" y="345579"/>
                </a:lnTo>
                <a:lnTo>
                  <a:pt x="437057" y="345579"/>
                </a:lnTo>
                <a:lnTo>
                  <a:pt x="437057" y="381939"/>
                </a:lnTo>
                <a:lnTo>
                  <a:pt x="437057" y="454736"/>
                </a:lnTo>
                <a:lnTo>
                  <a:pt x="364299" y="454736"/>
                </a:lnTo>
                <a:lnTo>
                  <a:pt x="364299" y="381939"/>
                </a:lnTo>
                <a:lnTo>
                  <a:pt x="437057" y="381939"/>
                </a:lnTo>
                <a:lnTo>
                  <a:pt x="437057" y="345579"/>
                </a:lnTo>
                <a:lnTo>
                  <a:pt x="336118" y="345579"/>
                </a:lnTo>
                <a:lnTo>
                  <a:pt x="328726" y="352552"/>
                </a:lnTo>
                <a:lnTo>
                  <a:pt x="327291" y="378167"/>
                </a:lnTo>
                <a:lnTo>
                  <a:pt x="42443" y="314452"/>
                </a:lnTo>
                <a:lnTo>
                  <a:pt x="36677" y="307428"/>
                </a:lnTo>
                <a:lnTo>
                  <a:pt x="36804" y="170459"/>
                </a:lnTo>
                <a:lnTo>
                  <a:pt x="45161" y="163626"/>
                </a:lnTo>
                <a:lnTo>
                  <a:pt x="745985" y="163626"/>
                </a:lnTo>
                <a:lnTo>
                  <a:pt x="753605" y="164985"/>
                </a:lnTo>
                <a:lnTo>
                  <a:pt x="759510" y="168744"/>
                </a:lnTo>
                <a:lnTo>
                  <a:pt x="763320" y="174510"/>
                </a:lnTo>
                <a:lnTo>
                  <a:pt x="764679" y="181825"/>
                </a:lnTo>
                <a:lnTo>
                  <a:pt x="764679" y="130454"/>
                </a:lnTo>
                <a:lnTo>
                  <a:pt x="747039" y="127266"/>
                </a:lnTo>
                <a:lnTo>
                  <a:pt x="54343" y="127266"/>
                </a:lnTo>
                <a:lnTo>
                  <a:pt x="17957" y="141020"/>
                </a:lnTo>
                <a:lnTo>
                  <a:pt x="1130" y="175704"/>
                </a:lnTo>
                <a:lnTo>
                  <a:pt x="0" y="239318"/>
                </a:lnTo>
                <a:lnTo>
                  <a:pt x="279" y="271068"/>
                </a:lnTo>
                <a:lnTo>
                  <a:pt x="4686" y="319874"/>
                </a:lnTo>
                <a:lnTo>
                  <a:pt x="43421" y="351269"/>
                </a:lnTo>
                <a:lnTo>
                  <a:pt x="328002" y="414743"/>
                </a:lnTo>
                <a:lnTo>
                  <a:pt x="327736" y="414743"/>
                </a:lnTo>
                <a:lnTo>
                  <a:pt x="327888" y="454736"/>
                </a:lnTo>
                <a:lnTo>
                  <a:pt x="346049" y="491096"/>
                </a:lnTo>
                <a:lnTo>
                  <a:pt x="455320" y="491096"/>
                </a:lnTo>
                <a:lnTo>
                  <a:pt x="462546" y="489623"/>
                </a:lnTo>
                <a:lnTo>
                  <a:pt x="468287" y="485889"/>
                </a:lnTo>
                <a:lnTo>
                  <a:pt x="472084" y="480275"/>
                </a:lnTo>
                <a:lnTo>
                  <a:pt x="473456" y="473087"/>
                </a:lnTo>
                <a:lnTo>
                  <a:pt x="473456" y="454736"/>
                </a:lnTo>
                <a:lnTo>
                  <a:pt x="473468" y="414743"/>
                </a:lnTo>
                <a:lnTo>
                  <a:pt x="620534" y="381939"/>
                </a:lnTo>
                <a:lnTo>
                  <a:pt x="637222" y="378218"/>
                </a:lnTo>
                <a:lnTo>
                  <a:pt x="758063" y="351269"/>
                </a:lnTo>
                <a:lnTo>
                  <a:pt x="773849" y="345135"/>
                </a:lnTo>
                <a:lnTo>
                  <a:pt x="786498" y="335026"/>
                </a:lnTo>
                <a:lnTo>
                  <a:pt x="795693" y="321830"/>
                </a:lnTo>
                <a:lnTo>
                  <a:pt x="801103" y="306463"/>
                </a:lnTo>
                <a:lnTo>
                  <a:pt x="801103" y="1735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21">
            <a:extLst>
              <a:ext uri="{FF2B5EF4-FFF2-40B4-BE49-F238E27FC236}">
                <a16:creationId xmlns:a16="http://schemas.microsoft.com/office/drawing/2014/main" id="{AA5ED65A-8C17-3E3C-A6BC-1932FC7BDD44}"/>
              </a:ext>
            </a:extLst>
          </p:cNvPr>
          <p:cNvSpPr txBox="1"/>
          <p:nvPr/>
        </p:nvSpPr>
        <p:spPr>
          <a:xfrm>
            <a:off x="8191927" y="17211273"/>
            <a:ext cx="3449954" cy="13430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600" b="1" dirty="0" err="1">
                <a:solidFill>
                  <a:srgbClr val="DE6B2C"/>
                </a:solidFill>
                <a:latin typeface="Roboto"/>
                <a:cs typeface="Roboto"/>
              </a:rPr>
              <a:t>Yuridik</a:t>
            </a:r>
            <a:r>
              <a:rPr lang="en-US" sz="1600" b="1" spc="-30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DE6B2C"/>
                </a:solidFill>
                <a:latin typeface="Roboto"/>
                <a:cs typeface="Roboto"/>
              </a:rPr>
              <a:t>şaxslarga</a:t>
            </a:r>
            <a:r>
              <a:rPr lang="en-US" sz="1600" b="1" spc="-30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DE6B2C"/>
                </a:solidFill>
                <a:latin typeface="Roboto"/>
                <a:cs typeface="Roboto"/>
              </a:rPr>
              <a:t>ajratilgan</a:t>
            </a:r>
            <a:r>
              <a:rPr lang="en-US" sz="1600" b="1" spc="-30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600" b="1" spc="-10" dirty="0" err="1">
                <a:solidFill>
                  <a:srgbClr val="DE6B2C"/>
                </a:solidFill>
                <a:latin typeface="Roboto"/>
                <a:cs typeface="Roboto"/>
              </a:rPr>
              <a:t>kreditlar</a:t>
            </a:r>
            <a:endParaRPr lang="en-US" sz="1600" dirty="0">
              <a:solidFill>
                <a:srgbClr val="DE6B2C"/>
              </a:solidFill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US" sz="1600" spc="-20" dirty="0" err="1">
                <a:solidFill>
                  <a:srgbClr val="DE6B2C"/>
                </a:solidFill>
                <a:latin typeface="Roboto"/>
                <a:cs typeface="Roboto"/>
              </a:rPr>
              <a:t>Örtaça</a:t>
            </a:r>
            <a:r>
              <a:rPr lang="en-US" sz="1600" spc="-20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600" spc="-20" dirty="0" err="1">
                <a:solidFill>
                  <a:srgbClr val="DE6B2C"/>
                </a:solidFill>
                <a:latin typeface="Roboto"/>
                <a:cs typeface="Roboto"/>
              </a:rPr>
              <a:t>foiz</a:t>
            </a:r>
            <a:r>
              <a:rPr lang="en-US" sz="1600" spc="-20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lang="en-US" sz="1600" spc="-20" dirty="0" err="1">
                <a:solidFill>
                  <a:srgbClr val="DE6B2C"/>
                </a:solidFill>
                <a:latin typeface="Roboto"/>
                <a:cs typeface="Roboto"/>
              </a:rPr>
              <a:t>stavka</a:t>
            </a:r>
            <a:r>
              <a:rPr lang="en-US" sz="1600" spc="-10" dirty="0" err="1">
                <a:solidFill>
                  <a:srgbClr val="DE6B2C"/>
                </a:solidFill>
                <a:latin typeface="Roboto"/>
                <a:cs typeface="Roboto"/>
              </a:rPr>
              <a:t>si</a:t>
            </a:r>
            <a:r>
              <a:rPr lang="en-US" sz="1600" spc="-10" dirty="0">
                <a:solidFill>
                  <a:srgbClr val="DE6B2C"/>
                </a:solidFill>
                <a:latin typeface="Roboto"/>
                <a:cs typeface="Roboto"/>
              </a:rPr>
              <a:t>:</a:t>
            </a:r>
            <a:endParaRPr lang="en-US" sz="1600" dirty="0">
              <a:solidFill>
                <a:srgbClr val="DE6B2C"/>
              </a:solidFill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4650" b="1" spc="-10" dirty="0">
                <a:solidFill>
                  <a:srgbClr val="DE6B2C"/>
                </a:solidFill>
                <a:latin typeface="Roboto"/>
                <a:cs typeface="Roboto"/>
              </a:rPr>
              <a:t>22,5%</a:t>
            </a:r>
            <a:endParaRPr sz="4650" dirty="0">
              <a:solidFill>
                <a:srgbClr val="DE6B2C"/>
              </a:solidFill>
              <a:latin typeface="Roboto"/>
              <a:cs typeface="Roboto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B982AEC-32BE-811C-5611-2393322E8535}"/>
              </a:ext>
            </a:extLst>
          </p:cNvPr>
          <p:cNvSpPr txBox="1"/>
          <p:nvPr/>
        </p:nvSpPr>
        <p:spPr>
          <a:xfrm>
            <a:off x="5365524" y="16663036"/>
            <a:ext cx="25507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uz-Latn-UZ" sz="2400" b="1" dirty="0">
                <a:solidFill>
                  <a:srgbClr val="DE6B2C"/>
                </a:solidFill>
                <a:latin typeface="Roboto"/>
                <a:cs typeface="Roboto"/>
              </a:rPr>
              <a:t>Ma’lumot uçun :</a:t>
            </a:r>
            <a:endParaRPr lang="uz-Latn-UZ" sz="2400" dirty="0">
              <a:solidFill>
                <a:srgbClr val="DE6B2C"/>
              </a:solidFill>
              <a:latin typeface="Roboto"/>
              <a:cs typeface="Roboto"/>
            </a:endParaRPr>
          </a:p>
        </p:txBody>
      </p:sp>
      <p:pic>
        <p:nvPicPr>
          <p:cNvPr id="20" name="object 8">
            <a:extLst>
              <a:ext uri="{FF2B5EF4-FFF2-40B4-BE49-F238E27FC236}">
                <a16:creationId xmlns:a16="http://schemas.microsoft.com/office/drawing/2014/main" id="{E6E7B7FE-749A-7B9A-CF71-A040D445D259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0681" y="3161550"/>
            <a:ext cx="12002698" cy="2091616"/>
          </a:xfrm>
          <a:prstGeom prst="rect">
            <a:avLst/>
          </a:prstGeom>
        </p:spPr>
      </p:pic>
      <p:sp>
        <p:nvSpPr>
          <p:cNvPr id="21" name="object 9">
            <a:extLst>
              <a:ext uri="{FF2B5EF4-FFF2-40B4-BE49-F238E27FC236}">
                <a16:creationId xmlns:a16="http://schemas.microsoft.com/office/drawing/2014/main" id="{D640654A-6309-0DEF-59C5-BE0946380588}"/>
              </a:ext>
            </a:extLst>
          </p:cNvPr>
          <p:cNvSpPr txBox="1"/>
          <p:nvPr/>
        </p:nvSpPr>
        <p:spPr>
          <a:xfrm>
            <a:off x="3117752" y="3270250"/>
            <a:ext cx="3802764" cy="1730282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605790">
              <a:lnSpc>
                <a:spcPts val="2610"/>
              </a:lnSpc>
              <a:spcBef>
                <a:spcPts val="430"/>
              </a:spcBef>
            </a:pPr>
            <a:r>
              <a:rPr sz="2200" b="1" dirty="0">
                <a:solidFill>
                  <a:srgbClr val="DE6B2C"/>
                </a:solidFill>
                <a:latin typeface="Roboto"/>
                <a:cs typeface="Roboto"/>
              </a:rPr>
              <a:t>ASOSIY</a:t>
            </a:r>
            <a:r>
              <a:rPr sz="2200" b="1" spc="-20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sz="2200" b="1" spc="-10" dirty="0">
                <a:solidFill>
                  <a:srgbClr val="DE6B2C"/>
                </a:solidFill>
                <a:latin typeface="Roboto"/>
                <a:cs typeface="Roboto"/>
              </a:rPr>
              <a:t>VOSITALAR </a:t>
            </a:r>
            <a:r>
              <a:rPr sz="2200" b="1" dirty="0">
                <a:solidFill>
                  <a:srgbClr val="DE6B2C"/>
                </a:solidFill>
                <a:latin typeface="Roboto"/>
                <a:cs typeface="Roboto"/>
              </a:rPr>
              <a:t>XARIDI</a:t>
            </a:r>
            <a:r>
              <a:rPr sz="2200" b="1" spc="50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sz="2200" b="1" spc="-20" dirty="0">
                <a:solidFill>
                  <a:srgbClr val="DE6B2C"/>
                </a:solidFill>
                <a:latin typeface="Roboto"/>
                <a:cs typeface="Roboto"/>
              </a:rPr>
              <a:t>NIMA?</a:t>
            </a:r>
            <a:endParaRPr sz="2200" dirty="0">
              <a:latin typeface="Roboto"/>
              <a:cs typeface="Roboto"/>
            </a:endParaRPr>
          </a:p>
          <a:p>
            <a:pPr marL="43180" marR="5080" algn="just">
              <a:lnSpc>
                <a:spcPct val="104700"/>
              </a:lnSpc>
              <a:spcBef>
                <a:spcPts val="390"/>
              </a:spcBef>
            </a:pPr>
            <a:r>
              <a:rPr lang="uz-Latn-UZ" sz="1500" dirty="0">
                <a:solidFill>
                  <a:srgbClr val="DE6B2C"/>
                </a:solidFill>
                <a:latin typeface="Roboto"/>
                <a:cs typeface="Roboto"/>
              </a:rPr>
              <a:t>Asosiy vositalar xaridi — bu banklar tomonidan tadbirkorlarga iqtisodiy faoliyat uçun bino, uskunalar yoki transport sotib oliş maqsadida ajratiladigan kreditdir</a:t>
            </a:r>
            <a:endParaRPr lang="uz-Latn-UZ" sz="1500" dirty="0">
              <a:latin typeface="Roboto"/>
              <a:cs typeface="Roboto"/>
            </a:endParaRPr>
          </a:p>
        </p:txBody>
      </p:sp>
      <p:sp>
        <p:nvSpPr>
          <p:cNvPr id="22" name="object 10">
            <a:extLst>
              <a:ext uri="{FF2B5EF4-FFF2-40B4-BE49-F238E27FC236}">
                <a16:creationId xmlns:a16="http://schemas.microsoft.com/office/drawing/2014/main" id="{326BD150-7F05-9064-FF47-FAE2D63E354E}"/>
              </a:ext>
            </a:extLst>
          </p:cNvPr>
          <p:cNvSpPr txBox="1"/>
          <p:nvPr/>
        </p:nvSpPr>
        <p:spPr>
          <a:xfrm>
            <a:off x="7615433" y="4307385"/>
            <a:ext cx="1355090" cy="4150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ctr">
              <a:lnSpc>
                <a:spcPct val="104700"/>
              </a:lnSpc>
              <a:spcBef>
                <a:spcPts val="45"/>
              </a:spcBef>
            </a:pPr>
            <a:r>
              <a:rPr lang="uz-Latn-UZ" sz="1300" spc="-10" dirty="0">
                <a:solidFill>
                  <a:srgbClr val="DE6B2C"/>
                </a:solidFill>
                <a:latin typeface="Roboto"/>
                <a:cs typeface="Roboto"/>
              </a:rPr>
              <a:t>Tezkor rasmiylaştiriladi.</a:t>
            </a:r>
            <a:endParaRPr lang="uz-Latn-UZ" sz="1300" dirty="0">
              <a:latin typeface="Roboto"/>
              <a:cs typeface="Roboto"/>
            </a:endParaRPr>
          </a:p>
        </p:txBody>
      </p:sp>
      <p:sp>
        <p:nvSpPr>
          <p:cNvPr id="23" name="object 11">
            <a:extLst>
              <a:ext uri="{FF2B5EF4-FFF2-40B4-BE49-F238E27FC236}">
                <a16:creationId xmlns:a16="http://schemas.microsoft.com/office/drawing/2014/main" id="{0717AD26-BFD7-97A3-1500-29326CE36BA0}"/>
              </a:ext>
            </a:extLst>
          </p:cNvPr>
          <p:cNvSpPr txBox="1"/>
          <p:nvPr/>
        </p:nvSpPr>
        <p:spPr>
          <a:xfrm>
            <a:off x="9288932" y="4307218"/>
            <a:ext cx="1226820" cy="64198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065" marR="5080" indent="-635" algn="ctr">
              <a:lnSpc>
                <a:spcPct val="104700"/>
              </a:lnSpc>
              <a:spcBef>
                <a:spcPts val="45"/>
              </a:spcBef>
            </a:pPr>
            <a:r>
              <a:rPr sz="1300" dirty="0">
                <a:solidFill>
                  <a:srgbClr val="DE6B2C"/>
                </a:solidFill>
                <a:latin typeface="Roboto"/>
                <a:cs typeface="Roboto"/>
              </a:rPr>
              <a:t>Foiz</a:t>
            </a:r>
            <a:r>
              <a:rPr sz="1300" spc="-35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sz="1300" spc="-10" dirty="0">
                <a:solidFill>
                  <a:srgbClr val="DE6B2C"/>
                </a:solidFill>
                <a:latin typeface="Roboto"/>
                <a:cs typeface="Roboto"/>
              </a:rPr>
              <a:t>stavkalari </a:t>
            </a:r>
            <a:r>
              <a:rPr sz="1300" dirty="0">
                <a:solidFill>
                  <a:srgbClr val="DE6B2C"/>
                </a:solidFill>
                <a:latin typeface="Roboto"/>
                <a:cs typeface="Roboto"/>
              </a:rPr>
              <a:t>banklarga</a:t>
            </a:r>
            <a:r>
              <a:rPr sz="1300" spc="-75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sz="1300" spc="-10" dirty="0">
                <a:solidFill>
                  <a:srgbClr val="DE6B2C"/>
                </a:solidFill>
                <a:latin typeface="Roboto"/>
                <a:cs typeface="Roboto"/>
              </a:rPr>
              <a:t>qarab </a:t>
            </a:r>
            <a:r>
              <a:rPr sz="1300" dirty="0" err="1">
                <a:solidFill>
                  <a:srgbClr val="DE6B2C"/>
                </a:solidFill>
                <a:latin typeface="Roboto"/>
                <a:cs typeface="Roboto"/>
              </a:rPr>
              <a:t>farq</a:t>
            </a:r>
            <a:r>
              <a:rPr sz="1300" dirty="0">
                <a:solidFill>
                  <a:srgbClr val="DE6B2C"/>
                </a:solidFill>
                <a:latin typeface="Roboto"/>
                <a:cs typeface="Roboto"/>
              </a:rPr>
              <a:t> </a:t>
            </a:r>
            <a:r>
              <a:rPr sz="1300" spc="-10" dirty="0" err="1">
                <a:solidFill>
                  <a:srgbClr val="DE6B2C"/>
                </a:solidFill>
                <a:latin typeface="Roboto"/>
                <a:cs typeface="Roboto"/>
              </a:rPr>
              <a:t>qil</a:t>
            </a:r>
            <a:r>
              <a:rPr lang="uz-Latn-UZ" sz="1300" spc="-10" dirty="0">
                <a:solidFill>
                  <a:srgbClr val="DE6B2C"/>
                </a:solidFill>
                <a:latin typeface="Roboto"/>
                <a:cs typeface="Roboto"/>
              </a:rPr>
              <a:t>a</a:t>
            </a:r>
            <a:r>
              <a:rPr sz="1300" spc="-10" dirty="0">
                <a:solidFill>
                  <a:srgbClr val="DE6B2C"/>
                </a:solidFill>
                <a:latin typeface="Roboto"/>
                <a:cs typeface="Roboto"/>
              </a:rPr>
              <a:t>di.</a:t>
            </a:r>
            <a:endParaRPr sz="1300" dirty="0">
              <a:latin typeface="Roboto"/>
              <a:cs typeface="Roboto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B5C4E7E7-3432-F28D-0A8F-A07D013C4290}"/>
              </a:ext>
            </a:extLst>
          </p:cNvPr>
          <p:cNvSpPr txBox="1"/>
          <p:nvPr/>
        </p:nvSpPr>
        <p:spPr>
          <a:xfrm>
            <a:off x="10807700" y="4307050"/>
            <a:ext cx="1226820" cy="4150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065" marR="5080" algn="ctr">
              <a:lnSpc>
                <a:spcPct val="104700"/>
              </a:lnSpc>
              <a:spcBef>
                <a:spcPts val="45"/>
              </a:spcBef>
            </a:pPr>
            <a:r>
              <a:rPr lang="uz-Latn-UZ" sz="1300" spc="-10" dirty="0">
                <a:solidFill>
                  <a:srgbClr val="DE6B2C"/>
                </a:solidFill>
                <a:latin typeface="Roboto"/>
                <a:cs typeface="Roboto"/>
              </a:rPr>
              <a:t>Yuridik şaxslar uçun mavjud.</a:t>
            </a:r>
            <a:endParaRPr lang="uz-Latn-UZ" sz="1300" dirty="0">
              <a:latin typeface="Roboto"/>
              <a:cs typeface="Roboto"/>
            </a:endParaRPr>
          </a:p>
        </p:txBody>
      </p:sp>
      <p:pic>
        <p:nvPicPr>
          <p:cNvPr id="25" name="object 192">
            <a:extLst>
              <a:ext uri="{FF2B5EF4-FFF2-40B4-BE49-F238E27FC236}">
                <a16:creationId xmlns:a16="http://schemas.microsoft.com/office/drawing/2014/main" id="{9A6B0FBB-A402-7589-BB8C-8AFDCD44C35C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68898" y="3261937"/>
            <a:ext cx="2348853" cy="1873726"/>
          </a:xfrm>
          <a:prstGeom prst="rect">
            <a:avLst/>
          </a:prstGeom>
        </p:spPr>
      </p:pic>
      <p:sp>
        <p:nvSpPr>
          <p:cNvPr id="110" name="object 119">
            <a:extLst>
              <a:ext uri="{FF2B5EF4-FFF2-40B4-BE49-F238E27FC236}">
                <a16:creationId xmlns:a16="http://schemas.microsoft.com/office/drawing/2014/main" id="{33855FBF-1C71-939E-1FB9-269BAA70804A}"/>
              </a:ext>
            </a:extLst>
          </p:cNvPr>
          <p:cNvSpPr/>
          <p:nvPr/>
        </p:nvSpPr>
        <p:spPr>
          <a:xfrm>
            <a:off x="6903872" y="1531767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19">
            <a:extLst>
              <a:ext uri="{FF2B5EF4-FFF2-40B4-BE49-F238E27FC236}">
                <a16:creationId xmlns:a16="http://schemas.microsoft.com/office/drawing/2014/main" id="{C8C5154B-D5D7-3037-B933-8459B3B5522D}"/>
              </a:ext>
            </a:extLst>
          </p:cNvPr>
          <p:cNvSpPr/>
          <p:nvPr/>
        </p:nvSpPr>
        <p:spPr>
          <a:xfrm>
            <a:off x="1206500" y="16300450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Заголовок 25">
            <a:extLst>
              <a:ext uri="{FF2B5EF4-FFF2-40B4-BE49-F238E27FC236}">
                <a16:creationId xmlns:a16="http://schemas.microsoft.com/office/drawing/2014/main" id="{734DA31F-A3D0-9934-79D4-B4A835B01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object 2">
            <a:extLst>
              <a:ext uri="{FF2B5EF4-FFF2-40B4-BE49-F238E27FC236}">
                <a16:creationId xmlns:a16="http://schemas.microsoft.com/office/drawing/2014/main" id="{486B2628-B39E-DD9E-B561-5492B9A309F0}"/>
              </a:ext>
            </a:extLst>
          </p:cNvPr>
          <p:cNvSpPr/>
          <p:nvPr/>
        </p:nvSpPr>
        <p:spPr>
          <a:xfrm>
            <a:off x="0" y="0"/>
            <a:ext cx="12928600" cy="2988945"/>
          </a:xfrm>
          <a:custGeom>
            <a:avLst/>
            <a:gdLst/>
            <a:ahLst/>
            <a:cxnLst/>
            <a:rect l="l" t="t" r="r" b="b"/>
            <a:pathLst>
              <a:path w="12924155" h="2988945">
                <a:moveTo>
                  <a:pt x="12924064" y="0"/>
                </a:moveTo>
                <a:lnTo>
                  <a:pt x="0" y="0"/>
                </a:lnTo>
                <a:lnTo>
                  <a:pt x="0" y="2988354"/>
                </a:lnTo>
                <a:lnTo>
                  <a:pt x="12924064" y="2988354"/>
                </a:lnTo>
                <a:lnTo>
                  <a:pt x="12924064" y="0"/>
                </a:lnTo>
                <a:close/>
              </a:path>
            </a:pathLst>
          </a:custGeom>
          <a:solidFill>
            <a:srgbClr val="182B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5">
            <a:extLst>
              <a:ext uri="{FF2B5EF4-FFF2-40B4-BE49-F238E27FC236}">
                <a16:creationId xmlns:a16="http://schemas.microsoft.com/office/drawing/2014/main" id="{F6301A46-3D0F-2572-3435-2ED31BEF167A}"/>
              </a:ext>
            </a:extLst>
          </p:cNvPr>
          <p:cNvSpPr txBox="1"/>
          <p:nvPr/>
        </p:nvSpPr>
        <p:spPr>
          <a:xfrm>
            <a:off x="3201489" y="1970062"/>
            <a:ext cx="3898461" cy="64897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35"/>
              </a:spcBef>
            </a:pPr>
            <a:r>
              <a:rPr sz="2050" spc="-65" dirty="0">
                <a:solidFill>
                  <a:srgbClr val="FCFBFC"/>
                </a:solidFill>
                <a:latin typeface="Roboto"/>
                <a:cs typeface="Roboto"/>
              </a:rPr>
              <a:t>2026 - yil 2 - noyabr </a:t>
            </a:r>
            <a:r>
              <a:rPr sz="2050" spc="-65" dirty="0" err="1">
                <a:solidFill>
                  <a:srgbClr val="FCFBFC"/>
                </a:solidFill>
                <a:latin typeface="Roboto"/>
                <a:cs typeface="Roboto"/>
              </a:rPr>
              <a:t>holatiga</a:t>
            </a:r>
            <a:r>
              <a:rPr sz="2050" spc="-75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spc="-30" dirty="0">
                <a:solidFill>
                  <a:srgbClr val="FCFBFC"/>
                </a:solidFill>
                <a:latin typeface="Roboto"/>
                <a:cs typeface="Roboto"/>
              </a:rPr>
              <a:t>köra </a:t>
            </a:r>
            <a:r>
              <a:rPr lang="sv-SE" sz="2050" spc="-35" dirty="0">
                <a:solidFill>
                  <a:srgbClr val="FCFBFC"/>
                </a:solidFill>
                <a:latin typeface="Roboto"/>
                <a:cs typeface="Roboto"/>
              </a:rPr>
              <a:t>(sönggi</a:t>
            </a:r>
            <a:r>
              <a:rPr lang="sv-SE" sz="2050" spc="-85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dirty="0">
                <a:solidFill>
                  <a:srgbClr val="FCFBFC"/>
                </a:solidFill>
                <a:latin typeface="Roboto"/>
                <a:cs typeface="Roboto"/>
              </a:rPr>
              <a:t>10</a:t>
            </a:r>
            <a:r>
              <a:rPr lang="sv-SE" sz="2050" spc="-80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dirty="0">
                <a:solidFill>
                  <a:srgbClr val="FCFBFC"/>
                </a:solidFill>
                <a:latin typeface="Roboto"/>
                <a:cs typeface="Roboto"/>
              </a:rPr>
              <a:t>iş</a:t>
            </a:r>
            <a:r>
              <a:rPr lang="sv-SE" sz="2050" spc="-80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spc="-20" dirty="0">
                <a:solidFill>
                  <a:srgbClr val="FCFBFC"/>
                </a:solidFill>
                <a:latin typeface="Roboto"/>
                <a:cs typeface="Roboto"/>
              </a:rPr>
              <a:t>kuni)</a:t>
            </a:r>
            <a:endParaRPr sz="2050" dirty="0">
              <a:latin typeface="Roboto"/>
              <a:cs typeface="Roboto"/>
            </a:endParaRPr>
          </a:p>
        </p:txBody>
      </p:sp>
      <p:pic>
        <p:nvPicPr>
          <p:cNvPr id="29" name="object 9">
            <a:extLst>
              <a:ext uri="{FF2B5EF4-FFF2-40B4-BE49-F238E27FC236}">
                <a16:creationId xmlns:a16="http://schemas.microsoft.com/office/drawing/2014/main" id="{ADFBE0A3-4CC4-8291-68CA-DC41AC1D6E8C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51859" y="393498"/>
            <a:ext cx="2297771" cy="2296227"/>
          </a:xfrm>
          <a:prstGeom prst="rect">
            <a:avLst/>
          </a:prstGeom>
        </p:spPr>
      </p:pic>
      <p:sp>
        <p:nvSpPr>
          <p:cNvPr id="32" name="object 12" descr="$PPTXTitle">
            <a:extLst>
              <a:ext uri="{FF2B5EF4-FFF2-40B4-BE49-F238E27FC236}">
                <a16:creationId xmlns:a16="http://schemas.microsoft.com/office/drawing/2014/main" id="{24DF12F8-2409-9A66-1961-C9275C71755C}"/>
              </a:ext>
            </a:extLst>
          </p:cNvPr>
          <p:cNvSpPr txBox="1">
            <a:spLocks/>
          </p:cNvSpPr>
          <p:nvPr/>
        </p:nvSpPr>
        <p:spPr>
          <a:xfrm>
            <a:off x="3201489" y="474960"/>
            <a:ext cx="9435011" cy="106247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lvl1pPr>
              <a:defRPr sz="5550" b="1" i="0">
                <a:solidFill>
                  <a:srgbClr val="FCFBFC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12700">
              <a:spcBef>
                <a:spcPts val="125"/>
              </a:spcBef>
            </a:pPr>
            <a:r>
              <a:rPr lang="uz-Latn-UZ" sz="3300" spc="-10" dirty="0"/>
              <a:t>Asosiy vositalar xaridi uçun yuridik şaxslarga ajratilgan kreditlar </a:t>
            </a:r>
            <a:r>
              <a:rPr lang="uz-Latn-UZ" sz="3300" spc="-10" dirty="0">
                <a:solidFill>
                  <a:srgbClr val="86B8E0"/>
                </a:solidFill>
              </a:rPr>
              <a:t>böyiça</a:t>
            </a:r>
            <a:r>
              <a:rPr lang="uz-Latn-UZ" sz="3300" spc="-10" dirty="0"/>
              <a:t> </a:t>
            </a:r>
            <a:r>
              <a:rPr lang="uz-Latn-UZ" sz="3300" spc="-10" dirty="0">
                <a:solidFill>
                  <a:srgbClr val="86B8E0"/>
                </a:solidFill>
              </a:rPr>
              <a:t>foiz stavkalar</a:t>
            </a:r>
          </a:p>
        </p:txBody>
      </p:sp>
      <p:sp>
        <p:nvSpPr>
          <p:cNvPr id="33" name="object 7">
            <a:extLst>
              <a:ext uri="{FF2B5EF4-FFF2-40B4-BE49-F238E27FC236}">
                <a16:creationId xmlns:a16="http://schemas.microsoft.com/office/drawing/2014/main" id="{A168350B-90AE-CD10-F3D1-8DD6DB205CF8}"/>
              </a:ext>
            </a:extLst>
          </p:cNvPr>
          <p:cNvSpPr/>
          <p:nvPr/>
        </p:nvSpPr>
        <p:spPr>
          <a:xfrm>
            <a:off x="3201489" y="1724388"/>
            <a:ext cx="9372138" cy="45719"/>
          </a:xfrm>
          <a:custGeom>
            <a:avLst/>
            <a:gdLst/>
            <a:ahLst/>
            <a:cxnLst/>
            <a:rect l="l" t="t" r="r" b="b"/>
            <a:pathLst>
              <a:path w="4533900" h="21589">
                <a:moveTo>
                  <a:pt x="4533714" y="0"/>
                </a:moveTo>
                <a:lnTo>
                  <a:pt x="0" y="0"/>
                </a:lnTo>
                <a:lnTo>
                  <a:pt x="0" y="21564"/>
                </a:lnTo>
                <a:lnTo>
                  <a:pt x="4533714" y="21564"/>
                </a:lnTo>
                <a:lnTo>
                  <a:pt x="4533714" y="0"/>
                </a:lnTo>
                <a:close/>
              </a:path>
            </a:pathLst>
          </a:custGeom>
          <a:solidFill>
            <a:srgbClr val="EAAB3D"/>
          </a:solidFill>
        </p:spPr>
        <p:txBody>
          <a:bodyPr wrap="square" lIns="0" tIns="0" rIns="0" bIns="0" rtlCol="0"/>
          <a:lstStyle/>
          <a:p>
            <a:r>
              <a:rPr lang="en-US" dirty="0"/>
              <a:t>I</a:t>
            </a:r>
            <a:endParaRPr dirty="0"/>
          </a:p>
        </p:txBody>
      </p:sp>
      <p:sp>
        <p:nvSpPr>
          <p:cNvPr id="1698" name="object 70">
            <a:extLst>
              <a:ext uri="{FF2B5EF4-FFF2-40B4-BE49-F238E27FC236}">
                <a16:creationId xmlns:a16="http://schemas.microsoft.com/office/drawing/2014/main" id="{474E38DF-9E8E-BAAF-8739-DB856C9F25A2}"/>
              </a:ext>
            </a:extLst>
          </p:cNvPr>
          <p:cNvSpPr txBox="1"/>
          <p:nvPr/>
        </p:nvSpPr>
        <p:spPr>
          <a:xfrm>
            <a:off x="2092839" y="653099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Infin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699" name="object 46">
            <a:extLst>
              <a:ext uri="{FF2B5EF4-FFF2-40B4-BE49-F238E27FC236}">
                <a16:creationId xmlns:a16="http://schemas.microsoft.com/office/drawing/2014/main" id="{2BE42A6B-E028-64A9-8226-3C03DA19ED1C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82941" y="6430853"/>
            <a:ext cx="208615" cy="169182"/>
          </a:xfrm>
          <a:prstGeom prst="rect">
            <a:avLst/>
          </a:prstGeom>
        </p:spPr>
      </p:pic>
      <p:sp>
        <p:nvSpPr>
          <p:cNvPr id="1700" name="object 45">
            <a:extLst>
              <a:ext uri="{FF2B5EF4-FFF2-40B4-BE49-F238E27FC236}">
                <a16:creationId xmlns:a16="http://schemas.microsoft.com/office/drawing/2014/main" id="{27EC538A-DB36-EBFE-0EAE-4CB032ADF98C}"/>
              </a:ext>
            </a:extLst>
          </p:cNvPr>
          <p:cNvSpPr/>
          <p:nvPr/>
        </p:nvSpPr>
        <p:spPr>
          <a:xfrm>
            <a:off x="1450517" y="6570696"/>
            <a:ext cx="440055" cy="442595"/>
          </a:xfrm>
          <a:custGeom>
            <a:avLst/>
            <a:gdLst/>
            <a:ahLst/>
            <a:cxnLst/>
            <a:rect l="l" t="t" r="r" b="b"/>
            <a:pathLst>
              <a:path w="440055" h="442595">
                <a:moveTo>
                  <a:pt x="117956" y="0"/>
                </a:moveTo>
                <a:lnTo>
                  <a:pt x="57476" y="0"/>
                </a:lnTo>
                <a:lnTo>
                  <a:pt x="34823" y="4570"/>
                </a:lnTo>
                <a:lnTo>
                  <a:pt x="35095" y="4570"/>
                </a:lnTo>
                <a:lnTo>
                  <a:pt x="16931" y="16744"/>
                </a:lnTo>
                <a:lnTo>
                  <a:pt x="4553" y="34925"/>
                </a:lnTo>
                <a:lnTo>
                  <a:pt x="0" y="57200"/>
                </a:lnTo>
                <a:lnTo>
                  <a:pt x="0" y="384873"/>
                </a:lnTo>
                <a:lnTo>
                  <a:pt x="4553" y="406939"/>
                </a:lnTo>
                <a:lnTo>
                  <a:pt x="16931" y="425147"/>
                </a:lnTo>
                <a:lnTo>
                  <a:pt x="35317" y="437593"/>
                </a:lnTo>
                <a:lnTo>
                  <a:pt x="35557" y="437593"/>
                </a:lnTo>
                <a:lnTo>
                  <a:pt x="57476" y="442086"/>
                </a:lnTo>
                <a:lnTo>
                  <a:pt x="382372" y="442086"/>
                </a:lnTo>
                <a:lnTo>
                  <a:pt x="404635" y="437593"/>
                </a:lnTo>
                <a:lnTo>
                  <a:pt x="422917" y="425336"/>
                </a:lnTo>
                <a:lnTo>
                  <a:pt x="435295" y="407151"/>
                </a:lnTo>
                <a:lnTo>
                  <a:pt x="439849" y="384873"/>
                </a:lnTo>
                <a:lnTo>
                  <a:pt x="439849" y="348243"/>
                </a:lnTo>
                <a:lnTo>
                  <a:pt x="110955" y="348243"/>
                </a:lnTo>
                <a:lnTo>
                  <a:pt x="107963" y="343732"/>
                </a:lnTo>
                <a:lnTo>
                  <a:pt x="107963" y="309603"/>
                </a:lnTo>
                <a:lnTo>
                  <a:pt x="110955" y="305594"/>
                </a:lnTo>
                <a:lnTo>
                  <a:pt x="167941" y="305594"/>
                </a:lnTo>
                <a:lnTo>
                  <a:pt x="166935" y="92825"/>
                </a:lnTo>
                <a:lnTo>
                  <a:pt x="166935" y="88817"/>
                </a:lnTo>
                <a:lnTo>
                  <a:pt x="169939" y="85801"/>
                </a:lnTo>
                <a:lnTo>
                  <a:pt x="439849" y="85801"/>
                </a:lnTo>
                <a:lnTo>
                  <a:pt x="439849" y="58384"/>
                </a:lnTo>
                <a:lnTo>
                  <a:pt x="197502" y="58384"/>
                </a:lnTo>
                <a:lnTo>
                  <a:pt x="167505" y="52370"/>
                </a:lnTo>
                <a:lnTo>
                  <a:pt x="142851" y="39489"/>
                </a:lnTo>
                <a:lnTo>
                  <a:pt x="125459" y="20068"/>
                </a:lnTo>
                <a:lnTo>
                  <a:pt x="124453" y="18560"/>
                </a:lnTo>
                <a:lnTo>
                  <a:pt x="123951" y="17052"/>
                </a:lnTo>
                <a:lnTo>
                  <a:pt x="122958" y="15544"/>
                </a:lnTo>
                <a:lnTo>
                  <a:pt x="120457" y="10530"/>
                </a:lnTo>
                <a:lnTo>
                  <a:pt x="118961" y="5516"/>
                </a:lnTo>
                <a:lnTo>
                  <a:pt x="117956" y="0"/>
                </a:lnTo>
                <a:close/>
              </a:path>
              <a:path w="440055" h="442595">
                <a:moveTo>
                  <a:pt x="439849" y="85801"/>
                </a:moveTo>
                <a:lnTo>
                  <a:pt x="268401" y="85801"/>
                </a:lnTo>
                <a:lnTo>
                  <a:pt x="271405" y="88817"/>
                </a:lnTo>
                <a:lnTo>
                  <a:pt x="271405" y="92825"/>
                </a:lnTo>
                <a:lnTo>
                  <a:pt x="272410" y="305594"/>
                </a:lnTo>
                <a:lnTo>
                  <a:pt x="328881" y="305594"/>
                </a:lnTo>
                <a:lnTo>
                  <a:pt x="331885" y="310105"/>
                </a:lnTo>
                <a:lnTo>
                  <a:pt x="331885" y="344234"/>
                </a:lnTo>
                <a:lnTo>
                  <a:pt x="328881" y="348243"/>
                </a:lnTo>
                <a:lnTo>
                  <a:pt x="439849" y="348243"/>
                </a:lnTo>
                <a:lnTo>
                  <a:pt x="439849" y="85801"/>
                </a:lnTo>
                <a:close/>
              </a:path>
              <a:path w="440055" h="442595">
                <a:moveTo>
                  <a:pt x="382372" y="0"/>
                </a:moveTo>
                <a:lnTo>
                  <a:pt x="338885" y="0"/>
                </a:lnTo>
                <a:lnTo>
                  <a:pt x="330451" y="9201"/>
                </a:lnTo>
                <a:lnTo>
                  <a:pt x="320890" y="17933"/>
                </a:lnTo>
                <a:lnTo>
                  <a:pt x="310203" y="26102"/>
                </a:lnTo>
                <a:lnTo>
                  <a:pt x="294393" y="36127"/>
                </a:lnTo>
                <a:lnTo>
                  <a:pt x="289905" y="38137"/>
                </a:lnTo>
                <a:lnTo>
                  <a:pt x="284903" y="40639"/>
                </a:lnTo>
                <a:lnTo>
                  <a:pt x="283396" y="41141"/>
                </a:lnTo>
                <a:lnTo>
                  <a:pt x="277023" y="44053"/>
                </a:lnTo>
                <a:lnTo>
                  <a:pt x="270651" y="46727"/>
                </a:lnTo>
                <a:lnTo>
                  <a:pt x="230921" y="57200"/>
                </a:lnTo>
                <a:lnTo>
                  <a:pt x="197502" y="58384"/>
                </a:lnTo>
                <a:lnTo>
                  <a:pt x="439849" y="58384"/>
                </a:lnTo>
                <a:lnTo>
                  <a:pt x="422955" y="17052"/>
                </a:lnTo>
                <a:lnTo>
                  <a:pt x="404635" y="4570"/>
                </a:lnTo>
                <a:lnTo>
                  <a:pt x="382372" y="0"/>
                </a:lnTo>
                <a:close/>
              </a:path>
            </a:pathLst>
          </a:custGeom>
          <a:solidFill>
            <a:srgbClr val="2249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1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4988415" y="649861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20,0%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02" name="object 70">
            <a:extLst>
              <a:ext uri="{FF2B5EF4-FFF2-40B4-BE49-F238E27FC236}">
                <a16:creationId xmlns:a16="http://schemas.microsoft.com/office/drawing/2014/main" id="{3258556C-9EF2-DEBA-7128-29BAAC60C48A}"/>
              </a:ext>
            </a:extLst>
          </p:cNvPr>
          <p:cNvSpPr txBox="1"/>
          <p:nvPr/>
        </p:nvSpPr>
        <p:spPr>
          <a:xfrm>
            <a:off x="2092839" y="755694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Xalq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r>
              <a:rPr lang="uz-Latn-UZ" sz="2400" b="1" spc="-20" dirty="0">
                <a:solidFill>
                  <a:srgbClr val="00294B"/>
                </a:solidFill>
                <a:latin typeface="Roboto"/>
                <a:cs typeface="Roboto"/>
              </a:rPr>
              <a:t>i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03" name="Graphic 236">
            <a:extLst>
              <a:ext uri="{FF2B5EF4-FFF2-40B4-BE49-F238E27FC236}">
                <a16:creationId xmlns:a16="http://schemas.microsoft.com/office/drawing/2014/main" id="{A61EB9BB-32EC-493E-91E4-5FF222AF15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13402" y="7532022"/>
            <a:ext cx="514286" cy="432000"/>
          </a:xfrm>
          <a:prstGeom prst="rect">
            <a:avLst/>
          </a:prstGeom>
        </p:spPr>
      </p:pic>
      <p:sp>
        <p:nvSpPr>
          <p:cNvPr id="1704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4988415" y="752456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20,8%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05" name="object 70">
            <a:extLst>
              <a:ext uri="{FF2B5EF4-FFF2-40B4-BE49-F238E27FC236}">
                <a16:creationId xmlns:a16="http://schemas.microsoft.com/office/drawing/2014/main" id="{4E852ABB-3F5B-DBAF-51A0-B4FAB7E4AE76}"/>
              </a:ext>
            </a:extLst>
          </p:cNvPr>
          <p:cNvSpPr txBox="1"/>
          <p:nvPr/>
        </p:nvSpPr>
        <p:spPr>
          <a:xfrm>
            <a:off x="2092839" y="8558197"/>
            <a:ext cx="189472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Asaka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06" name="Freeform: Shape 221">
            <a:extLst>
              <a:ext uri="{FF2B5EF4-FFF2-40B4-BE49-F238E27FC236}">
                <a16:creationId xmlns:a16="http://schemas.microsoft.com/office/drawing/2014/main" id="{9D393B74-FC06-9CB2-1600-33216B522192}"/>
              </a:ext>
            </a:extLst>
          </p:cNvPr>
          <p:cNvSpPr/>
          <p:nvPr/>
        </p:nvSpPr>
        <p:spPr>
          <a:xfrm>
            <a:off x="1454545" y="8533275"/>
            <a:ext cx="432000" cy="432000"/>
          </a:xfrm>
          <a:custGeom>
            <a:avLst/>
            <a:gdLst>
              <a:gd name="connsiteX0" fmla="*/ 124585 w 772426"/>
              <a:gd name="connsiteY0" fmla="*/ 610467 h 772427"/>
              <a:gd name="connsiteX1" fmla="*/ 0 w 772426"/>
              <a:gd name="connsiteY1" fmla="*/ 735052 h 772427"/>
              <a:gd name="connsiteX2" fmla="*/ 0 w 772426"/>
              <a:gd name="connsiteY2" fmla="*/ 610467 h 772427"/>
              <a:gd name="connsiteX3" fmla="*/ 124585 w 772426"/>
              <a:gd name="connsiteY3" fmla="*/ 610467 h 772427"/>
              <a:gd name="connsiteX4" fmla="*/ 530732 w 772426"/>
              <a:gd name="connsiteY4" fmla="*/ 0 h 772427"/>
              <a:gd name="connsiteX5" fmla="*/ 0 w 772426"/>
              <a:gd name="connsiteY5" fmla="*/ 535716 h 772427"/>
              <a:gd name="connsiteX6" fmla="*/ 0 w 772426"/>
              <a:gd name="connsiteY6" fmla="*/ 0 h 772427"/>
              <a:gd name="connsiteX7" fmla="*/ 530732 w 772426"/>
              <a:gd name="connsiteY7" fmla="*/ 0 h 772427"/>
              <a:gd name="connsiteX8" fmla="*/ 735052 w 772426"/>
              <a:gd name="connsiteY8" fmla="*/ 0 h 772427"/>
              <a:gd name="connsiteX9" fmla="*/ 602991 w 772426"/>
              <a:gd name="connsiteY9" fmla="*/ 0 h 772427"/>
              <a:gd name="connsiteX10" fmla="*/ 52326 w 772426"/>
              <a:gd name="connsiteY10" fmla="*/ 558141 h 772427"/>
              <a:gd name="connsiteX11" fmla="*/ 176911 w 772426"/>
              <a:gd name="connsiteY11" fmla="*/ 558141 h 772427"/>
              <a:gd name="connsiteX12" fmla="*/ 735052 w 772426"/>
              <a:gd name="connsiteY12" fmla="*/ 0 h 772427"/>
              <a:gd name="connsiteX13" fmla="*/ 772427 w 772426"/>
              <a:gd name="connsiteY13" fmla="*/ 37376 h 772427"/>
              <a:gd name="connsiteX14" fmla="*/ 772427 w 772426"/>
              <a:gd name="connsiteY14" fmla="*/ 772427 h 772427"/>
              <a:gd name="connsiteX15" fmla="*/ 607975 w 772426"/>
              <a:gd name="connsiteY15" fmla="*/ 772427 h 772427"/>
              <a:gd name="connsiteX16" fmla="*/ 607975 w 772426"/>
              <a:gd name="connsiteY16" fmla="*/ 201828 h 772427"/>
              <a:gd name="connsiteX17" fmla="*/ 772427 w 772426"/>
              <a:gd name="connsiteY17" fmla="*/ 37376 h 772427"/>
              <a:gd name="connsiteX18" fmla="*/ 555649 w 772426"/>
              <a:gd name="connsiteY18" fmla="*/ 254153 h 772427"/>
              <a:gd name="connsiteX19" fmla="*/ 251662 w 772426"/>
              <a:gd name="connsiteY19" fmla="*/ 558141 h 772427"/>
              <a:gd name="connsiteX20" fmla="*/ 555649 w 772426"/>
              <a:gd name="connsiteY20" fmla="*/ 558141 h 772427"/>
              <a:gd name="connsiteX21" fmla="*/ 555649 w 772426"/>
              <a:gd name="connsiteY21" fmla="*/ 254153 h 772427"/>
              <a:gd name="connsiteX22" fmla="*/ 555649 w 772426"/>
              <a:gd name="connsiteY22" fmla="*/ 610467 h 772427"/>
              <a:gd name="connsiteX23" fmla="*/ 199336 w 772426"/>
              <a:gd name="connsiteY23" fmla="*/ 610467 h 772427"/>
              <a:gd name="connsiteX24" fmla="*/ 37376 w 772426"/>
              <a:gd name="connsiteY24" fmla="*/ 772427 h 772427"/>
              <a:gd name="connsiteX25" fmla="*/ 555649 w 772426"/>
              <a:gd name="connsiteY25" fmla="*/ 772427 h 772427"/>
              <a:gd name="connsiteX26" fmla="*/ 555649 w 772426"/>
              <a:gd name="connsiteY26" fmla="*/ 610467 h 772427"/>
              <a:gd name="connsiteX27" fmla="*/ 555649 w 772426"/>
              <a:gd name="connsiteY27" fmla="*/ 610467 h 772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72426" h="772427">
                <a:moveTo>
                  <a:pt x="124585" y="610467"/>
                </a:moveTo>
                <a:lnTo>
                  <a:pt x="0" y="735052"/>
                </a:lnTo>
                <a:lnTo>
                  <a:pt x="0" y="610467"/>
                </a:lnTo>
                <a:lnTo>
                  <a:pt x="124585" y="610467"/>
                </a:lnTo>
                <a:close/>
                <a:moveTo>
                  <a:pt x="530732" y="0"/>
                </a:moveTo>
                <a:lnTo>
                  <a:pt x="0" y="535716"/>
                </a:lnTo>
                <a:lnTo>
                  <a:pt x="0" y="0"/>
                </a:lnTo>
                <a:lnTo>
                  <a:pt x="530732" y="0"/>
                </a:lnTo>
                <a:close/>
                <a:moveTo>
                  <a:pt x="735052" y="0"/>
                </a:moveTo>
                <a:lnTo>
                  <a:pt x="602991" y="0"/>
                </a:lnTo>
                <a:lnTo>
                  <a:pt x="52326" y="558141"/>
                </a:lnTo>
                <a:lnTo>
                  <a:pt x="176911" y="558141"/>
                </a:lnTo>
                <a:lnTo>
                  <a:pt x="735052" y="0"/>
                </a:lnTo>
                <a:close/>
                <a:moveTo>
                  <a:pt x="772427" y="37376"/>
                </a:moveTo>
                <a:lnTo>
                  <a:pt x="772427" y="772427"/>
                </a:lnTo>
                <a:lnTo>
                  <a:pt x="607975" y="772427"/>
                </a:lnTo>
                <a:lnTo>
                  <a:pt x="607975" y="201828"/>
                </a:lnTo>
                <a:lnTo>
                  <a:pt x="772427" y="37376"/>
                </a:lnTo>
                <a:close/>
                <a:moveTo>
                  <a:pt x="555649" y="254153"/>
                </a:moveTo>
                <a:lnTo>
                  <a:pt x="251662" y="558141"/>
                </a:lnTo>
                <a:lnTo>
                  <a:pt x="555649" y="558141"/>
                </a:lnTo>
                <a:lnTo>
                  <a:pt x="555649" y="254153"/>
                </a:lnTo>
                <a:close/>
                <a:moveTo>
                  <a:pt x="555649" y="610467"/>
                </a:moveTo>
                <a:lnTo>
                  <a:pt x="199336" y="610467"/>
                </a:lnTo>
                <a:lnTo>
                  <a:pt x="37376" y="772427"/>
                </a:lnTo>
                <a:lnTo>
                  <a:pt x="555649" y="772427"/>
                </a:lnTo>
                <a:lnTo>
                  <a:pt x="555649" y="610467"/>
                </a:lnTo>
                <a:lnTo>
                  <a:pt x="555649" y="610467"/>
                </a:lnTo>
                <a:close/>
              </a:path>
            </a:pathLst>
          </a:custGeom>
          <a:solidFill>
            <a:srgbClr val="E40026"/>
          </a:solidFill>
          <a:ln w="24884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sz="2400" dirty="0"/>
          </a:p>
        </p:txBody>
      </p:sp>
      <p:sp>
        <p:nvSpPr>
          <p:cNvPr id="1707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4988415" y="852581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20,8%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08" name="object 70">
            <a:extLst>
              <a:ext uri="{FF2B5EF4-FFF2-40B4-BE49-F238E27FC236}">
                <a16:creationId xmlns:a16="http://schemas.microsoft.com/office/drawing/2014/main" id="{DE8E435B-2AB8-59D5-2917-7CACC3643EAF}"/>
              </a:ext>
            </a:extLst>
          </p:cNvPr>
          <p:cNvSpPr txBox="1"/>
          <p:nvPr/>
        </p:nvSpPr>
        <p:spPr>
          <a:xfrm>
            <a:off x="2092839" y="9559457"/>
            <a:ext cx="2352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Mikrokredit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09" name="Graphic 223">
            <a:extLst>
              <a:ext uri="{FF2B5EF4-FFF2-40B4-BE49-F238E27FC236}">
                <a16:creationId xmlns:a16="http://schemas.microsoft.com/office/drawing/2014/main" id="{8878E1C0-A5F4-0A05-E37D-22F3818837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454545" y="9532779"/>
            <a:ext cx="432000" cy="435512"/>
          </a:xfrm>
          <a:prstGeom prst="rect">
            <a:avLst/>
          </a:prstGeom>
        </p:spPr>
      </p:pic>
      <p:sp>
        <p:nvSpPr>
          <p:cNvPr id="1710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4988415" y="952707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21,0%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11" name="object 70">
            <a:extLst>
              <a:ext uri="{FF2B5EF4-FFF2-40B4-BE49-F238E27FC236}">
                <a16:creationId xmlns:a16="http://schemas.microsoft.com/office/drawing/2014/main" id="{B633E8EC-A01C-85C0-05DB-AA22E1340A14}"/>
              </a:ext>
            </a:extLst>
          </p:cNvPr>
          <p:cNvSpPr txBox="1"/>
          <p:nvPr/>
        </p:nvSpPr>
        <p:spPr>
          <a:xfrm>
            <a:off x="2092839" y="10596494"/>
            <a:ext cx="215662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Ipoteka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12" name="Freeform: Shape 266">
            <a:extLst>
              <a:ext uri="{FF2B5EF4-FFF2-40B4-BE49-F238E27FC236}">
                <a16:creationId xmlns:a16="http://schemas.microsoft.com/office/drawing/2014/main" id="{8545BE25-A73C-6E41-6BF8-5BE3638BC10E}"/>
              </a:ext>
            </a:extLst>
          </p:cNvPr>
          <p:cNvSpPr/>
          <p:nvPr/>
        </p:nvSpPr>
        <p:spPr>
          <a:xfrm>
            <a:off x="1734152" y="10610042"/>
            <a:ext cx="112687" cy="109708"/>
          </a:xfrm>
          <a:custGeom>
            <a:avLst/>
            <a:gdLst>
              <a:gd name="connsiteX0" fmla="*/ 2398 w 249365"/>
              <a:gd name="connsiteY0" fmla="*/ 122285 h 246967"/>
              <a:gd name="connsiteX1" fmla="*/ 127080 w 249365"/>
              <a:gd name="connsiteY1" fmla="*/ 0 h 246967"/>
              <a:gd name="connsiteX2" fmla="*/ 249365 w 249365"/>
              <a:gd name="connsiteY2" fmla="*/ 124682 h 246967"/>
              <a:gd name="connsiteX3" fmla="*/ 124683 w 249365"/>
              <a:gd name="connsiteY3" fmla="*/ 246967 h 246967"/>
              <a:gd name="connsiteX4" fmla="*/ 0 w 249365"/>
              <a:gd name="connsiteY4" fmla="*/ 122285 h 24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65" h="246967">
                <a:moveTo>
                  <a:pt x="2398" y="122285"/>
                </a:moveTo>
                <a:cubicBezTo>
                  <a:pt x="2398" y="55148"/>
                  <a:pt x="57546" y="0"/>
                  <a:pt x="127080" y="0"/>
                </a:cubicBezTo>
                <a:cubicBezTo>
                  <a:pt x="194217" y="0"/>
                  <a:pt x="249365" y="55148"/>
                  <a:pt x="249365" y="124682"/>
                </a:cubicBezTo>
                <a:cubicBezTo>
                  <a:pt x="249365" y="191819"/>
                  <a:pt x="194217" y="246967"/>
                  <a:pt x="124683" y="246967"/>
                </a:cubicBezTo>
                <a:cubicBezTo>
                  <a:pt x="55148" y="246967"/>
                  <a:pt x="0" y="191819"/>
                  <a:pt x="0" y="122285"/>
                </a:cubicBezTo>
                <a:close/>
              </a:path>
            </a:pathLst>
          </a:custGeom>
          <a:solidFill>
            <a:srgbClr val="006539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713" name="Freeform: Shape 265">
            <a:extLst>
              <a:ext uri="{FF2B5EF4-FFF2-40B4-BE49-F238E27FC236}">
                <a16:creationId xmlns:a16="http://schemas.microsoft.com/office/drawing/2014/main" id="{1592390E-4978-227F-C3E0-3A35FEDDC891}"/>
              </a:ext>
            </a:extLst>
          </p:cNvPr>
          <p:cNvSpPr/>
          <p:nvPr/>
        </p:nvSpPr>
        <p:spPr>
          <a:xfrm>
            <a:off x="1569455" y="10689927"/>
            <a:ext cx="195036" cy="191723"/>
          </a:xfrm>
          <a:custGeom>
            <a:avLst/>
            <a:gdLst>
              <a:gd name="connsiteX0" fmla="*/ 0 w 431593"/>
              <a:gd name="connsiteY0" fmla="*/ 215797 h 431593"/>
              <a:gd name="connsiteX1" fmla="*/ 215797 w 431593"/>
              <a:gd name="connsiteY1" fmla="*/ 0 h 431593"/>
              <a:gd name="connsiteX2" fmla="*/ 431594 w 431593"/>
              <a:gd name="connsiteY2" fmla="*/ 215797 h 431593"/>
              <a:gd name="connsiteX3" fmla="*/ 215797 w 431593"/>
              <a:gd name="connsiteY3" fmla="*/ 431593 h 431593"/>
              <a:gd name="connsiteX4" fmla="*/ 215797 w 431593"/>
              <a:gd name="connsiteY4" fmla="*/ 431593 h 431593"/>
              <a:gd name="connsiteX5" fmla="*/ 0 w 431593"/>
              <a:gd name="connsiteY5" fmla="*/ 215797 h 43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1593" h="431593">
                <a:moveTo>
                  <a:pt x="0" y="215797"/>
                </a:moveTo>
                <a:cubicBezTo>
                  <a:pt x="0" y="95910"/>
                  <a:pt x="98307" y="0"/>
                  <a:pt x="215797" y="0"/>
                </a:cubicBezTo>
                <a:cubicBezTo>
                  <a:pt x="333286" y="0"/>
                  <a:pt x="431594" y="98307"/>
                  <a:pt x="431594" y="215797"/>
                </a:cubicBezTo>
                <a:cubicBezTo>
                  <a:pt x="431594" y="333286"/>
                  <a:pt x="333286" y="431593"/>
                  <a:pt x="215797" y="431593"/>
                </a:cubicBezTo>
                <a:lnTo>
                  <a:pt x="215797" y="431593"/>
                </a:lnTo>
                <a:cubicBezTo>
                  <a:pt x="95910" y="431593"/>
                  <a:pt x="0" y="333286"/>
                  <a:pt x="0" y="215797"/>
                </a:cubicBezTo>
                <a:close/>
              </a:path>
            </a:pathLst>
          </a:custGeom>
          <a:solidFill>
            <a:srgbClr val="4FAF31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714" name="Freeform: Shape 264">
            <a:extLst>
              <a:ext uri="{FF2B5EF4-FFF2-40B4-BE49-F238E27FC236}">
                <a16:creationId xmlns:a16="http://schemas.microsoft.com/office/drawing/2014/main" id="{A2A7884B-F740-A84D-98B0-349434B60218}"/>
              </a:ext>
            </a:extLst>
          </p:cNvPr>
          <p:cNvSpPr/>
          <p:nvPr/>
        </p:nvSpPr>
        <p:spPr>
          <a:xfrm>
            <a:off x="1451089" y="10568116"/>
            <a:ext cx="438912" cy="438912"/>
          </a:xfrm>
          <a:custGeom>
            <a:avLst/>
            <a:gdLst>
              <a:gd name="connsiteX0" fmla="*/ 0 w 971264"/>
              <a:gd name="connsiteY0" fmla="*/ 486741 h 988047"/>
              <a:gd name="connsiteX1" fmla="*/ 486742 w 971264"/>
              <a:gd name="connsiteY1" fmla="*/ 0 h 988047"/>
              <a:gd name="connsiteX2" fmla="*/ 486742 w 971264"/>
              <a:gd name="connsiteY2" fmla="*/ 0 h 988047"/>
              <a:gd name="connsiteX3" fmla="*/ 486742 w 971264"/>
              <a:gd name="connsiteY3" fmla="*/ 175035 h 988047"/>
              <a:gd name="connsiteX4" fmla="*/ 175035 w 971264"/>
              <a:gd name="connsiteY4" fmla="*/ 486741 h 988047"/>
              <a:gd name="connsiteX5" fmla="*/ 486742 w 971264"/>
              <a:gd name="connsiteY5" fmla="*/ 798447 h 988047"/>
              <a:gd name="connsiteX6" fmla="*/ 798448 w 971264"/>
              <a:gd name="connsiteY6" fmla="*/ 486741 h 988047"/>
              <a:gd name="connsiteX7" fmla="*/ 798448 w 971264"/>
              <a:gd name="connsiteY7" fmla="*/ 486741 h 988047"/>
              <a:gd name="connsiteX8" fmla="*/ 971086 w 971264"/>
              <a:gd name="connsiteY8" fmla="*/ 486741 h 988047"/>
              <a:gd name="connsiteX9" fmla="*/ 498731 w 971264"/>
              <a:gd name="connsiteY9" fmla="*/ 987869 h 988047"/>
              <a:gd name="connsiteX10" fmla="*/ 0 w 971264"/>
              <a:gd name="connsiteY10" fmla="*/ 515514 h 988047"/>
              <a:gd name="connsiteX11" fmla="*/ 0 w 971264"/>
              <a:gd name="connsiteY11" fmla="*/ 486741 h 988047"/>
              <a:gd name="connsiteX12" fmla="*/ 0 w 971264"/>
              <a:gd name="connsiteY12" fmla="*/ 486741 h 98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1264" h="988047">
                <a:moveTo>
                  <a:pt x="0" y="486741"/>
                </a:moveTo>
                <a:cubicBezTo>
                  <a:pt x="0" y="218194"/>
                  <a:pt x="218195" y="0"/>
                  <a:pt x="486742" y="0"/>
                </a:cubicBezTo>
                <a:lnTo>
                  <a:pt x="486742" y="0"/>
                </a:lnTo>
                <a:lnTo>
                  <a:pt x="486742" y="175035"/>
                </a:lnTo>
                <a:cubicBezTo>
                  <a:pt x="314104" y="175035"/>
                  <a:pt x="175035" y="314104"/>
                  <a:pt x="175035" y="486741"/>
                </a:cubicBezTo>
                <a:cubicBezTo>
                  <a:pt x="175035" y="659378"/>
                  <a:pt x="314104" y="798447"/>
                  <a:pt x="486742" y="798447"/>
                </a:cubicBezTo>
                <a:cubicBezTo>
                  <a:pt x="659379" y="798447"/>
                  <a:pt x="798448" y="659378"/>
                  <a:pt x="798448" y="486741"/>
                </a:cubicBezTo>
                <a:cubicBezTo>
                  <a:pt x="798448" y="486741"/>
                  <a:pt x="798448" y="486741"/>
                  <a:pt x="798448" y="486741"/>
                </a:cubicBezTo>
                <a:lnTo>
                  <a:pt x="971086" y="486741"/>
                </a:lnTo>
                <a:cubicBezTo>
                  <a:pt x="978279" y="755288"/>
                  <a:pt x="767278" y="980676"/>
                  <a:pt x="498731" y="987869"/>
                </a:cubicBezTo>
                <a:cubicBezTo>
                  <a:pt x="230183" y="995062"/>
                  <a:pt x="4795" y="784061"/>
                  <a:pt x="0" y="515514"/>
                </a:cubicBezTo>
                <a:cubicBezTo>
                  <a:pt x="0" y="505923"/>
                  <a:pt x="0" y="496332"/>
                  <a:pt x="0" y="486741"/>
                </a:cubicBezTo>
                <a:lnTo>
                  <a:pt x="0" y="486741"/>
                </a:lnTo>
                <a:close/>
              </a:path>
            </a:pathLst>
          </a:custGeom>
          <a:solidFill>
            <a:srgbClr val="006539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715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4988415" y="1056411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21,1%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16" name="object 70">
            <a:extLst>
              <a:ext uri="{FF2B5EF4-FFF2-40B4-BE49-F238E27FC236}">
                <a16:creationId xmlns:a16="http://schemas.microsoft.com/office/drawing/2014/main" id="{782E0E3B-B9EF-FE10-5B06-C03211A28A43}"/>
              </a:ext>
            </a:extLst>
          </p:cNvPr>
          <p:cNvSpPr txBox="1"/>
          <p:nvPr/>
        </p:nvSpPr>
        <p:spPr>
          <a:xfrm>
            <a:off x="2092839" y="11583166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Milliy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17" name="object 91">
            <a:extLst>
              <a:ext uri="{FF2B5EF4-FFF2-40B4-BE49-F238E27FC236}">
                <a16:creationId xmlns:a16="http://schemas.microsoft.com/office/drawing/2014/main" id="{2F22B5ED-9941-D915-0291-B9A22642332A}"/>
              </a:ext>
            </a:extLst>
          </p:cNvPr>
          <p:cNvSpPr/>
          <p:nvPr/>
        </p:nvSpPr>
        <p:spPr>
          <a:xfrm>
            <a:off x="1490545" y="11504244"/>
            <a:ext cx="360000" cy="540000"/>
          </a:xfrm>
          <a:custGeom>
            <a:avLst/>
            <a:gdLst/>
            <a:ahLst/>
            <a:cxnLst/>
            <a:rect l="l" t="t" r="r" b="b"/>
            <a:pathLst>
              <a:path w="390525" h="572769">
                <a:moveTo>
                  <a:pt x="115849" y="35610"/>
                </a:moveTo>
                <a:lnTo>
                  <a:pt x="72047" y="62585"/>
                </a:lnTo>
                <a:lnTo>
                  <a:pt x="47002" y="95389"/>
                </a:lnTo>
                <a:lnTo>
                  <a:pt x="44526" y="106286"/>
                </a:lnTo>
                <a:lnTo>
                  <a:pt x="23787" y="116662"/>
                </a:lnTo>
                <a:lnTo>
                  <a:pt x="9715" y="131737"/>
                </a:lnTo>
                <a:lnTo>
                  <a:pt x="1930" y="151904"/>
                </a:lnTo>
                <a:lnTo>
                  <a:pt x="0" y="177571"/>
                </a:lnTo>
                <a:lnTo>
                  <a:pt x="0" y="572604"/>
                </a:lnTo>
                <a:lnTo>
                  <a:pt x="115849" y="572604"/>
                </a:lnTo>
                <a:lnTo>
                  <a:pt x="115849" y="35610"/>
                </a:lnTo>
                <a:close/>
              </a:path>
              <a:path w="390525" h="572769">
                <a:moveTo>
                  <a:pt x="252018" y="24168"/>
                </a:moveTo>
                <a:lnTo>
                  <a:pt x="238379" y="17564"/>
                </a:lnTo>
                <a:lnTo>
                  <a:pt x="224561" y="11328"/>
                </a:lnTo>
                <a:lnTo>
                  <a:pt x="210578" y="5473"/>
                </a:lnTo>
                <a:lnTo>
                  <a:pt x="196430" y="0"/>
                </a:lnTo>
                <a:lnTo>
                  <a:pt x="181610" y="5537"/>
                </a:lnTo>
                <a:lnTo>
                  <a:pt x="167093" y="11518"/>
                </a:lnTo>
                <a:lnTo>
                  <a:pt x="152755" y="17932"/>
                </a:lnTo>
                <a:lnTo>
                  <a:pt x="138633" y="24777"/>
                </a:lnTo>
                <a:lnTo>
                  <a:pt x="138633" y="572592"/>
                </a:lnTo>
                <a:lnTo>
                  <a:pt x="252018" y="572592"/>
                </a:lnTo>
                <a:lnTo>
                  <a:pt x="252018" y="24168"/>
                </a:lnTo>
                <a:close/>
              </a:path>
              <a:path w="390525" h="572769">
                <a:moveTo>
                  <a:pt x="390156" y="177571"/>
                </a:moveTo>
                <a:lnTo>
                  <a:pt x="388264" y="151904"/>
                </a:lnTo>
                <a:lnTo>
                  <a:pt x="380466" y="131737"/>
                </a:lnTo>
                <a:lnTo>
                  <a:pt x="366395" y="116662"/>
                </a:lnTo>
                <a:lnTo>
                  <a:pt x="345630" y="106286"/>
                </a:lnTo>
                <a:lnTo>
                  <a:pt x="345186" y="102590"/>
                </a:lnTo>
                <a:lnTo>
                  <a:pt x="344373" y="98933"/>
                </a:lnTo>
                <a:lnTo>
                  <a:pt x="343230" y="95389"/>
                </a:lnTo>
                <a:lnTo>
                  <a:pt x="343408" y="95389"/>
                </a:lnTo>
                <a:lnTo>
                  <a:pt x="333997" y="78181"/>
                </a:lnTo>
                <a:lnTo>
                  <a:pt x="318541" y="62585"/>
                </a:lnTo>
                <a:lnTo>
                  <a:pt x="298297" y="48450"/>
                </a:lnTo>
                <a:lnTo>
                  <a:pt x="274497" y="35610"/>
                </a:lnTo>
                <a:lnTo>
                  <a:pt x="274497" y="572604"/>
                </a:lnTo>
                <a:lnTo>
                  <a:pt x="390156" y="572604"/>
                </a:lnTo>
                <a:lnTo>
                  <a:pt x="390156" y="177571"/>
                </a:lnTo>
                <a:close/>
              </a:path>
            </a:pathLst>
          </a:custGeom>
          <a:solidFill>
            <a:srgbClr val="BC925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718" name="object 92">
            <a:extLst>
              <a:ext uri="{FF2B5EF4-FFF2-40B4-BE49-F238E27FC236}">
                <a16:creationId xmlns:a16="http://schemas.microsoft.com/office/drawing/2014/main" id="{F8CCA13F-58A7-B1DE-9FDC-1D1AB3F0302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09443" y="11862401"/>
            <a:ext cx="58974" cy="107067"/>
          </a:xfrm>
          <a:prstGeom prst="rect">
            <a:avLst/>
          </a:prstGeom>
        </p:spPr>
      </p:pic>
      <p:sp>
        <p:nvSpPr>
          <p:cNvPr id="1719" name="object 93">
            <a:extLst>
              <a:ext uri="{FF2B5EF4-FFF2-40B4-BE49-F238E27FC236}">
                <a16:creationId xmlns:a16="http://schemas.microsoft.com/office/drawing/2014/main" id="{57DFE880-DD60-957C-FFD1-8C1557404926}"/>
              </a:ext>
            </a:extLst>
          </p:cNvPr>
          <p:cNvSpPr/>
          <p:nvPr/>
        </p:nvSpPr>
        <p:spPr>
          <a:xfrm>
            <a:off x="1764593" y="11862403"/>
            <a:ext cx="58537" cy="110154"/>
          </a:xfrm>
          <a:custGeom>
            <a:avLst/>
            <a:gdLst/>
            <a:ahLst/>
            <a:cxnLst/>
            <a:rect l="l" t="t" r="r" b="b"/>
            <a:pathLst>
              <a:path w="63500" h="116840">
                <a:moveTo>
                  <a:pt x="17411" y="0"/>
                </a:moveTo>
                <a:lnTo>
                  <a:pt x="299" y="0"/>
                </a:lnTo>
                <a:lnTo>
                  <a:pt x="195" y="83336"/>
                </a:lnTo>
                <a:lnTo>
                  <a:pt x="116" y="84724"/>
                </a:lnTo>
                <a:lnTo>
                  <a:pt x="22988" y="115526"/>
                </a:lnTo>
                <a:lnTo>
                  <a:pt x="32046" y="116567"/>
                </a:lnTo>
                <a:lnTo>
                  <a:pt x="43104" y="116567"/>
                </a:lnTo>
                <a:lnTo>
                  <a:pt x="51624" y="114174"/>
                </a:lnTo>
                <a:lnTo>
                  <a:pt x="55884" y="108119"/>
                </a:lnTo>
                <a:lnTo>
                  <a:pt x="57548" y="105343"/>
                </a:lnTo>
                <a:lnTo>
                  <a:pt x="34165" y="105343"/>
                </a:lnTo>
                <a:lnTo>
                  <a:pt x="31376" y="104924"/>
                </a:lnTo>
                <a:lnTo>
                  <a:pt x="16956" y="84724"/>
                </a:lnTo>
                <a:lnTo>
                  <a:pt x="17367" y="77891"/>
                </a:lnTo>
                <a:lnTo>
                  <a:pt x="17411" y="0"/>
                </a:lnTo>
                <a:close/>
              </a:path>
              <a:path w="63500" h="116840">
                <a:moveTo>
                  <a:pt x="63172" y="0"/>
                </a:moveTo>
                <a:lnTo>
                  <a:pt x="55453" y="0"/>
                </a:lnTo>
                <a:lnTo>
                  <a:pt x="55453" y="77891"/>
                </a:lnTo>
                <a:lnTo>
                  <a:pt x="55036" y="83336"/>
                </a:lnTo>
                <a:lnTo>
                  <a:pt x="34165" y="105343"/>
                </a:lnTo>
                <a:lnTo>
                  <a:pt x="57548" y="105343"/>
                </a:lnTo>
                <a:lnTo>
                  <a:pt x="59281" y="102451"/>
                </a:lnTo>
                <a:lnTo>
                  <a:pt x="61655" y="96342"/>
                </a:lnTo>
                <a:lnTo>
                  <a:pt x="62965" y="89926"/>
                </a:lnTo>
                <a:lnTo>
                  <a:pt x="63082" y="86215"/>
                </a:lnTo>
                <a:lnTo>
                  <a:pt x="631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20" name="object 94">
            <a:extLst>
              <a:ext uri="{FF2B5EF4-FFF2-40B4-BE49-F238E27FC236}">
                <a16:creationId xmlns:a16="http://schemas.microsoft.com/office/drawing/2014/main" id="{7324DD2E-1F76-A68A-E977-843D0128836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5881" y="11862978"/>
            <a:ext cx="61246" cy="107179"/>
          </a:xfrm>
          <a:prstGeom prst="rect">
            <a:avLst/>
          </a:prstGeom>
        </p:spPr>
      </p:pic>
      <p:sp>
        <p:nvSpPr>
          <p:cNvPr id="1721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4988415" y="11550785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21,2%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22" name="object 70">
            <a:extLst>
              <a:ext uri="{FF2B5EF4-FFF2-40B4-BE49-F238E27FC236}">
                <a16:creationId xmlns:a16="http://schemas.microsoft.com/office/drawing/2014/main" id="{865FE949-8B1B-92E8-D18B-83694E487966}"/>
              </a:ext>
            </a:extLst>
          </p:cNvPr>
          <p:cNvSpPr txBox="1"/>
          <p:nvPr/>
        </p:nvSpPr>
        <p:spPr>
          <a:xfrm>
            <a:off x="2092839" y="12595623"/>
            <a:ext cx="269280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spc="-20" dirty="0">
                <a:solidFill>
                  <a:srgbClr val="00294B"/>
                </a:solidFill>
                <a:latin typeface="Roboto"/>
                <a:cs typeface="Roboto"/>
              </a:rPr>
              <a:t>Octo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23" name="Graphic 248">
            <a:extLst>
              <a:ext uri="{FF2B5EF4-FFF2-40B4-BE49-F238E27FC236}">
                <a16:creationId xmlns:a16="http://schemas.microsoft.com/office/drawing/2014/main" id="{5152F625-9F76-599A-1D63-E57DF9D0987D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1089" y="12567245"/>
            <a:ext cx="438912" cy="438912"/>
          </a:xfrm>
          <a:prstGeom prst="rect">
            <a:avLst/>
          </a:prstGeom>
        </p:spPr>
      </p:pic>
      <p:sp>
        <p:nvSpPr>
          <p:cNvPr id="1724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4988415" y="1256324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22,0%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25" name="object 70">
            <a:extLst>
              <a:ext uri="{FF2B5EF4-FFF2-40B4-BE49-F238E27FC236}">
                <a16:creationId xmlns:a16="http://schemas.microsoft.com/office/drawing/2014/main" id="{0886B661-BF87-A2AE-BA49-16D324E45DDE}"/>
              </a:ext>
            </a:extLst>
          </p:cNvPr>
          <p:cNvSpPr txBox="1"/>
          <p:nvPr/>
        </p:nvSpPr>
        <p:spPr>
          <a:xfrm>
            <a:off x="2092839" y="13610447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 err="1">
                <a:solidFill>
                  <a:srgbClr val="00294B"/>
                </a:solidFill>
                <a:latin typeface="Roboto"/>
                <a:cs typeface="Roboto"/>
              </a:rPr>
              <a:t>Aloqa</a:t>
            </a:r>
            <a:r>
              <a:rPr sz="2400" b="1" spc="-20" dirty="0" err="1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26" name="object 101">
            <a:extLst>
              <a:ext uri="{FF2B5EF4-FFF2-40B4-BE49-F238E27FC236}">
                <a16:creationId xmlns:a16="http://schemas.microsoft.com/office/drawing/2014/main" id="{A7685254-48B7-7159-F4E3-72B5E18D9F72}"/>
              </a:ext>
            </a:extLst>
          </p:cNvPr>
          <p:cNvSpPr/>
          <p:nvPr/>
        </p:nvSpPr>
        <p:spPr>
          <a:xfrm>
            <a:off x="1453057" y="13584037"/>
            <a:ext cx="434975" cy="434975"/>
          </a:xfrm>
          <a:custGeom>
            <a:avLst/>
            <a:gdLst/>
            <a:ahLst/>
            <a:cxnLst/>
            <a:rect l="l" t="t" r="r" b="b"/>
            <a:pathLst>
              <a:path w="434975" h="434975">
                <a:moveTo>
                  <a:pt x="433184" y="0"/>
                </a:moveTo>
                <a:lnTo>
                  <a:pt x="0" y="0"/>
                </a:lnTo>
                <a:lnTo>
                  <a:pt x="0" y="184289"/>
                </a:lnTo>
                <a:lnTo>
                  <a:pt x="216598" y="63423"/>
                </a:lnTo>
                <a:lnTo>
                  <a:pt x="433184" y="185483"/>
                </a:lnTo>
                <a:lnTo>
                  <a:pt x="433184" y="0"/>
                </a:lnTo>
                <a:close/>
              </a:path>
              <a:path w="434975" h="434975">
                <a:moveTo>
                  <a:pt x="434390" y="232156"/>
                </a:moveTo>
                <a:lnTo>
                  <a:pt x="217792" y="110096"/>
                </a:lnTo>
                <a:lnTo>
                  <a:pt x="216598" y="111290"/>
                </a:lnTo>
                <a:lnTo>
                  <a:pt x="0" y="232156"/>
                </a:lnTo>
                <a:lnTo>
                  <a:pt x="0" y="434403"/>
                </a:lnTo>
                <a:lnTo>
                  <a:pt x="434390" y="434403"/>
                </a:lnTo>
                <a:lnTo>
                  <a:pt x="434390" y="232156"/>
                </a:lnTo>
                <a:close/>
              </a:path>
            </a:pathLst>
          </a:custGeom>
          <a:solidFill>
            <a:srgbClr val="4795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7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4988415" y="1357806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22,7%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28" name="object 70">
            <a:extLst>
              <a:ext uri="{FF2B5EF4-FFF2-40B4-BE49-F238E27FC236}">
                <a16:creationId xmlns:a16="http://schemas.microsoft.com/office/drawing/2014/main" id="{02DB5884-B120-4D87-A38F-C9E1884F7B74}"/>
              </a:ext>
            </a:extLst>
          </p:cNvPr>
          <p:cNvSpPr txBox="1"/>
          <p:nvPr/>
        </p:nvSpPr>
        <p:spPr>
          <a:xfrm>
            <a:off x="2092839" y="14616789"/>
            <a:ext cx="25101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Kapital bank</a:t>
            </a:r>
          </a:p>
        </p:txBody>
      </p:sp>
      <p:pic>
        <p:nvPicPr>
          <p:cNvPr id="1729" name="Picture 4" descr="Ob'ektlar - «Kapitalbank» ATB">
            <a:extLst>
              <a:ext uri="{FF2B5EF4-FFF2-40B4-BE49-F238E27FC236}">
                <a16:creationId xmlns:a16="http://schemas.microsoft.com/office/drawing/2014/main" id="{33AE2C3C-D044-B7F7-EBD5-E46EDF52B0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17" r="88168" b="43657"/>
          <a:stretch/>
        </p:blipFill>
        <p:spPr bwMode="auto">
          <a:xfrm>
            <a:off x="1445018" y="14573867"/>
            <a:ext cx="451053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30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4988415" y="14584408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22,7%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31" name="object 70">
            <a:extLst>
              <a:ext uri="{FF2B5EF4-FFF2-40B4-BE49-F238E27FC236}">
                <a16:creationId xmlns:a16="http://schemas.microsoft.com/office/drawing/2014/main" id="{6DC33DDE-2EE8-98B2-E30A-B4ECB84085F9}"/>
              </a:ext>
            </a:extLst>
          </p:cNvPr>
          <p:cNvSpPr txBox="1"/>
          <p:nvPr/>
        </p:nvSpPr>
        <p:spPr>
          <a:xfrm>
            <a:off x="2092839" y="15655449"/>
            <a:ext cx="257545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Asia Alliance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32" name="object 138">
            <a:extLst>
              <a:ext uri="{FF2B5EF4-FFF2-40B4-BE49-F238E27FC236}">
                <a16:creationId xmlns:a16="http://schemas.microsoft.com/office/drawing/2014/main" id="{781E77B3-A257-CD77-D37A-58B0F32AA153}"/>
              </a:ext>
            </a:extLst>
          </p:cNvPr>
          <p:cNvSpPr/>
          <p:nvPr/>
        </p:nvSpPr>
        <p:spPr>
          <a:xfrm>
            <a:off x="1451089" y="15627071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562609" h="563245">
                <a:moveTo>
                  <a:pt x="406565" y="512000"/>
                </a:moveTo>
                <a:lnTo>
                  <a:pt x="396227" y="498246"/>
                </a:lnTo>
                <a:lnTo>
                  <a:pt x="376415" y="492417"/>
                </a:lnTo>
                <a:lnTo>
                  <a:pt x="94703" y="492417"/>
                </a:lnTo>
                <a:lnTo>
                  <a:pt x="134645" y="521931"/>
                </a:lnTo>
                <a:lnTo>
                  <a:pt x="179552" y="544131"/>
                </a:lnTo>
                <a:lnTo>
                  <a:pt x="228549" y="558126"/>
                </a:lnTo>
                <a:lnTo>
                  <a:pt x="280758" y="563041"/>
                </a:lnTo>
                <a:lnTo>
                  <a:pt x="310337" y="561555"/>
                </a:lnTo>
                <a:lnTo>
                  <a:pt x="365061" y="550341"/>
                </a:lnTo>
                <a:lnTo>
                  <a:pt x="405422" y="528091"/>
                </a:lnTo>
                <a:lnTo>
                  <a:pt x="406565" y="512000"/>
                </a:lnTo>
                <a:close/>
              </a:path>
              <a:path w="562609" h="563245">
                <a:moveTo>
                  <a:pt x="468642" y="71462"/>
                </a:moveTo>
                <a:lnTo>
                  <a:pt x="428472" y="41554"/>
                </a:lnTo>
                <a:lnTo>
                  <a:pt x="383247" y="19062"/>
                </a:lnTo>
                <a:lnTo>
                  <a:pt x="333857" y="4914"/>
                </a:lnTo>
                <a:lnTo>
                  <a:pt x="281203" y="0"/>
                </a:lnTo>
                <a:lnTo>
                  <a:pt x="251929" y="1498"/>
                </a:lnTo>
                <a:lnTo>
                  <a:pt x="196100" y="13093"/>
                </a:lnTo>
                <a:lnTo>
                  <a:pt x="155371" y="35775"/>
                </a:lnTo>
                <a:lnTo>
                  <a:pt x="154305" y="51892"/>
                </a:lnTo>
                <a:lnTo>
                  <a:pt x="164655" y="65646"/>
                </a:lnTo>
                <a:lnTo>
                  <a:pt x="184442" y="71462"/>
                </a:lnTo>
                <a:lnTo>
                  <a:pt x="468642" y="71462"/>
                </a:lnTo>
                <a:close/>
              </a:path>
              <a:path w="562609" h="563245">
                <a:moveTo>
                  <a:pt x="539394" y="393928"/>
                </a:moveTo>
                <a:lnTo>
                  <a:pt x="23025" y="393928"/>
                </a:lnTo>
                <a:lnTo>
                  <a:pt x="32143" y="412877"/>
                </a:lnTo>
                <a:lnTo>
                  <a:pt x="42608" y="431012"/>
                </a:lnTo>
                <a:lnTo>
                  <a:pt x="54356" y="448259"/>
                </a:lnTo>
                <a:lnTo>
                  <a:pt x="67310" y="464553"/>
                </a:lnTo>
                <a:lnTo>
                  <a:pt x="495096" y="464553"/>
                </a:lnTo>
                <a:lnTo>
                  <a:pt x="508063" y="448259"/>
                </a:lnTo>
                <a:lnTo>
                  <a:pt x="519798" y="431012"/>
                </a:lnTo>
                <a:lnTo>
                  <a:pt x="530263" y="412877"/>
                </a:lnTo>
                <a:lnTo>
                  <a:pt x="539394" y="393928"/>
                </a:lnTo>
                <a:close/>
              </a:path>
              <a:path w="562609" h="563245">
                <a:moveTo>
                  <a:pt x="539394" y="169113"/>
                </a:moveTo>
                <a:lnTo>
                  <a:pt x="530263" y="150152"/>
                </a:lnTo>
                <a:lnTo>
                  <a:pt x="519798" y="132029"/>
                </a:lnTo>
                <a:lnTo>
                  <a:pt x="508050" y="114782"/>
                </a:lnTo>
                <a:lnTo>
                  <a:pt x="495096" y="98475"/>
                </a:lnTo>
                <a:lnTo>
                  <a:pt x="67310" y="98475"/>
                </a:lnTo>
                <a:lnTo>
                  <a:pt x="54356" y="114782"/>
                </a:lnTo>
                <a:lnTo>
                  <a:pt x="42608" y="132029"/>
                </a:lnTo>
                <a:lnTo>
                  <a:pt x="32143" y="150152"/>
                </a:lnTo>
                <a:lnTo>
                  <a:pt x="23025" y="169113"/>
                </a:lnTo>
                <a:lnTo>
                  <a:pt x="539394" y="169113"/>
                </a:lnTo>
                <a:close/>
              </a:path>
              <a:path w="562609" h="563245">
                <a:moveTo>
                  <a:pt x="562394" y="267601"/>
                </a:moveTo>
                <a:lnTo>
                  <a:pt x="560895" y="249250"/>
                </a:lnTo>
                <a:lnTo>
                  <a:pt x="558253" y="231254"/>
                </a:lnTo>
                <a:lnTo>
                  <a:pt x="554482" y="213652"/>
                </a:lnTo>
                <a:lnTo>
                  <a:pt x="549643" y="196469"/>
                </a:lnTo>
                <a:lnTo>
                  <a:pt x="12763" y="196469"/>
                </a:lnTo>
                <a:lnTo>
                  <a:pt x="7924" y="213652"/>
                </a:lnTo>
                <a:lnTo>
                  <a:pt x="4165" y="231254"/>
                </a:lnTo>
                <a:lnTo>
                  <a:pt x="1511" y="249250"/>
                </a:lnTo>
                <a:lnTo>
                  <a:pt x="25" y="267601"/>
                </a:lnTo>
                <a:lnTo>
                  <a:pt x="562394" y="267601"/>
                </a:lnTo>
                <a:close/>
              </a:path>
              <a:path w="562609" h="563245">
                <a:moveTo>
                  <a:pt x="562406" y="294944"/>
                </a:moveTo>
                <a:lnTo>
                  <a:pt x="0" y="294944"/>
                </a:lnTo>
                <a:lnTo>
                  <a:pt x="1460" y="313296"/>
                </a:lnTo>
                <a:lnTo>
                  <a:pt x="4064" y="331292"/>
                </a:lnTo>
                <a:lnTo>
                  <a:pt x="7797" y="348894"/>
                </a:lnTo>
                <a:lnTo>
                  <a:pt x="12611" y="366077"/>
                </a:lnTo>
                <a:lnTo>
                  <a:pt x="549808" y="366077"/>
                </a:lnTo>
                <a:lnTo>
                  <a:pt x="554609" y="348894"/>
                </a:lnTo>
                <a:lnTo>
                  <a:pt x="558342" y="331292"/>
                </a:lnTo>
                <a:lnTo>
                  <a:pt x="560946" y="313296"/>
                </a:lnTo>
                <a:lnTo>
                  <a:pt x="562406" y="294944"/>
                </a:lnTo>
                <a:close/>
              </a:path>
            </a:pathLst>
          </a:custGeom>
          <a:solidFill>
            <a:srgbClr val="004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3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4988415" y="15623068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23,0%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34" name="object 70">
            <a:extLst>
              <a:ext uri="{FF2B5EF4-FFF2-40B4-BE49-F238E27FC236}">
                <a16:creationId xmlns:a16="http://schemas.microsoft.com/office/drawing/2014/main" id="{8129EB70-4ED3-BB9D-F5FE-387FFF616E0C}"/>
              </a:ext>
            </a:extLst>
          </p:cNvPr>
          <p:cNvSpPr txBox="1"/>
          <p:nvPr/>
        </p:nvSpPr>
        <p:spPr>
          <a:xfrm>
            <a:off x="7713893" y="653099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Trast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35" name="Graphic 209">
            <a:extLst>
              <a:ext uri="{FF2B5EF4-FFF2-40B4-BE49-F238E27FC236}">
                <a16:creationId xmlns:a16="http://schemas.microsoft.com/office/drawing/2014/main" id="{E5615E40-DE7E-CCE6-71C8-F4A65EC4ED7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r="24267" b="1298"/>
          <a:stretch/>
        </p:blipFill>
        <p:spPr>
          <a:xfrm>
            <a:off x="6892881" y="6502616"/>
            <a:ext cx="768256" cy="438912"/>
          </a:xfrm>
          <a:prstGeom prst="rect">
            <a:avLst/>
          </a:prstGeom>
        </p:spPr>
      </p:pic>
      <p:sp>
        <p:nvSpPr>
          <p:cNvPr id="1736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10642435" y="649861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23,0%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37" name="object 70">
            <a:extLst>
              <a:ext uri="{FF2B5EF4-FFF2-40B4-BE49-F238E27FC236}">
                <a16:creationId xmlns:a16="http://schemas.microsoft.com/office/drawing/2014/main" id="{A2B05C62-7CEE-2287-32D2-6F54B421B3C8}"/>
              </a:ext>
            </a:extLst>
          </p:cNvPr>
          <p:cNvSpPr txBox="1"/>
          <p:nvPr/>
        </p:nvSpPr>
        <p:spPr>
          <a:xfrm>
            <a:off x="7713893" y="7556944"/>
            <a:ext cx="211223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Ipak yuli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38" name="Graphic 262">
            <a:extLst>
              <a:ext uri="{FF2B5EF4-FFF2-40B4-BE49-F238E27FC236}">
                <a16:creationId xmlns:a16="http://schemas.microsoft.com/office/drawing/2014/main" id="{0421C791-80BC-D7C4-285E-DA82AC1A0DB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52450" y="7528566"/>
            <a:ext cx="449118" cy="438912"/>
          </a:xfrm>
          <a:prstGeom prst="rect">
            <a:avLst/>
          </a:prstGeom>
        </p:spPr>
      </p:pic>
      <p:sp>
        <p:nvSpPr>
          <p:cNvPr id="1739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10642435" y="752456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23,1%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40" name="object 70">
            <a:extLst>
              <a:ext uri="{FF2B5EF4-FFF2-40B4-BE49-F238E27FC236}">
                <a16:creationId xmlns:a16="http://schemas.microsoft.com/office/drawing/2014/main" id="{01800862-B4E2-C7E8-421C-6E9302FEB78E}"/>
              </a:ext>
            </a:extLst>
          </p:cNvPr>
          <p:cNvSpPr txBox="1"/>
          <p:nvPr/>
        </p:nvSpPr>
        <p:spPr>
          <a:xfrm>
            <a:off x="7713893" y="8558197"/>
            <a:ext cx="19718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Hamkor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41" name="Freeform: Shape 249">
            <a:extLst>
              <a:ext uri="{FF2B5EF4-FFF2-40B4-BE49-F238E27FC236}">
                <a16:creationId xmlns:a16="http://schemas.microsoft.com/office/drawing/2014/main" id="{4AD7B3F6-1F88-D24F-6179-3A85E44CD925}"/>
              </a:ext>
            </a:extLst>
          </p:cNvPr>
          <p:cNvSpPr/>
          <p:nvPr/>
        </p:nvSpPr>
        <p:spPr>
          <a:xfrm>
            <a:off x="7057553" y="8529819"/>
            <a:ext cx="438912" cy="438912"/>
          </a:xfrm>
          <a:custGeom>
            <a:avLst/>
            <a:gdLst>
              <a:gd name="connsiteX0" fmla="*/ 416065 w 1267553"/>
              <a:gd name="connsiteY0" fmla="*/ 1240654 h 1280549"/>
              <a:gd name="connsiteX1" fmla="*/ 1229734 w 1267553"/>
              <a:gd name="connsiteY1" fmla="*/ 858010 h 1280549"/>
              <a:gd name="connsiteX2" fmla="*/ 1141770 w 1267553"/>
              <a:gd name="connsiteY2" fmla="*/ 255455 h 1280549"/>
              <a:gd name="connsiteX3" fmla="*/ 1088991 w 1267553"/>
              <a:gd name="connsiteY3" fmla="*/ 400596 h 1280549"/>
              <a:gd name="connsiteX4" fmla="*/ 1115380 w 1267553"/>
              <a:gd name="connsiteY4" fmla="*/ 814028 h 1280549"/>
              <a:gd name="connsiteX5" fmla="*/ 455649 w 1267553"/>
              <a:gd name="connsiteY5" fmla="*/ 1121902 h 1280549"/>
              <a:gd name="connsiteX6" fmla="*/ 411667 w 1267553"/>
              <a:gd name="connsiteY6" fmla="*/ 1104309 h 1280549"/>
              <a:gd name="connsiteX7" fmla="*/ 556808 w 1267553"/>
              <a:gd name="connsiteY7" fmla="*/ 699674 h 1280549"/>
              <a:gd name="connsiteX8" fmla="*/ 662365 w 1267553"/>
              <a:gd name="connsiteY8" fmla="*/ 699674 h 1280549"/>
              <a:gd name="connsiteX9" fmla="*/ 570003 w 1267553"/>
              <a:gd name="connsiteY9" fmla="*/ 954770 h 1280549"/>
              <a:gd name="connsiteX10" fmla="*/ 781116 w 1267553"/>
              <a:gd name="connsiteY10" fmla="*/ 954770 h 1280549"/>
              <a:gd name="connsiteX11" fmla="*/ 1062602 w 1267553"/>
              <a:gd name="connsiteY11" fmla="*/ 171889 h 1280549"/>
              <a:gd name="connsiteX12" fmla="*/ 847090 w 1267553"/>
              <a:gd name="connsiteY12" fmla="*/ 39943 h 1280549"/>
              <a:gd name="connsiteX13" fmla="*/ 37820 w 1267553"/>
              <a:gd name="connsiteY13" fmla="*/ 418189 h 1280549"/>
              <a:gd name="connsiteX14" fmla="*/ 125784 w 1267553"/>
              <a:gd name="connsiteY14" fmla="*/ 1020743 h 1280549"/>
              <a:gd name="connsiteX15" fmla="*/ 178562 w 1267553"/>
              <a:gd name="connsiteY15" fmla="*/ 875602 h 1280549"/>
              <a:gd name="connsiteX16" fmla="*/ 152173 w 1267553"/>
              <a:gd name="connsiteY16" fmla="*/ 462171 h 1280549"/>
              <a:gd name="connsiteX17" fmla="*/ 811904 w 1267553"/>
              <a:gd name="connsiteY17" fmla="*/ 149898 h 1280549"/>
              <a:gd name="connsiteX18" fmla="*/ 855886 w 1267553"/>
              <a:gd name="connsiteY18" fmla="*/ 167491 h 1280549"/>
              <a:gd name="connsiteX19" fmla="*/ 710745 w 1267553"/>
              <a:gd name="connsiteY19" fmla="*/ 572126 h 1280549"/>
              <a:gd name="connsiteX20" fmla="*/ 605188 w 1267553"/>
              <a:gd name="connsiteY20" fmla="*/ 572126 h 1280549"/>
              <a:gd name="connsiteX21" fmla="*/ 697551 w 1267553"/>
              <a:gd name="connsiteY21" fmla="*/ 317030 h 1280549"/>
              <a:gd name="connsiteX22" fmla="*/ 486437 w 1267553"/>
              <a:gd name="connsiteY22" fmla="*/ 317030 h 1280549"/>
              <a:gd name="connsiteX23" fmla="*/ 204951 w 1267553"/>
              <a:gd name="connsiteY23" fmla="*/ 1099911 h 1280549"/>
              <a:gd name="connsiteX24" fmla="*/ 420464 w 1267553"/>
              <a:gd name="connsiteY24" fmla="*/ 1231857 h 128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67553" h="1280549">
                <a:moveTo>
                  <a:pt x="416065" y="1240654"/>
                </a:moveTo>
                <a:cubicBezTo>
                  <a:pt x="745931" y="1363803"/>
                  <a:pt x="1110982" y="1192273"/>
                  <a:pt x="1229734" y="858010"/>
                </a:cubicBezTo>
                <a:cubicBezTo>
                  <a:pt x="1304503" y="646896"/>
                  <a:pt x="1264919" y="422587"/>
                  <a:pt x="1141770" y="255455"/>
                </a:cubicBezTo>
                <a:lnTo>
                  <a:pt x="1088991" y="400596"/>
                </a:lnTo>
                <a:cubicBezTo>
                  <a:pt x="1150566" y="523746"/>
                  <a:pt x="1168159" y="673285"/>
                  <a:pt x="1115380" y="814028"/>
                </a:cubicBezTo>
                <a:cubicBezTo>
                  <a:pt x="1018620" y="1082318"/>
                  <a:pt x="723940" y="1223061"/>
                  <a:pt x="455649" y="1121902"/>
                </a:cubicBezTo>
                <a:cubicBezTo>
                  <a:pt x="438056" y="1117504"/>
                  <a:pt x="424862" y="1108707"/>
                  <a:pt x="411667" y="1104309"/>
                </a:cubicBezTo>
                <a:lnTo>
                  <a:pt x="556808" y="699674"/>
                </a:lnTo>
                <a:lnTo>
                  <a:pt x="662365" y="699674"/>
                </a:lnTo>
                <a:lnTo>
                  <a:pt x="570003" y="954770"/>
                </a:lnTo>
                <a:lnTo>
                  <a:pt x="781116" y="954770"/>
                </a:lnTo>
                <a:cubicBezTo>
                  <a:pt x="781116" y="954770"/>
                  <a:pt x="1062602" y="171889"/>
                  <a:pt x="1062602" y="171889"/>
                </a:cubicBezTo>
                <a:cubicBezTo>
                  <a:pt x="1001027" y="114713"/>
                  <a:pt x="930656" y="70731"/>
                  <a:pt x="847090" y="39943"/>
                </a:cubicBezTo>
                <a:cubicBezTo>
                  <a:pt x="521622" y="-83207"/>
                  <a:pt x="156571" y="88323"/>
                  <a:pt x="37820" y="418189"/>
                </a:cubicBezTo>
                <a:cubicBezTo>
                  <a:pt x="-36950" y="629303"/>
                  <a:pt x="2634" y="853611"/>
                  <a:pt x="125784" y="1020743"/>
                </a:cubicBezTo>
                <a:lnTo>
                  <a:pt x="178562" y="875602"/>
                </a:lnTo>
                <a:cubicBezTo>
                  <a:pt x="116987" y="752453"/>
                  <a:pt x="99394" y="602914"/>
                  <a:pt x="152173" y="462171"/>
                </a:cubicBezTo>
                <a:cubicBezTo>
                  <a:pt x="248933" y="193880"/>
                  <a:pt x="543613" y="53138"/>
                  <a:pt x="811904" y="149898"/>
                </a:cubicBezTo>
                <a:cubicBezTo>
                  <a:pt x="829497" y="154297"/>
                  <a:pt x="842691" y="163093"/>
                  <a:pt x="855886" y="167491"/>
                </a:cubicBezTo>
                <a:lnTo>
                  <a:pt x="710745" y="572126"/>
                </a:lnTo>
                <a:lnTo>
                  <a:pt x="605188" y="572126"/>
                </a:lnTo>
                <a:lnTo>
                  <a:pt x="697551" y="317030"/>
                </a:lnTo>
                <a:lnTo>
                  <a:pt x="486437" y="317030"/>
                </a:lnTo>
                <a:cubicBezTo>
                  <a:pt x="486437" y="317030"/>
                  <a:pt x="204951" y="1099911"/>
                  <a:pt x="204951" y="1099911"/>
                </a:cubicBezTo>
                <a:cubicBezTo>
                  <a:pt x="266526" y="1157088"/>
                  <a:pt x="336898" y="1201070"/>
                  <a:pt x="420464" y="1231857"/>
                </a:cubicBezTo>
                <a:close/>
              </a:path>
            </a:pathLst>
          </a:custGeom>
          <a:solidFill>
            <a:srgbClr val="17A755"/>
          </a:solidFill>
          <a:ln w="4392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42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10642435" y="852581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23,5%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43" name="object 70">
            <a:extLst>
              <a:ext uri="{FF2B5EF4-FFF2-40B4-BE49-F238E27FC236}">
                <a16:creationId xmlns:a16="http://schemas.microsoft.com/office/drawing/2014/main" id="{16DB0526-ACFA-539A-BE7B-2F6CD47ACC5A}"/>
              </a:ext>
            </a:extLst>
          </p:cNvPr>
          <p:cNvSpPr txBox="1"/>
          <p:nvPr/>
        </p:nvSpPr>
        <p:spPr>
          <a:xfrm>
            <a:off x="7713893" y="9559457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Agro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44" name="Freeform: Shape 227">
            <a:extLst>
              <a:ext uri="{FF2B5EF4-FFF2-40B4-BE49-F238E27FC236}">
                <a16:creationId xmlns:a16="http://schemas.microsoft.com/office/drawing/2014/main" id="{020B16CF-6D92-6ACD-5B00-0A7B60082654}"/>
              </a:ext>
            </a:extLst>
          </p:cNvPr>
          <p:cNvSpPr/>
          <p:nvPr/>
        </p:nvSpPr>
        <p:spPr>
          <a:xfrm>
            <a:off x="7061009" y="9534535"/>
            <a:ext cx="432000" cy="432000"/>
          </a:xfrm>
          <a:custGeom>
            <a:avLst/>
            <a:gdLst>
              <a:gd name="connsiteX0" fmla="*/ 0 w 994012"/>
              <a:gd name="connsiteY0" fmla="*/ 1006631 h 1006631"/>
              <a:gd name="connsiteX1" fmla="*/ 496994 w 994012"/>
              <a:gd name="connsiteY1" fmla="*/ 1006631 h 1006631"/>
              <a:gd name="connsiteX2" fmla="*/ 0 w 994012"/>
              <a:gd name="connsiteY2" fmla="*/ 503316 h 1006631"/>
              <a:gd name="connsiteX3" fmla="*/ 0 w 994012"/>
              <a:gd name="connsiteY3" fmla="*/ 1006631 h 1006631"/>
              <a:gd name="connsiteX4" fmla="*/ 994012 w 994012"/>
              <a:gd name="connsiteY4" fmla="*/ 1006631 h 1006631"/>
              <a:gd name="connsiteX5" fmla="*/ 994012 w 994012"/>
              <a:gd name="connsiteY5" fmla="*/ 503316 h 1006631"/>
              <a:gd name="connsiteX6" fmla="*/ 497018 w 994012"/>
              <a:gd name="connsiteY6" fmla="*/ 1006631 h 1006631"/>
              <a:gd name="connsiteX7" fmla="*/ 994012 w 994012"/>
              <a:gd name="connsiteY7" fmla="*/ 1006631 h 1006631"/>
              <a:gd name="connsiteX8" fmla="*/ 496994 w 994012"/>
              <a:gd name="connsiteY8" fmla="*/ 0 h 1006631"/>
              <a:gd name="connsiteX9" fmla="*/ 994012 w 994012"/>
              <a:gd name="connsiteY9" fmla="*/ 503316 h 1006631"/>
              <a:gd name="connsiteX10" fmla="*/ 994012 w 994012"/>
              <a:gd name="connsiteY10" fmla="*/ 0 h 1006631"/>
              <a:gd name="connsiteX11" fmla="*/ 497018 w 994012"/>
              <a:gd name="connsiteY11" fmla="*/ 0 h 1006631"/>
              <a:gd name="connsiteX12" fmla="*/ 0 w 994012"/>
              <a:gd name="connsiteY12" fmla="*/ 0 h 1006631"/>
              <a:gd name="connsiteX13" fmla="*/ 0 w 994012"/>
              <a:gd name="connsiteY13" fmla="*/ 503316 h 1006631"/>
              <a:gd name="connsiteX14" fmla="*/ 496994 w 994012"/>
              <a:gd name="connsiteY14" fmla="*/ 0 h 1006631"/>
              <a:gd name="connsiteX15" fmla="*/ 0 w 994012"/>
              <a:gd name="connsiteY15" fmla="*/ 0 h 1006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94012" h="1006631">
                <a:moveTo>
                  <a:pt x="0" y="1006631"/>
                </a:moveTo>
                <a:lnTo>
                  <a:pt x="496994" y="1006631"/>
                </a:lnTo>
                <a:lnTo>
                  <a:pt x="0" y="503316"/>
                </a:lnTo>
                <a:lnTo>
                  <a:pt x="0" y="1006631"/>
                </a:lnTo>
                <a:close/>
                <a:moveTo>
                  <a:pt x="994012" y="1006631"/>
                </a:moveTo>
                <a:lnTo>
                  <a:pt x="994012" y="503316"/>
                </a:lnTo>
                <a:lnTo>
                  <a:pt x="497018" y="1006631"/>
                </a:lnTo>
                <a:lnTo>
                  <a:pt x="994012" y="1006631"/>
                </a:lnTo>
                <a:close/>
                <a:moveTo>
                  <a:pt x="496994" y="0"/>
                </a:moveTo>
                <a:lnTo>
                  <a:pt x="994012" y="503316"/>
                </a:lnTo>
                <a:lnTo>
                  <a:pt x="994012" y="0"/>
                </a:lnTo>
                <a:lnTo>
                  <a:pt x="497018" y="0"/>
                </a:lnTo>
                <a:close/>
                <a:moveTo>
                  <a:pt x="0" y="0"/>
                </a:moveTo>
                <a:lnTo>
                  <a:pt x="0" y="503316"/>
                </a:lnTo>
                <a:lnTo>
                  <a:pt x="4969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69"/>
          </a:solidFill>
          <a:ln w="233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1745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10642435" y="952707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23,8%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46" name="object 70">
            <a:extLst>
              <a:ext uri="{FF2B5EF4-FFF2-40B4-BE49-F238E27FC236}">
                <a16:creationId xmlns:a16="http://schemas.microsoft.com/office/drawing/2014/main" id="{5CDF462A-73E8-CD49-6390-825F741E2F58}"/>
              </a:ext>
            </a:extLst>
          </p:cNvPr>
          <p:cNvSpPr txBox="1"/>
          <p:nvPr/>
        </p:nvSpPr>
        <p:spPr>
          <a:xfrm>
            <a:off x="7713893" y="10596494"/>
            <a:ext cx="215662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Universal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47" name="Picture 2">
            <a:extLst>
              <a:ext uri="{FF2B5EF4-FFF2-40B4-BE49-F238E27FC236}">
                <a16:creationId xmlns:a16="http://schemas.microsoft.com/office/drawing/2014/main" id="{470B235F-487A-1DC4-7B78-F3213B21C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" t="27319" r="79066" b="36988"/>
          <a:stretch>
            <a:fillRect/>
          </a:stretch>
        </p:blipFill>
        <p:spPr bwMode="auto">
          <a:xfrm>
            <a:off x="7058993" y="10568116"/>
            <a:ext cx="436032" cy="43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8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10642435" y="1056411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24,0%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49" name="object 70">
            <a:extLst>
              <a:ext uri="{FF2B5EF4-FFF2-40B4-BE49-F238E27FC236}">
                <a16:creationId xmlns:a16="http://schemas.microsoft.com/office/drawing/2014/main" id="{85CD4721-C8E8-30F2-C598-3FB01FFD2F32}"/>
              </a:ext>
            </a:extLst>
          </p:cNvPr>
          <p:cNvSpPr txBox="1"/>
          <p:nvPr/>
        </p:nvSpPr>
        <p:spPr>
          <a:xfrm>
            <a:off x="7713893" y="11593151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Davr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50" name="Graphic 260">
            <a:extLst>
              <a:ext uri="{FF2B5EF4-FFF2-40B4-BE49-F238E27FC236}">
                <a16:creationId xmlns:a16="http://schemas.microsoft.com/office/drawing/2014/main" id="{4011884D-74F9-86A8-EFE1-1FFB14CFEFC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974481" y="11564773"/>
            <a:ext cx="605055" cy="438912"/>
          </a:xfrm>
          <a:prstGeom prst="rect">
            <a:avLst/>
          </a:prstGeom>
        </p:spPr>
      </p:pic>
      <p:sp>
        <p:nvSpPr>
          <p:cNvPr id="1751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10642435" y="11560770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24,8%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52" name="object 70">
            <a:extLst>
              <a:ext uri="{FF2B5EF4-FFF2-40B4-BE49-F238E27FC236}">
                <a16:creationId xmlns:a16="http://schemas.microsoft.com/office/drawing/2014/main" id="{93F7A6AC-F94D-2308-12DA-E608932998FE}"/>
              </a:ext>
            </a:extLst>
          </p:cNvPr>
          <p:cNvSpPr txBox="1"/>
          <p:nvPr/>
        </p:nvSpPr>
        <p:spPr>
          <a:xfrm>
            <a:off x="7713893" y="12595623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00294B"/>
                </a:solidFill>
                <a:latin typeface="Roboto"/>
                <a:cs typeface="Roboto"/>
              </a:rPr>
              <a:t>BR</a:t>
            </a: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53" name="object 89">
            <a:extLst>
              <a:ext uri="{FF2B5EF4-FFF2-40B4-BE49-F238E27FC236}">
                <a16:creationId xmlns:a16="http://schemas.microsoft.com/office/drawing/2014/main" id="{83A72F7E-EA43-3B57-C7C6-8B4DDE96E82D}"/>
              </a:ext>
            </a:extLst>
          </p:cNvPr>
          <p:cNvSpPr/>
          <p:nvPr/>
        </p:nvSpPr>
        <p:spPr>
          <a:xfrm>
            <a:off x="6980464" y="12604773"/>
            <a:ext cx="593090" cy="363855"/>
          </a:xfrm>
          <a:custGeom>
            <a:avLst/>
            <a:gdLst/>
            <a:ahLst/>
            <a:cxnLst/>
            <a:rect l="l" t="t" r="r" b="b"/>
            <a:pathLst>
              <a:path w="593089" h="363854">
                <a:moveTo>
                  <a:pt x="592843" y="0"/>
                </a:moveTo>
                <a:lnTo>
                  <a:pt x="403326" y="0"/>
                </a:lnTo>
                <a:lnTo>
                  <a:pt x="385097" y="37330"/>
                </a:lnTo>
                <a:lnTo>
                  <a:pt x="371387" y="61788"/>
                </a:lnTo>
                <a:lnTo>
                  <a:pt x="330042" y="115347"/>
                </a:lnTo>
                <a:lnTo>
                  <a:pt x="279375" y="159550"/>
                </a:lnTo>
                <a:lnTo>
                  <a:pt x="217148" y="185113"/>
                </a:lnTo>
                <a:lnTo>
                  <a:pt x="178177" y="196525"/>
                </a:lnTo>
                <a:lnTo>
                  <a:pt x="138587" y="213816"/>
                </a:lnTo>
                <a:lnTo>
                  <a:pt x="99675" y="238061"/>
                </a:lnTo>
                <a:lnTo>
                  <a:pt x="62741" y="270337"/>
                </a:lnTo>
                <a:lnTo>
                  <a:pt x="29083" y="311720"/>
                </a:lnTo>
                <a:lnTo>
                  <a:pt x="0" y="363285"/>
                </a:lnTo>
                <a:lnTo>
                  <a:pt x="189517" y="363285"/>
                </a:lnTo>
                <a:lnTo>
                  <a:pt x="207746" y="325955"/>
                </a:lnTo>
                <a:lnTo>
                  <a:pt x="221456" y="301497"/>
                </a:lnTo>
                <a:lnTo>
                  <a:pt x="262801" y="247938"/>
                </a:lnTo>
                <a:lnTo>
                  <a:pt x="313463" y="203735"/>
                </a:lnTo>
                <a:lnTo>
                  <a:pt x="375695" y="178172"/>
                </a:lnTo>
                <a:lnTo>
                  <a:pt x="414665" y="166760"/>
                </a:lnTo>
                <a:lnTo>
                  <a:pt x="454256" y="149469"/>
                </a:lnTo>
                <a:lnTo>
                  <a:pt x="493168" y="125224"/>
                </a:lnTo>
                <a:lnTo>
                  <a:pt x="530102" y="92948"/>
                </a:lnTo>
                <a:lnTo>
                  <a:pt x="563760" y="51565"/>
                </a:lnTo>
                <a:lnTo>
                  <a:pt x="592843" y="0"/>
                </a:lnTo>
                <a:close/>
              </a:path>
            </a:pathLst>
          </a:custGeom>
          <a:solidFill>
            <a:srgbClr val="EC382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54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10642435" y="1256324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25,0%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55" name="object 70">
            <a:extLst>
              <a:ext uri="{FF2B5EF4-FFF2-40B4-BE49-F238E27FC236}">
                <a16:creationId xmlns:a16="http://schemas.microsoft.com/office/drawing/2014/main" id="{4747C8D0-3F19-B558-7001-35A1CF3F12D6}"/>
              </a:ext>
            </a:extLst>
          </p:cNvPr>
          <p:cNvSpPr txBox="1"/>
          <p:nvPr/>
        </p:nvSpPr>
        <p:spPr>
          <a:xfrm>
            <a:off x="7713893" y="13626327"/>
            <a:ext cx="18209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Tenge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56" name="Picture 270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4EEECB4F-3E12-25F2-B09D-05F68904EC6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80"/>
          <a:stretch>
            <a:fillRect/>
          </a:stretch>
        </p:blipFill>
        <p:spPr>
          <a:xfrm>
            <a:off x="7053376" y="13597949"/>
            <a:ext cx="447265" cy="438912"/>
          </a:xfrm>
          <a:prstGeom prst="rect">
            <a:avLst/>
          </a:prstGeom>
        </p:spPr>
      </p:pic>
      <p:sp>
        <p:nvSpPr>
          <p:cNvPr id="1757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10642435" y="1359394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26,0%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58" name="object 70">
            <a:extLst>
              <a:ext uri="{FF2B5EF4-FFF2-40B4-BE49-F238E27FC236}">
                <a16:creationId xmlns:a16="http://schemas.microsoft.com/office/drawing/2014/main" id="{EA466F51-95E6-BFF8-99F4-CD6EF9F19186}"/>
              </a:ext>
            </a:extLst>
          </p:cNvPr>
          <p:cNvSpPr txBox="1"/>
          <p:nvPr/>
        </p:nvSpPr>
        <p:spPr>
          <a:xfrm>
            <a:off x="7713893" y="14615448"/>
            <a:ext cx="193774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Garant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59" name="object 98">
            <a:extLst>
              <a:ext uri="{FF2B5EF4-FFF2-40B4-BE49-F238E27FC236}">
                <a16:creationId xmlns:a16="http://schemas.microsoft.com/office/drawing/2014/main" id="{633D1F19-06EE-4B8D-5D4C-314EE057CEB0}"/>
              </a:ext>
            </a:extLst>
          </p:cNvPr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057553" y="14587070"/>
            <a:ext cx="438912" cy="438912"/>
          </a:xfrm>
          <a:prstGeom prst="rect">
            <a:avLst/>
          </a:prstGeom>
        </p:spPr>
      </p:pic>
      <p:sp>
        <p:nvSpPr>
          <p:cNvPr id="1760" name="object 71">
            <a:extLst>
              <a:ext uri="{FF2B5EF4-FFF2-40B4-BE49-F238E27FC236}">
                <a16:creationId xmlns:a16="http://schemas.microsoft.com/office/drawing/2014/main" id="{FCD55F83-4A67-DE4F-B573-446305A9B97A}"/>
              </a:ext>
            </a:extLst>
          </p:cNvPr>
          <p:cNvSpPr txBox="1"/>
          <p:nvPr/>
        </p:nvSpPr>
        <p:spPr>
          <a:xfrm>
            <a:off x="10642435" y="1458306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lang="ru-RU" sz="2800" b="1" spc="-10" dirty="0">
                <a:solidFill>
                  <a:srgbClr val="00294B"/>
                </a:solidFill>
                <a:latin typeface="Roboto"/>
                <a:cs typeface="Roboto"/>
              </a:rPr>
              <a:t>26,0%</a:t>
            </a:r>
            <a:endParaRPr sz="2800" dirty="0">
              <a:latin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002228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321975" y="18892004"/>
            <a:ext cx="10928985" cy="77216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>
              <a:lnSpc>
                <a:spcPts val="2014"/>
              </a:lnSpc>
            </a:pPr>
            <a:r>
              <a:rPr lang="uz-Latn-UZ" sz="1600" dirty="0">
                <a:latin typeface="Roboto" panose="02000000000000000000" pitchFamily="2" charset="0"/>
                <a:ea typeface="Roboto" panose="02000000000000000000" pitchFamily="2" charset="0"/>
              </a:rPr>
              <a:t>Mazkur kreditlar böyiça yakuniy foiz stavkalari loyihani amalga oşiriş muddati, taqdim etilayotgan garov ta’minotining</a:t>
            </a:r>
            <a:endParaRPr lang="uz-Latn-UZ" sz="1600" spc="-1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2700" marR="6350">
              <a:lnSpc>
                <a:spcPct val="102899"/>
              </a:lnSpc>
            </a:pPr>
            <a:r>
              <a:rPr lang="uz-Latn-UZ" sz="1600" spc="-30" dirty="0">
                <a:latin typeface="Roboto" panose="02000000000000000000" pitchFamily="2" charset="0"/>
                <a:ea typeface="Roboto" panose="02000000000000000000" pitchFamily="2" charset="0"/>
              </a:rPr>
              <a:t>likvidliligi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5" dirty="0">
                <a:latin typeface="Roboto" panose="02000000000000000000" pitchFamily="2" charset="0"/>
                <a:ea typeface="Roboto" panose="02000000000000000000" pitchFamily="2" charset="0"/>
              </a:rPr>
              <a:t>hamda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0" dirty="0">
                <a:latin typeface="Roboto" panose="02000000000000000000" pitchFamily="2" charset="0"/>
                <a:ea typeface="Roboto" panose="02000000000000000000" pitchFamily="2" charset="0"/>
              </a:rPr>
              <a:t>bankning</a:t>
            </a:r>
            <a:r>
              <a:rPr lang="uz-Latn-UZ" sz="1600" spc="-55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0" dirty="0">
                <a:latin typeface="Roboto" panose="02000000000000000000" pitchFamily="2" charset="0"/>
                <a:ea typeface="Roboto" panose="02000000000000000000" pitchFamily="2" charset="0"/>
              </a:rPr>
              <a:t>amaldagi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0" dirty="0">
                <a:latin typeface="Roboto" panose="02000000000000000000" pitchFamily="2" charset="0"/>
                <a:ea typeface="Roboto" panose="02000000000000000000" pitchFamily="2" charset="0"/>
              </a:rPr>
              <a:t>içki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0" dirty="0">
                <a:latin typeface="Roboto" panose="02000000000000000000" pitchFamily="2" charset="0"/>
                <a:ea typeface="Roboto" panose="02000000000000000000" pitchFamily="2" charset="0"/>
              </a:rPr>
              <a:t>kredit</a:t>
            </a:r>
            <a:r>
              <a:rPr lang="uz-Latn-UZ" sz="1600" spc="-5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40" dirty="0">
                <a:latin typeface="Roboto" panose="02000000000000000000" pitchFamily="2" charset="0"/>
                <a:ea typeface="Roboto" panose="02000000000000000000" pitchFamily="2" charset="0"/>
              </a:rPr>
              <a:t>siyosati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50" dirty="0">
                <a:latin typeface="Roboto" panose="02000000000000000000" pitchFamily="2" charset="0"/>
                <a:ea typeface="Roboto" panose="02000000000000000000" pitchFamily="2" charset="0"/>
              </a:rPr>
              <a:t>va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0" dirty="0">
                <a:latin typeface="Roboto" panose="02000000000000000000" pitchFamily="2" charset="0"/>
                <a:ea typeface="Roboto" panose="02000000000000000000" pitchFamily="2" charset="0"/>
              </a:rPr>
              <a:t>bozor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5" dirty="0">
                <a:latin typeface="Roboto" panose="02000000000000000000" pitchFamily="2" charset="0"/>
                <a:ea typeface="Roboto" panose="02000000000000000000" pitchFamily="2" charset="0"/>
              </a:rPr>
              <a:t>konyunkturasidan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5" dirty="0">
                <a:latin typeface="Roboto" panose="02000000000000000000" pitchFamily="2" charset="0"/>
                <a:ea typeface="Roboto" panose="02000000000000000000" pitchFamily="2" charset="0"/>
              </a:rPr>
              <a:t>kelib</a:t>
            </a:r>
            <a:r>
              <a:rPr lang="uz-Latn-UZ" sz="1600" spc="-55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5" dirty="0">
                <a:latin typeface="Roboto" panose="02000000000000000000" pitchFamily="2" charset="0"/>
                <a:ea typeface="Roboto" panose="02000000000000000000" pitchFamily="2" charset="0"/>
              </a:rPr>
              <a:t>çiqqan</a:t>
            </a:r>
            <a:r>
              <a:rPr lang="uz-Latn-UZ" sz="1600" spc="-55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0" dirty="0">
                <a:latin typeface="Roboto" panose="02000000000000000000" pitchFamily="2" charset="0"/>
                <a:ea typeface="Roboto" panose="02000000000000000000" pitchFamily="2" charset="0"/>
              </a:rPr>
              <a:t>holda,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5" dirty="0">
                <a:latin typeface="Roboto" panose="02000000000000000000" pitchFamily="2" charset="0"/>
                <a:ea typeface="Roboto" panose="02000000000000000000" pitchFamily="2" charset="0"/>
              </a:rPr>
              <a:t>har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25" dirty="0">
                <a:latin typeface="Roboto" panose="02000000000000000000" pitchFamily="2" charset="0"/>
                <a:ea typeface="Roboto" panose="02000000000000000000" pitchFamily="2" charset="0"/>
              </a:rPr>
              <a:t>bir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30" dirty="0">
                <a:latin typeface="Roboto" panose="02000000000000000000" pitchFamily="2" charset="0"/>
                <a:ea typeface="Roboto" panose="02000000000000000000" pitchFamily="2" charset="0"/>
              </a:rPr>
              <a:t>mijoz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10" dirty="0">
                <a:latin typeface="Roboto" panose="02000000000000000000" pitchFamily="2" charset="0"/>
                <a:ea typeface="Roboto" panose="02000000000000000000" pitchFamily="2" charset="0"/>
              </a:rPr>
              <a:t>uçun </a:t>
            </a:r>
            <a:r>
              <a:rPr lang="uz-Latn-UZ" sz="1600" spc="-25" dirty="0">
                <a:latin typeface="Roboto" panose="02000000000000000000" pitchFamily="2" charset="0"/>
                <a:ea typeface="Roboto" panose="02000000000000000000" pitchFamily="2" charset="0"/>
              </a:rPr>
              <a:t>individual</a:t>
            </a:r>
            <a:r>
              <a:rPr lang="uz-Latn-UZ" sz="1600" spc="-65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10" dirty="0">
                <a:latin typeface="Roboto" panose="02000000000000000000" pitchFamily="2" charset="0"/>
                <a:ea typeface="Roboto" panose="02000000000000000000" pitchFamily="2" charset="0"/>
              </a:rPr>
              <a:t>tartibda</a:t>
            </a:r>
            <a:r>
              <a:rPr lang="uz-Latn-UZ" sz="1600" spc="-6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uz-Latn-UZ" sz="1600" spc="-10" dirty="0">
                <a:latin typeface="Roboto" panose="02000000000000000000" pitchFamily="2" charset="0"/>
                <a:ea typeface="Roboto" panose="02000000000000000000" pitchFamily="2" charset="0"/>
              </a:rPr>
              <a:t>belgilanadi.</a:t>
            </a:r>
          </a:p>
        </p:txBody>
      </p:sp>
      <p:sp>
        <p:nvSpPr>
          <p:cNvPr id="12" name="object 12"/>
          <p:cNvSpPr/>
          <p:nvPr/>
        </p:nvSpPr>
        <p:spPr>
          <a:xfrm>
            <a:off x="395570" y="18967450"/>
            <a:ext cx="662305" cy="662305"/>
          </a:xfrm>
          <a:custGeom>
            <a:avLst/>
            <a:gdLst/>
            <a:ahLst/>
            <a:cxnLst/>
            <a:rect l="l" t="t" r="r" b="b"/>
            <a:pathLst>
              <a:path w="662305" h="662305">
                <a:moveTo>
                  <a:pt x="356524" y="660836"/>
                </a:moveTo>
                <a:lnTo>
                  <a:pt x="305182" y="660836"/>
                </a:lnTo>
                <a:lnTo>
                  <a:pt x="310500" y="661829"/>
                </a:lnTo>
                <a:lnTo>
                  <a:pt x="351433" y="661829"/>
                </a:lnTo>
                <a:lnTo>
                  <a:pt x="354059" y="661123"/>
                </a:lnTo>
                <a:lnTo>
                  <a:pt x="356524" y="660836"/>
                </a:lnTo>
                <a:close/>
              </a:path>
              <a:path w="662305" h="662305">
                <a:moveTo>
                  <a:pt x="310729" y="0"/>
                </a:moveTo>
                <a:lnTo>
                  <a:pt x="266378" y="5750"/>
                </a:lnTo>
                <a:lnTo>
                  <a:pt x="222970" y="17498"/>
                </a:lnTo>
                <a:lnTo>
                  <a:pt x="181156" y="35244"/>
                </a:lnTo>
                <a:lnTo>
                  <a:pt x="141586" y="58991"/>
                </a:lnTo>
                <a:lnTo>
                  <a:pt x="104912" y="88742"/>
                </a:lnTo>
                <a:lnTo>
                  <a:pt x="70688" y="126017"/>
                </a:lnTo>
                <a:lnTo>
                  <a:pt x="42823" y="167549"/>
                </a:lnTo>
                <a:lnTo>
                  <a:pt x="21630" y="212581"/>
                </a:lnTo>
                <a:lnTo>
                  <a:pt x="7419" y="260359"/>
                </a:lnTo>
                <a:lnTo>
                  <a:pt x="502" y="310127"/>
                </a:lnTo>
                <a:lnTo>
                  <a:pt x="26" y="349126"/>
                </a:lnTo>
                <a:lnTo>
                  <a:pt x="0" y="351316"/>
                </a:lnTo>
                <a:lnTo>
                  <a:pt x="1112" y="357288"/>
                </a:lnTo>
                <a:lnTo>
                  <a:pt x="8295" y="404676"/>
                </a:lnTo>
                <a:lnTo>
                  <a:pt x="21985" y="449631"/>
                </a:lnTo>
                <a:lnTo>
                  <a:pt x="41672" y="491644"/>
                </a:lnTo>
                <a:lnTo>
                  <a:pt x="66846" y="530207"/>
                </a:lnTo>
                <a:lnTo>
                  <a:pt x="96997" y="564813"/>
                </a:lnTo>
                <a:lnTo>
                  <a:pt x="131614" y="594954"/>
                </a:lnTo>
                <a:lnTo>
                  <a:pt x="170188" y="620123"/>
                </a:lnTo>
                <a:lnTo>
                  <a:pt x="212207" y="639811"/>
                </a:lnTo>
                <a:lnTo>
                  <a:pt x="257161" y="653512"/>
                </a:lnTo>
                <a:lnTo>
                  <a:pt x="305328" y="660836"/>
                </a:lnTo>
                <a:lnTo>
                  <a:pt x="357801" y="660836"/>
                </a:lnTo>
                <a:lnTo>
                  <a:pt x="407243" y="653078"/>
                </a:lnTo>
                <a:lnTo>
                  <a:pt x="452797" y="638843"/>
                </a:lnTo>
                <a:lnTo>
                  <a:pt x="495242" y="618466"/>
                </a:lnTo>
                <a:lnTo>
                  <a:pt x="499666" y="615506"/>
                </a:lnTo>
                <a:lnTo>
                  <a:pt x="331203" y="615506"/>
                </a:lnTo>
                <a:lnTo>
                  <a:pt x="284992" y="611777"/>
                </a:lnTo>
                <a:lnTo>
                  <a:pt x="241156" y="600982"/>
                </a:lnTo>
                <a:lnTo>
                  <a:pt x="200280" y="583706"/>
                </a:lnTo>
                <a:lnTo>
                  <a:pt x="162950" y="560537"/>
                </a:lnTo>
                <a:lnTo>
                  <a:pt x="129755" y="532062"/>
                </a:lnTo>
                <a:lnTo>
                  <a:pt x="101279" y="498866"/>
                </a:lnTo>
                <a:lnTo>
                  <a:pt x="78110" y="461537"/>
                </a:lnTo>
                <a:lnTo>
                  <a:pt x="60835" y="420661"/>
                </a:lnTo>
                <a:lnTo>
                  <a:pt x="50040" y="376824"/>
                </a:lnTo>
                <a:lnTo>
                  <a:pt x="46311" y="330614"/>
                </a:lnTo>
                <a:lnTo>
                  <a:pt x="50040" y="284404"/>
                </a:lnTo>
                <a:lnTo>
                  <a:pt x="60835" y="240567"/>
                </a:lnTo>
                <a:lnTo>
                  <a:pt x="78110" y="199691"/>
                </a:lnTo>
                <a:lnTo>
                  <a:pt x="101279" y="162362"/>
                </a:lnTo>
                <a:lnTo>
                  <a:pt x="129755" y="129166"/>
                </a:lnTo>
                <a:lnTo>
                  <a:pt x="162950" y="100691"/>
                </a:lnTo>
                <a:lnTo>
                  <a:pt x="200280" y="77522"/>
                </a:lnTo>
                <a:lnTo>
                  <a:pt x="241156" y="60246"/>
                </a:lnTo>
                <a:lnTo>
                  <a:pt x="284992" y="49451"/>
                </a:lnTo>
                <a:lnTo>
                  <a:pt x="331203" y="45722"/>
                </a:lnTo>
                <a:lnTo>
                  <a:pt x="498852" y="45722"/>
                </a:lnTo>
                <a:lnTo>
                  <a:pt x="484539" y="36910"/>
                </a:lnTo>
                <a:lnTo>
                  <a:pt x="442927" y="18700"/>
                </a:lnTo>
                <a:lnTo>
                  <a:pt x="399655" y="6477"/>
                </a:lnTo>
                <a:lnTo>
                  <a:pt x="355371" y="243"/>
                </a:lnTo>
                <a:lnTo>
                  <a:pt x="310729" y="0"/>
                </a:lnTo>
                <a:close/>
              </a:path>
              <a:path w="662305" h="662305">
                <a:moveTo>
                  <a:pt x="498852" y="45722"/>
                </a:moveTo>
                <a:lnTo>
                  <a:pt x="331203" y="45722"/>
                </a:lnTo>
                <a:lnTo>
                  <a:pt x="377413" y="49451"/>
                </a:lnTo>
                <a:lnTo>
                  <a:pt x="421249" y="60246"/>
                </a:lnTo>
                <a:lnTo>
                  <a:pt x="462126" y="77522"/>
                </a:lnTo>
                <a:lnTo>
                  <a:pt x="499455" y="100691"/>
                </a:lnTo>
                <a:lnTo>
                  <a:pt x="532650" y="129166"/>
                </a:lnTo>
                <a:lnTo>
                  <a:pt x="561126" y="162362"/>
                </a:lnTo>
                <a:lnTo>
                  <a:pt x="584295" y="199691"/>
                </a:lnTo>
                <a:lnTo>
                  <a:pt x="601570" y="240567"/>
                </a:lnTo>
                <a:lnTo>
                  <a:pt x="612366" y="284404"/>
                </a:lnTo>
                <a:lnTo>
                  <a:pt x="616094" y="330614"/>
                </a:lnTo>
                <a:lnTo>
                  <a:pt x="612366" y="376824"/>
                </a:lnTo>
                <a:lnTo>
                  <a:pt x="601570" y="420661"/>
                </a:lnTo>
                <a:lnTo>
                  <a:pt x="584295" y="461537"/>
                </a:lnTo>
                <a:lnTo>
                  <a:pt x="561126" y="498866"/>
                </a:lnTo>
                <a:lnTo>
                  <a:pt x="532650" y="532062"/>
                </a:lnTo>
                <a:lnTo>
                  <a:pt x="499455" y="560537"/>
                </a:lnTo>
                <a:lnTo>
                  <a:pt x="462126" y="583706"/>
                </a:lnTo>
                <a:lnTo>
                  <a:pt x="421249" y="600982"/>
                </a:lnTo>
                <a:lnTo>
                  <a:pt x="377413" y="611777"/>
                </a:lnTo>
                <a:lnTo>
                  <a:pt x="331203" y="615506"/>
                </a:lnTo>
                <a:lnTo>
                  <a:pt x="499666" y="615506"/>
                </a:lnTo>
                <a:lnTo>
                  <a:pt x="534062" y="592487"/>
                </a:lnTo>
                <a:lnTo>
                  <a:pt x="568739" y="561445"/>
                </a:lnTo>
                <a:lnTo>
                  <a:pt x="598757" y="525877"/>
                </a:lnTo>
                <a:lnTo>
                  <a:pt x="623600" y="486322"/>
                </a:lnTo>
                <a:lnTo>
                  <a:pt x="642749" y="443320"/>
                </a:lnTo>
                <a:lnTo>
                  <a:pt x="655689" y="397408"/>
                </a:lnTo>
                <a:lnTo>
                  <a:pt x="661903" y="349126"/>
                </a:lnTo>
                <a:lnTo>
                  <a:pt x="661879" y="311431"/>
                </a:lnTo>
                <a:lnTo>
                  <a:pt x="655289" y="261923"/>
                </a:lnTo>
                <a:lnTo>
                  <a:pt x="641479" y="214448"/>
                </a:lnTo>
                <a:lnTo>
                  <a:pt x="620794" y="169712"/>
                </a:lnTo>
                <a:lnTo>
                  <a:pt x="593577" y="128420"/>
                </a:lnTo>
                <a:lnTo>
                  <a:pt x="560174" y="91279"/>
                </a:lnTo>
                <a:lnTo>
                  <a:pt x="523838" y="61104"/>
                </a:lnTo>
                <a:lnTo>
                  <a:pt x="498852" y="45722"/>
                </a:lnTo>
                <a:close/>
              </a:path>
            </a:pathLst>
          </a:custGeom>
          <a:solidFill>
            <a:srgbClr val="00296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object 1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3273" y="19243059"/>
            <a:ext cx="67504" cy="207201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691101" y="19140453"/>
            <a:ext cx="71120" cy="62865"/>
          </a:xfrm>
          <a:custGeom>
            <a:avLst/>
            <a:gdLst/>
            <a:ahLst/>
            <a:cxnLst/>
            <a:rect l="l" t="t" r="r" b="b"/>
            <a:pathLst>
              <a:path w="71120" h="62865">
                <a:moveTo>
                  <a:pt x="34724" y="0"/>
                </a:moveTo>
                <a:lnTo>
                  <a:pt x="20241" y="3125"/>
                </a:lnTo>
                <a:lnTo>
                  <a:pt x="7776" y="11821"/>
                </a:lnTo>
                <a:lnTo>
                  <a:pt x="2299" y="19977"/>
                </a:lnTo>
                <a:lnTo>
                  <a:pt x="0" y="29058"/>
                </a:lnTo>
                <a:lnTo>
                  <a:pt x="969" y="38361"/>
                </a:lnTo>
                <a:lnTo>
                  <a:pt x="5299" y="47183"/>
                </a:lnTo>
                <a:lnTo>
                  <a:pt x="18065" y="58187"/>
                </a:lnTo>
                <a:lnTo>
                  <a:pt x="33847" y="62393"/>
                </a:lnTo>
                <a:lnTo>
                  <a:pt x="50000" y="59589"/>
                </a:lnTo>
                <a:lnTo>
                  <a:pt x="63876" y="49564"/>
                </a:lnTo>
                <a:lnTo>
                  <a:pt x="69509" y="39907"/>
                </a:lnTo>
                <a:lnTo>
                  <a:pt x="70928" y="29610"/>
                </a:lnTo>
                <a:lnTo>
                  <a:pt x="68366" y="19573"/>
                </a:lnTo>
                <a:lnTo>
                  <a:pt x="62057" y="10696"/>
                </a:lnTo>
                <a:lnTo>
                  <a:pt x="49303" y="2503"/>
                </a:lnTo>
                <a:lnTo>
                  <a:pt x="34724" y="0"/>
                </a:lnTo>
                <a:close/>
              </a:path>
            </a:pathLst>
          </a:custGeom>
          <a:solidFill>
            <a:srgbClr val="0029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7250768" y="14998213"/>
            <a:ext cx="4445" cy="5715"/>
          </a:xfrm>
          <a:custGeom>
            <a:avLst/>
            <a:gdLst/>
            <a:ahLst/>
            <a:cxnLst/>
            <a:rect l="l" t="t" r="r" b="b"/>
            <a:pathLst>
              <a:path w="4445" h="5715">
                <a:moveTo>
                  <a:pt x="4068" y="0"/>
                </a:moveTo>
                <a:lnTo>
                  <a:pt x="741" y="323"/>
                </a:lnTo>
                <a:lnTo>
                  <a:pt x="981" y="3805"/>
                </a:lnTo>
                <a:lnTo>
                  <a:pt x="0" y="5540"/>
                </a:lnTo>
                <a:lnTo>
                  <a:pt x="2094" y="4343"/>
                </a:lnTo>
                <a:lnTo>
                  <a:pt x="3374" y="2261"/>
                </a:lnTo>
                <a:lnTo>
                  <a:pt x="4068" y="0"/>
                </a:lnTo>
                <a:close/>
              </a:path>
            </a:pathLst>
          </a:custGeom>
          <a:solidFill>
            <a:srgbClr val="7922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502255" y="6161405"/>
            <a:ext cx="11919585" cy="10291445"/>
          </a:xfrm>
          <a:custGeom>
            <a:avLst/>
            <a:gdLst/>
            <a:ahLst/>
            <a:cxnLst/>
            <a:rect l="l" t="t" r="r" b="b"/>
            <a:pathLst>
              <a:path w="11919585" h="10291444">
                <a:moveTo>
                  <a:pt x="11372614" y="10291384"/>
                </a:moveTo>
                <a:lnTo>
                  <a:pt x="546939" y="10291384"/>
                </a:lnTo>
                <a:lnTo>
                  <a:pt x="499747" y="10289377"/>
                </a:lnTo>
                <a:lnTo>
                  <a:pt x="453670" y="10283463"/>
                </a:lnTo>
                <a:lnTo>
                  <a:pt x="408872" y="10273808"/>
                </a:lnTo>
                <a:lnTo>
                  <a:pt x="365517" y="10260576"/>
                </a:lnTo>
                <a:lnTo>
                  <a:pt x="323769" y="10243930"/>
                </a:lnTo>
                <a:lnTo>
                  <a:pt x="283792" y="10224036"/>
                </a:lnTo>
                <a:lnTo>
                  <a:pt x="245752" y="10201056"/>
                </a:lnTo>
                <a:lnTo>
                  <a:pt x="209810" y="10175156"/>
                </a:lnTo>
                <a:lnTo>
                  <a:pt x="176133" y="10146499"/>
                </a:lnTo>
                <a:lnTo>
                  <a:pt x="144884" y="10115250"/>
                </a:lnTo>
                <a:lnTo>
                  <a:pt x="116228" y="10081573"/>
                </a:lnTo>
                <a:lnTo>
                  <a:pt x="90328" y="10045632"/>
                </a:lnTo>
                <a:lnTo>
                  <a:pt x="67348" y="10007591"/>
                </a:lnTo>
                <a:lnTo>
                  <a:pt x="47453" y="9967615"/>
                </a:lnTo>
                <a:lnTo>
                  <a:pt x="30808" y="9925867"/>
                </a:lnTo>
                <a:lnTo>
                  <a:pt x="17575" y="9882512"/>
                </a:lnTo>
                <a:lnTo>
                  <a:pt x="7920" y="9837714"/>
                </a:lnTo>
                <a:lnTo>
                  <a:pt x="2007" y="9791637"/>
                </a:lnTo>
                <a:lnTo>
                  <a:pt x="0" y="9744445"/>
                </a:lnTo>
                <a:lnTo>
                  <a:pt x="0" y="546939"/>
                </a:lnTo>
                <a:lnTo>
                  <a:pt x="2007" y="499747"/>
                </a:lnTo>
                <a:lnTo>
                  <a:pt x="7920" y="453670"/>
                </a:lnTo>
                <a:lnTo>
                  <a:pt x="17575" y="408872"/>
                </a:lnTo>
                <a:lnTo>
                  <a:pt x="30808" y="365517"/>
                </a:lnTo>
                <a:lnTo>
                  <a:pt x="47453" y="323769"/>
                </a:lnTo>
                <a:lnTo>
                  <a:pt x="67348" y="283792"/>
                </a:lnTo>
                <a:lnTo>
                  <a:pt x="90328" y="245752"/>
                </a:lnTo>
                <a:lnTo>
                  <a:pt x="116228" y="209810"/>
                </a:lnTo>
                <a:lnTo>
                  <a:pt x="144884" y="176133"/>
                </a:lnTo>
                <a:lnTo>
                  <a:pt x="176133" y="144884"/>
                </a:lnTo>
                <a:lnTo>
                  <a:pt x="209810" y="116228"/>
                </a:lnTo>
                <a:lnTo>
                  <a:pt x="245752" y="90328"/>
                </a:lnTo>
                <a:lnTo>
                  <a:pt x="283792" y="67348"/>
                </a:lnTo>
                <a:lnTo>
                  <a:pt x="323769" y="47453"/>
                </a:lnTo>
                <a:lnTo>
                  <a:pt x="365517" y="30808"/>
                </a:lnTo>
                <a:lnTo>
                  <a:pt x="408872" y="17575"/>
                </a:lnTo>
                <a:lnTo>
                  <a:pt x="453670" y="7920"/>
                </a:lnTo>
                <a:lnTo>
                  <a:pt x="499747" y="2007"/>
                </a:lnTo>
                <a:lnTo>
                  <a:pt x="546939" y="0"/>
                </a:lnTo>
                <a:lnTo>
                  <a:pt x="11372614" y="0"/>
                </a:lnTo>
                <a:lnTo>
                  <a:pt x="11419806" y="2007"/>
                </a:lnTo>
                <a:lnTo>
                  <a:pt x="11465883" y="7920"/>
                </a:lnTo>
                <a:lnTo>
                  <a:pt x="11510681" y="17575"/>
                </a:lnTo>
                <a:lnTo>
                  <a:pt x="11554036" y="30808"/>
                </a:lnTo>
                <a:lnTo>
                  <a:pt x="11595784" y="47453"/>
                </a:lnTo>
                <a:lnTo>
                  <a:pt x="11635760" y="67348"/>
                </a:lnTo>
                <a:lnTo>
                  <a:pt x="11673801" y="90328"/>
                </a:lnTo>
                <a:lnTo>
                  <a:pt x="11709742" y="116228"/>
                </a:lnTo>
                <a:lnTo>
                  <a:pt x="11743419" y="144884"/>
                </a:lnTo>
                <a:lnTo>
                  <a:pt x="11774668" y="176133"/>
                </a:lnTo>
                <a:lnTo>
                  <a:pt x="11803325" y="209810"/>
                </a:lnTo>
                <a:lnTo>
                  <a:pt x="11829225" y="245752"/>
                </a:lnTo>
                <a:lnTo>
                  <a:pt x="11852205" y="283792"/>
                </a:lnTo>
                <a:lnTo>
                  <a:pt x="11872099" y="323769"/>
                </a:lnTo>
                <a:lnTo>
                  <a:pt x="11888745" y="365517"/>
                </a:lnTo>
                <a:lnTo>
                  <a:pt x="11901977" y="408872"/>
                </a:lnTo>
                <a:lnTo>
                  <a:pt x="11911632" y="453670"/>
                </a:lnTo>
                <a:lnTo>
                  <a:pt x="11917546" y="499747"/>
                </a:lnTo>
                <a:lnTo>
                  <a:pt x="11919553" y="546939"/>
                </a:lnTo>
                <a:lnTo>
                  <a:pt x="11919553" y="9744445"/>
                </a:lnTo>
                <a:lnTo>
                  <a:pt x="11917546" y="9791637"/>
                </a:lnTo>
                <a:lnTo>
                  <a:pt x="11911632" y="9837714"/>
                </a:lnTo>
                <a:lnTo>
                  <a:pt x="11901977" y="9882512"/>
                </a:lnTo>
                <a:lnTo>
                  <a:pt x="11888745" y="9925867"/>
                </a:lnTo>
                <a:lnTo>
                  <a:pt x="11872099" y="9967615"/>
                </a:lnTo>
                <a:lnTo>
                  <a:pt x="11852205" y="10007591"/>
                </a:lnTo>
                <a:lnTo>
                  <a:pt x="11829225" y="10045632"/>
                </a:lnTo>
                <a:lnTo>
                  <a:pt x="11803325" y="10081573"/>
                </a:lnTo>
                <a:lnTo>
                  <a:pt x="11774668" y="10115250"/>
                </a:lnTo>
                <a:lnTo>
                  <a:pt x="11743419" y="10146499"/>
                </a:lnTo>
                <a:lnTo>
                  <a:pt x="11709742" y="10175156"/>
                </a:lnTo>
                <a:lnTo>
                  <a:pt x="11673801" y="10201056"/>
                </a:lnTo>
                <a:lnTo>
                  <a:pt x="11635760" y="10224036"/>
                </a:lnTo>
                <a:lnTo>
                  <a:pt x="11595784" y="10243930"/>
                </a:lnTo>
                <a:lnTo>
                  <a:pt x="11554036" y="10260576"/>
                </a:lnTo>
                <a:lnTo>
                  <a:pt x="11510681" y="10273808"/>
                </a:lnTo>
                <a:lnTo>
                  <a:pt x="11465883" y="10283463"/>
                </a:lnTo>
                <a:lnTo>
                  <a:pt x="11419806" y="10289377"/>
                </a:lnTo>
                <a:lnTo>
                  <a:pt x="11372614" y="10291384"/>
                </a:lnTo>
                <a:close/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2129024" y="5254174"/>
            <a:ext cx="8748526" cy="903556"/>
          </a:xfrm>
          <a:custGeom>
            <a:avLst/>
            <a:gdLst/>
            <a:ahLst/>
            <a:cxnLst/>
            <a:rect l="l" t="t" r="r" b="b"/>
            <a:pathLst>
              <a:path w="8653780" h="819785">
                <a:moveTo>
                  <a:pt x="8521721" y="0"/>
                </a:moveTo>
                <a:lnTo>
                  <a:pt x="131598" y="0"/>
                </a:lnTo>
                <a:lnTo>
                  <a:pt x="90005" y="6708"/>
                </a:lnTo>
                <a:lnTo>
                  <a:pt x="53880" y="25388"/>
                </a:lnTo>
                <a:lnTo>
                  <a:pt x="25392" y="53875"/>
                </a:lnTo>
                <a:lnTo>
                  <a:pt x="6709" y="90000"/>
                </a:lnTo>
                <a:lnTo>
                  <a:pt x="0" y="131598"/>
                </a:lnTo>
                <a:lnTo>
                  <a:pt x="0" y="687919"/>
                </a:lnTo>
                <a:lnTo>
                  <a:pt x="6709" y="729518"/>
                </a:lnTo>
                <a:lnTo>
                  <a:pt x="25392" y="765646"/>
                </a:lnTo>
                <a:lnTo>
                  <a:pt x="53880" y="794136"/>
                </a:lnTo>
                <a:lnTo>
                  <a:pt x="90005" y="812819"/>
                </a:lnTo>
                <a:lnTo>
                  <a:pt x="131598" y="819529"/>
                </a:lnTo>
                <a:lnTo>
                  <a:pt x="8521721" y="819529"/>
                </a:lnTo>
                <a:lnTo>
                  <a:pt x="8563320" y="812819"/>
                </a:lnTo>
                <a:lnTo>
                  <a:pt x="8599448" y="794136"/>
                </a:lnTo>
                <a:lnTo>
                  <a:pt x="8627938" y="765646"/>
                </a:lnTo>
                <a:lnTo>
                  <a:pt x="8646621" y="729518"/>
                </a:lnTo>
                <a:lnTo>
                  <a:pt x="8653331" y="687919"/>
                </a:lnTo>
                <a:lnTo>
                  <a:pt x="8653331" y="131598"/>
                </a:lnTo>
                <a:lnTo>
                  <a:pt x="8646621" y="90000"/>
                </a:lnTo>
                <a:lnTo>
                  <a:pt x="8627938" y="53875"/>
                </a:lnTo>
                <a:lnTo>
                  <a:pt x="8599448" y="25388"/>
                </a:lnTo>
                <a:lnTo>
                  <a:pt x="8563320" y="6708"/>
                </a:lnTo>
                <a:lnTo>
                  <a:pt x="8521721" y="0"/>
                </a:lnTo>
                <a:close/>
              </a:path>
            </a:pathLst>
          </a:custGeom>
          <a:solidFill>
            <a:srgbClr val="FF9D2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4" name="object 214"/>
          <p:cNvSpPr txBox="1"/>
          <p:nvPr/>
        </p:nvSpPr>
        <p:spPr>
          <a:xfrm>
            <a:off x="2312629" y="5346671"/>
            <a:ext cx="8371404" cy="7502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spcBef>
                <a:spcPts val="90"/>
              </a:spcBef>
            </a:pPr>
            <a:r>
              <a:rPr lang="uz-Latn-UZ" sz="2400" b="1" dirty="0">
                <a:solidFill>
                  <a:srgbClr val="FFFFFF"/>
                </a:solidFill>
                <a:latin typeface="Roboto"/>
                <a:cs typeface="Roboto"/>
              </a:rPr>
              <a:t>BANKLAR BÖYIÇA AYLANMA MABLAĞLARNI TÖLDIRIŞ UÇUN FOIZ STAVKALAR</a:t>
            </a:r>
          </a:p>
        </p:txBody>
      </p:sp>
      <p:sp>
        <p:nvSpPr>
          <p:cNvPr id="458" name="Rectangle 5">
            <a:extLst>
              <a:ext uri="{FF2B5EF4-FFF2-40B4-BE49-F238E27FC236}">
                <a16:creationId xmlns:a16="http://schemas.microsoft.com/office/drawing/2014/main" id="{B2481619-0B31-9871-A69A-966687BCD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7600" y="15611149"/>
            <a:ext cx="4781941" cy="621250"/>
          </a:xfrm>
          <a:prstGeom prst="rect">
            <a:avLst/>
          </a:prstGeom>
          <a:solidFill>
            <a:srgbClr val="FFE2C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E9EFFF"/>
              </a:solidFill>
              <a:highlight>
                <a:srgbClr val="FFFF00"/>
              </a:highlight>
            </a:endParaRPr>
          </a:p>
        </p:txBody>
      </p:sp>
      <p:sp>
        <p:nvSpPr>
          <p:cNvPr id="459" name="Rectangle 28">
            <a:extLst>
              <a:ext uri="{FF2B5EF4-FFF2-40B4-BE49-F238E27FC236}">
                <a16:creationId xmlns:a16="http://schemas.microsoft.com/office/drawing/2014/main" id="{41A16692-ED04-6FB6-84C2-88B196A32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30072" y="15706109"/>
            <a:ext cx="97462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800" b="1" dirty="0">
                <a:solidFill>
                  <a:srgbClr val="FF9D27"/>
                </a:solidFill>
                <a:latin typeface="Roboto" panose="02000000000000000000" pitchFamily="2" charset="0"/>
              </a:rPr>
              <a:t>22,8%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rgbClr val="FF9D27"/>
              </a:solidFill>
              <a:effectLst/>
            </a:endParaRPr>
          </a:p>
        </p:txBody>
      </p:sp>
      <p:sp>
        <p:nvSpPr>
          <p:cNvPr id="460" name="Rectangle 57">
            <a:extLst>
              <a:ext uri="{FF2B5EF4-FFF2-40B4-BE49-F238E27FC236}">
                <a16:creationId xmlns:a16="http://schemas.microsoft.com/office/drawing/2014/main" id="{103452CC-E75A-2137-8BCE-2D2FF8B04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4591" y="15706109"/>
            <a:ext cx="292387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FF9D27"/>
                </a:solidFill>
                <a:effectLst/>
                <a:latin typeface="Roboto" panose="02000000000000000000" pitchFamily="2" charset="0"/>
              </a:rPr>
              <a:t>Örtaça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9D27"/>
                </a:solidFill>
                <a:effectLst/>
                <a:latin typeface="Roboto" panose="02000000000000000000" pitchFamily="2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FF9D27"/>
                </a:solidFill>
                <a:effectLst/>
                <a:latin typeface="Roboto" panose="02000000000000000000" pitchFamily="2" charset="0"/>
              </a:rPr>
              <a:t>foiz</a:t>
            </a: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FF9D27"/>
                </a:solidFill>
                <a:effectLst/>
                <a:latin typeface="Roboto" panose="02000000000000000000" pitchFamily="2" charset="0"/>
              </a:rPr>
              <a:t> </a:t>
            </a:r>
            <a:r>
              <a:rPr kumimoji="0" lang="en-US" altLang="en-US" sz="2800" b="1" i="0" u="none" strike="noStrike" cap="none" normalizeH="0" baseline="0" dirty="0" err="1">
                <a:ln>
                  <a:noFill/>
                </a:ln>
                <a:solidFill>
                  <a:srgbClr val="FF9D27"/>
                </a:solidFill>
                <a:effectLst/>
                <a:latin typeface="Roboto" panose="02000000000000000000" pitchFamily="2" charset="0"/>
              </a:rPr>
              <a:t>stavka</a:t>
            </a:r>
            <a:endParaRPr kumimoji="0" lang="uz-Cyrl-UZ" altLang="en-US" sz="2800" b="0" i="0" u="none" strike="noStrike" cap="none" normalizeH="0" baseline="0" dirty="0">
              <a:ln>
                <a:noFill/>
              </a:ln>
              <a:solidFill>
                <a:srgbClr val="FF9D27"/>
              </a:solidFill>
              <a:effectLst/>
            </a:endParaRPr>
          </a:p>
        </p:txBody>
      </p:sp>
      <p:sp>
        <p:nvSpPr>
          <p:cNvPr id="44" name="object 12">
            <a:extLst>
              <a:ext uri="{FF2B5EF4-FFF2-40B4-BE49-F238E27FC236}">
                <a16:creationId xmlns:a16="http://schemas.microsoft.com/office/drawing/2014/main" id="{CFE6267D-2B80-3434-AF82-43F29A9C00B7}"/>
              </a:ext>
            </a:extLst>
          </p:cNvPr>
          <p:cNvSpPr/>
          <p:nvPr/>
        </p:nvSpPr>
        <p:spPr>
          <a:xfrm>
            <a:off x="466664" y="3167533"/>
            <a:ext cx="11991340" cy="2080260"/>
          </a:xfrm>
          <a:custGeom>
            <a:avLst/>
            <a:gdLst/>
            <a:ahLst/>
            <a:cxnLst/>
            <a:rect l="l" t="t" r="r" b="b"/>
            <a:pathLst>
              <a:path w="11991340" h="2080260">
                <a:moveTo>
                  <a:pt x="11523275" y="2079649"/>
                </a:moveTo>
                <a:lnTo>
                  <a:pt x="467456" y="2079649"/>
                </a:lnTo>
                <a:lnTo>
                  <a:pt x="419661" y="2077236"/>
                </a:lnTo>
                <a:lnTo>
                  <a:pt x="373247" y="2070152"/>
                </a:lnTo>
                <a:lnTo>
                  <a:pt x="328448" y="2058633"/>
                </a:lnTo>
                <a:lnTo>
                  <a:pt x="285500" y="2042914"/>
                </a:lnTo>
                <a:lnTo>
                  <a:pt x="244638" y="2023230"/>
                </a:lnTo>
                <a:lnTo>
                  <a:pt x="206096" y="1999815"/>
                </a:lnTo>
                <a:lnTo>
                  <a:pt x="170110" y="1972905"/>
                </a:lnTo>
                <a:lnTo>
                  <a:pt x="136914" y="1942735"/>
                </a:lnTo>
                <a:lnTo>
                  <a:pt x="106743" y="1909539"/>
                </a:lnTo>
                <a:lnTo>
                  <a:pt x="79833" y="1873553"/>
                </a:lnTo>
                <a:lnTo>
                  <a:pt x="56419" y="1835011"/>
                </a:lnTo>
                <a:lnTo>
                  <a:pt x="36734" y="1794148"/>
                </a:lnTo>
                <a:lnTo>
                  <a:pt x="21015" y="1751200"/>
                </a:lnTo>
                <a:lnTo>
                  <a:pt x="9496" y="1706402"/>
                </a:lnTo>
                <a:lnTo>
                  <a:pt x="2413" y="1659988"/>
                </a:lnTo>
                <a:lnTo>
                  <a:pt x="0" y="1612193"/>
                </a:lnTo>
                <a:lnTo>
                  <a:pt x="0" y="467456"/>
                </a:lnTo>
                <a:lnTo>
                  <a:pt x="2413" y="419661"/>
                </a:lnTo>
                <a:lnTo>
                  <a:pt x="9496" y="373247"/>
                </a:lnTo>
                <a:lnTo>
                  <a:pt x="21015" y="328448"/>
                </a:lnTo>
                <a:lnTo>
                  <a:pt x="36734" y="285500"/>
                </a:lnTo>
                <a:lnTo>
                  <a:pt x="56419" y="244638"/>
                </a:lnTo>
                <a:lnTo>
                  <a:pt x="79833" y="206096"/>
                </a:lnTo>
                <a:lnTo>
                  <a:pt x="106743" y="170110"/>
                </a:lnTo>
                <a:lnTo>
                  <a:pt x="136914" y="136914"/>
                </a:lnTo>
                <a:lnTo>
                  <a:pt x="170110" y="106743"/>
                </a:lnTo>
                <a:lnTo>
                  <a:pt x="206096" y="79833"/>
                </a:lnTo>
                <a:lnTo>
                  <a:pt x="244638" y="56419"/>
                </a:lnTo>
                <a:lnTo>
                  <a:pt x="285500" y="36734"/>
                </a:lnTo>
                <a:lnTo>
                  <a:pt x="328448" y="21015"/>
                </a:lnTo>
                <a:lnTo>
                  <a:pt x="373247" y="9496"/>
                </a:lnTo>
                <a:lnTo>
                  <a:pt x="419661" y="2413"/>
                </a:lnTo>
                <a:lnTo>
                  <a:pt x="467456" y="0"/>
                </a:lnTo>
                <a:lnTo>
                  <a:pt x="11523275" y="0"/>
                </a:lnTo>
                <a:lnTo>
                  <a:pt x="11571070" y="2413"/>
                </a:lnTo>
                <a:lnTo>
                  <a:pt x="11617484" y="9496"/>
                </a:lnTo>
                <a:lnTo>
                  <a:pt x="11662283" y="21015"/>
                </a:lnTo>
                <a:lnTo>
                  <a:pt x="11705231" y="36734"/>
                </a:lnTo>
                <a:lnTo>
                  <a:pt x="11746093" y="56419"/>
                </a:lnTo>
                <a:lnTo>
                  <a:pt x="11784635" y="79833"/>
                </a:lnTo>
                <a:lnTo>
                  <a:pt x="11820621" y="106743"/>
                </a:lnTo>
                <a:lnTo>
                  <a:pt x="11853817" y="136914"/>
                </a:lnTo>
                <a:lnTo>
                  <a:pt x="11883987" y="170110"/>
                </a:lnTo>
                <a:lnTo>
                  <a:pt x="11910897" y="206096"/>
                </a:lnTo>
                <a:lnTo>
                  <a:pt x="11934312" y="244638"/>
                </a:lnTo>
                <a:lnTo>
                  <a:pt x="11953996" y="285500"/>
                </a:lnTo>
                <a:lnTo>
                  <a:pt x="11969716" y="328448"/>
                </a:lnTo>
                <a:lnTo>
                  <a:pt x="11981234" y="373247"/>
                </a:lnTo>
                <a:lnTo>
                  <a:pt x="11988318" y="419661"/>
                </a:lnTo>
                <a:lnTo>
                  <a:pt x="11990731" y="467456"/>
                </a:lnTo>
                <a:lnTo>
                  <a:pt x="11990731" y="1612193"/>
                </a:lnTo>
                <a:lnTo>
                  <a:pt x="11988318" y="1659988"/>
                </a:lnTo>
                <a:lnTo>
                  <a:pt x="11981234" y="1706402"/>
                </a:lnTo>
                <a:lnTo>
                  <a:pt x="11969716" y="1751200"/>
                </a:lnTo>
                <a:lnTo>
                  <a:pt x="11953996" y="1794148"/>
                </a:lnTo>
                <a:lnTo>
                  <a:pt x="11934312" y="1835011"/>
                </a:lnTo>
                <a:lnTo>
                  <a:pt x="11910897" y="1873553"/>
                </a:lnTo>
                <a:lnTo>
                  <a:pt x="11883987" y="1909539"/>
                </a:lnTo>
                <a:lnTo>
                  <a:pt x="11853817" y="1942735"/>
                </a:lnTo>
                <a:lnTo>
                  <a:pt x="11820621" y="1972905"/>
                </a:lnTo>
                <a:lnTo>
                  <a:pt x="11784635" y="1999815"/>
                </a:lnTo>
                <a:lnTo>
                  <a:pt x="11746093" y="2023230"/>
                </a:lnTo>
                <a:lnTo>
                  <a:pt x="11705231" y="2042914"/>
                </a:lnTo>
                <a:lnTo>
                  <a:pt x="11662283" y="2058633"/>
                </a:lnTo>
                <a:lnTo>
                  <a:pt x="11617484" y="2070152"/>
                </a:lnTo>
                <a:lnTo>
                  <a:pt x="11571070" y="2077236"/>
                </a:lnTo>
                <a:lnTo>
                  <a:pt x="11523275" y="2079649"/>
                </a:lnTo>
                <a:close/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3">
            <a:extLst>
              <a:ext uri="{FF2B5EF4-FFF2-40B4-BE49-F238E27FC236}">
                <a16:creationId xmlns:a16="http://schemas.microsoft.com/office/drawing/2014/main" id="{DB05AC21-9FBA-2C24-E1FE-9335A80507CE}"/>
              </a:ext>
            </a:extLst>
          </p:cNvPr>
          <p:cNvSpPr txBox="1"/>
          <p:nvPr/>
        </p:nvSpPr>
        <p:spPr>
          <a:xfrm>
            <a:off x="3123458" y="3270250"/>
            <a:ext cx="3783078" cy="180337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0"/>
              </a:spcBef>
            </a:pPr>
            <a:r>
              <a:rPr lang="uz-Latn-UZ" sz="2200" b="1" dirty="0">
                <a:solidFill>
                  <a:srgbClr val="3A1881"/>
                </a:solidFill>
                <a:latin typeface="Roboto"/>
                <a:cs typeface="Roboto"/>
              </a:rPr>
              <a:t>AYLANMA MABLAĞLARNI TÖLDIRIŞ NIMA?</a:t>
            </a:r>
          </a:p>
          <a:p>
            <a:pPr marL="12700" marR="5080" algn="just">
              <a:lnSpc>
                <a:spcPct val="105100"/>
              </a:lnSpc>
              <a:spcBef>
                <a:spcPts val="1175"/>
              </a:spcBef>
            </a:pPr>
            <a:r>
              <a:rPr lang="uz-Latn-UZ" sz="1500" dirty="0">
                <a:solidFill>
                  <a:srgbClr val="3A1881"/>
                </a:solidFill>
                <a:latin typeface="Roboto"/>
                <a:cs typeface="Roboto"/>
              </a:rPr>
              <a:t>Aylanma mablag‘larni to‘ldirish — bu banklar tomonidan tadbirkorlarga korxonaning uzluksiz faoliyatini ta'minlash maqsadida ajratiladigan kreditdir.</a:t>
            </a:r>
            <a:endParaRPr lang="uz-Latn-UZ" sz="1500" dirty="0">
              <a:latin typeface="Roboto"/>
              <a:cs typeface="Roboto"/>
            </a:endParaRPr>
          </a:p>
        </p:txBody>
      </p:sp>
      <p:sp>
        <p:nvSpPr>
          <p:cNvPr id="47" name="object 15">
            <a:extLst>
              <a:ext uri="{FF2B5EF4-FFF2-40B4-BE49-F238E27FC236}">
                <a16:creationId xmlns:a16="http://schemas.microsoft.com/office/drawing/2014/main" id="{8246A96C-2089-C280-07E5-D983350DF7D6}"/>
              </a:ext>
            </a:extLst>
          </p:cNvPr>
          <p:cNvSpPr/>
          <p:nvPr/>
        </p:nvSpPr>
        <p:spPr>
          <a:xfrm>
            <a:off x="7143945" y="3476889"/>
            <a:ext cx="0" cy="1580515"/>
          </a:xfrm>
          <a:custGeom>
            <a:avLst/>
            <a:gdLst/>
            <a:ahLst/>
            <a:cxnLst/>
            <a:rect l="l" t="t" r="r" b="b"/>
            <a:pathLst>
              <a:path h="1580514">
                <a:moveTo>
                  <a:pt x="0" y="0"/>
                </a:moveTo>
                <a:lnTo>
                  <a:pt x="0" y="1580397"/>
                </a:lnTo>
              </a:path>
            </a:pathLst>
          </a:custGeom>
          <a:ln w="11966">
            <a:solidFill>
              <a:srgbClr val="3A188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17">
            <a:extLst>
              <a:ext uri="{FF2B5EF4-FFF2-40B4-BE49-F238E27FC236}">
                <a16:creationId xmlns:a16="http://schemas.microsoft.com/office/drawing/2014/main" id="{D48FFD54-59A1-6565-DE74-A721DAE86854}"/>
              </a:ext>
            </a:extLst>
          </p:cNvPr>
          <p:cNvSpPr/>
          <p:nvPr/>
        </p:nvSpPr>
        <p:spPr>
          <a:xfrm>
            <a:off x="7901357" y="3432991"/>
            <a:ext cx="783590" cy="783590"/>
          </a:xfrm>
          <a:custGeom>
            <a:avLst/>
            <a:gdLst/>
            <a:ahLst/>
            <a:cxnLst/>
            <a:rect l="l" t="t" r="r" b="b"/>
            <a:pathLst>
              <a:path w="783590" h="783589">
                <a:moveTo>
                  <a:pt x="391539" y="0"/>
                </a:moveTo>
                <a:lnTo>
                  <a:pt x="342425" y="3050"/>
                </a:lnTo>
                <a:lnTo>
                  <a:pt x="295132" y="11957"/>
                </a:lnTo>
                <a:lnTo>
                  <a:pt x="250027" y="26353"/>
                </a:lnTo>
                <a:lnTo>
                  <a:pt x="207475" y="45872"/>
                </a:lnTo>
                <a:lnTo>
                  <a:pt x="167845" y="70147"/>
                </a:lnTo>
                <a:lnTo>
                  <a:pt x="131503" y="98811"/>
                </a:lnTo>
                <a:lnTo>
                  <a:pt x="98816" y="131496"/>
                </a:lnTo>
                <a:lnTo>
                  <a:pt x="70151" y="167837"/>
                </a:lnTo>
                <a:lnTo>
                  <a:pt x="45875" y="207466"/>
                </a:lnTo>
                <a:lnTo>
                  <a:pt x="26355" y="250016"/>
                </a:lnTo>
                <a:lnTo>
                  <a:pt x="11958" y="295121"/>
                </a:lnTo>
                <a:lnTo>
                  <a:pt x="3050" y="342414"/>
                </a:lnTo>
                <a:lnTo>
                  <a:pt x="0" y="391527"/>
                </a:lnTo>
                <a:lnTo>
                  <a:pt x="3050" y="440640"/>
                </a:lnTo>
                <a:lnTo>
                  <a:pt x="11958" y="487933"/>
                </a:lnTo>
                <a:lnTo>
                  <a:pt x="26355" y="533039"/>
                </a:lnTo>
                <a:lnTo>
                  <a:pt x="45875" y="575590"/>
                </a:lnTo>
                <a:lnTo>
                  <a:pt x="70151" y="615221"/>
                </a:lnTo>
                <a:lnTo>
                  <a:pt x="98816" y="651563"/>
                </a:lnTo>
                <a:lnTo>
                  <a:pt x="131503" y="684250"/>
                </a:lnTo>
                <a:lnTo>
                  <a:pt x="167845" y="712915"/>
                </a:lnTo>
                <a:lnTo>
                  <a:pt x="207475" y="737191"/>
                </a:lnTo>
                <a:lnTo>
                  <a:pt x="250027" y="756711"/>
                </a:lnTo>
                <a:lnTo>
                  <a:pt x="295132" y="771108"/>
                </a:lnTo>
                <a:lnTo>
                  <a:pt x="342425" y="780015"/>
                </a:lnTo>
                <a:lnTo>
                  <a:pt x="391539" y="783066"/>
                </a:lnTo>
                <a:lnTo>
                  <a:pt x="440650" y="780015"/>
                </a:lnTo>
                <a:lnTo>
                  <a:pt x="487940" y="771108"/>
                </a:lnTo>
                <a:lnTo>
                  <a:pt x="533044" y="756711"/>
                </a:lnTo>
                <a:lnTo>
                  <a:pt x="575594" y="737191"/>
                </a:lnTo>
                <a:lnTo>
                  <a:pt x="615223" y="712915"/>
                </a:lnTo>
                <a:lnTo>
                  <a:pt x="651565" y="684250"/>
                </a:lnTo>
                <a:lnTo>
                  <a:pt x="684251" y="651563"/>
                </a:lnTo>
                <a:lnTo>
                  <a:pt x="712915" y="615221"/>
                </a:lnTo>
                <a:lnTo>
                  <a:pt x="737191" y="575590"/>
                </a:lnTo>
                <a:lnTo>
                  <a:pt x="756711" y="533039"/>
                </a:lnTo>
                <a:lnTo>
                  <a:pt x="771108" y="487933"/>
                </a:lnTo>
                <a:lnTo>
                  <a:pt x="780016" y="440640"/>
                </a:lnTo>
                <a:lnTo>
                  <a:pt x="783066" y="391527"/>
                </a:lnTo>
                <a:lnTo>
                  <a:pt x="780016" y="342414"/>
                </a:lnTo>
                <a:lnTo>
                  <a:pt x="771108" y="295121"/>
                </a:lnTo>
                <a:lnTo>
                  <a:pt x="756711" y="250016"/>
                </a:lnTo>
                <a:lnTo>
                  <a:pt x="737191" y="207466"/>
                </a:lnTo>
                <a:lnTo>
                  <a:pt x="712915" y="167837"/>
                </a:lnTo>
                <a:lnTo>
                  <a:pt x="684251" y="131496"/>
                </a:lnTo>
                <a:lnTo>
                  <a:pt x="651565" y="98811"/>
                </a:lnTo>
                <a:lnTo>
                  <a:pt x="615223" y="70147"/>
                </a:lnTo>
                <a:lnTo>
                  <a:pt x="575594" y="45872"/>
                </a:lnTo>
                <a:lnTo>
                  <a:pt x="533044" y="26353"/>
                </a:lnTo>
                <a:lnTo>
                  <a:pt x="487940" y="11957"/>
                </a:lnTo>
                <a:lnTo>
                  <a:pt x="440650" y="3050"/>
                </a:lnTo>
                <a:lnTo>
                  <a:pt x="391539" y="0"/>
                </a:lnTo>
                <a:close/>
              </a:path>
            </a:pathLst>
          </a:custGeom>
          <a:solidFill>
            <a:srgbClr val="3A1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18">
            <a:extLst>
              <a:ext uri="{FF2B5EF4-FFF2-40B4-BE49-F238E27FC236}">
                <a16:creationId xmlns:a16="http://schemas.microsoft.com/office/drawing/2014/main" id="{445D7344-BA2A-B9E7-2317-8604EF9AD262}"/>
              </a:ext>
            </a:extLst>
          </p:cNvPr>
          <p:cNvSpPr/>
          <p:nvPr/>
        </p:nvSpPr>
        <p:spPr>
          <a:xfrm>
            <a:off x="8060016" y="3593769"/>
            <a:ext cx="465455" cy="461645"/>
          </a:xfrm>
          <a:custGeom>
            <a:avLst/>
            <a:gdLst/>
            <a:ahLst/>
            <a:cxnLst/>
            <a:rect l="l" t="t" r="r" b="b"/>
            <a:pathLst>
              <a:path w="465454" h="461645">
                <a:moveTo>
                  <a:pt x="406793" y="88176"/>
                </a:moveTo>
                <a:lnTo>
                  <a:pt x="386918" y="16637"/>
                </a:lnTo>
                <a:lnTo>
                  <a:pt x="384517" y="14541"/>
                </a:lnTo>
                <a:lnTo>
                  <a:pt x="381723" y="14173"/>
                </a:lnTo>
                <a:lnTo>
                  <a:pt x="378904" y="15633"/>
                </a:lnTo>
                <a:lnTo>
                  <a:pt x="362267" y="39395"/>
                </a:lnTo>
                <a:lnTo>
                  <a:pt x="322389" y="17881"/>
                </a:lnTo>
                <a:lnTo>
                  <a:pt x="280403" y="4826"/>
                </a:lnTo>
                <a:lnTo>
                  <a:pt x="237426" y="0"/>
                </a:lnTo>
                <a:lnTo>
                  <a:pt x="194627" y="3187"/>
                </a:lnTo>
                <a:lnTo>
                  <a:pt x="153162" y="14160"/>
                </a:lnTo>
                <a:lnTo>
                  <a:pt x="114160" y="32689"/>
                </a:lnTo>
                <a:lnTo>
                  <a:pt x="78778" y="58547"/>
                </a:lnTo>
                <a:lnTo>
                  <a:pt x="48158" y="91516"/>
                </a:lnTo>
                <a:lnTo>
                  <a:pt x="15963" y="148602"/>
                </a:lnTo>
                <a:lnTo>
                  <a:pt x="1333" y="212420"/>
                </a:lnTo>
                <a:lnTo>
                  <a:pt x="0" y="229908"/>
                </a:lnTo>
                <a:lnTo>
                  <a:pt x="800" y="245783"/>
                </a:lnTo>
                <a:lnTo>
                  <a:pt x="9550" y="296722"/>
                </a:lnTo>
                <a:lnTo>
                  <a:pt x="28854" y="343827"/>
                </a:lnTo>
                <a:lnTo>
                  <a:pt x="57975" y="385546"/>
                </a:lnTo>
                <a:lnTo>
                  <a:pt x="96177" y="420357"/>
                </a:lnTo>
                <a:lnTo>
                  <a:pt x="142455" y="446697"/>
                </a:lnTo>
                <a:lnTo>
                  <a:pt x="193725" y="461378"/>
                </a:lnTo>
                <a:lnTo>
                  <a:pt x="201142" y="460705"/>
                </a:lnTo>
                <a:lnTo>
                  <a:pt x="149440" y="408774"/>
                </a:lnTo>
                <a:lnTo>
                  <a:pt x="107022" y="381469"/>
                </a:lnTo>
                <a:lnTo>
                  <a:pt x="73025" y="344233"/>
                </a:lnTo>
                <a:lnTo>
                  <a:pt x="49580" y="298729"/>
                </a:lnTo>
                <a:lnTo>
                  <a:pt x="41643" y="269684"/>
                </a:lnTo>
                <a:lnTo>
                  <a:pt x="38163" y="240068"/>
                </a:lnTo>
                <a:lnTo>
                  <a:pt x="39179" y="210375"/>
                </a:lnTo>
                <a:lnTo>
                  <a:pt x="61315" y="139700"/>
                </a:lnTo>
                <a:lnTo>
                  <a:pt x="86499" y="103720"/>
                </a:lnTo>
                <a:lnTo>
                  <a:pt x="118516" y="74523"/>
                </a:lnTo>
                <a:lnTo>
                  <a:pt x="155613" y="53492"/>
                </a:lnTo>
                <a:lnTo>
                  <a:pt x="203301" y="39852"/>
                </a:lnTo>
                <a:lnTo>
                  <a:pt x="251180" y="38354"/>
                </a:lnTo>
                <a:lnTo>
                  <a:pt x="297611" y="48590"/>
                </a:lnTo>
                <a:lnTo>
                  <a:pt x="340944" y="70116"/>
                </a:lnTo>
                <a:lnTo>
                  <a:pt x="324472" y="94361"/>
                </a:lnTo>
                <a:lnTo>
                  <a:pt x="324535" y="97663"/>
                </a:lnTo>
                <a:lnTo>
                  <a:pt x="325970" y="99783"/>
                </a:lnTo>
                <a:lnTo>
                  <a:pt x="328523" y="101104"/>
                </a:lnTo>
                <a:lnTo>
                  <a:pt x="402285" y="94475"/>
                </a:lnTo>
                <a:lnTo>
                  <a:pt x="406793" y="88176"/>
                </a:lnTo>
                <a:close/>
              </a:path>
              <a:path w="465454" h="461645">
                <a:moveTo>
                  <a:pt x="465455" y="221691"/>
                </a:moveTo>
                <a:lnTo>
                  <a:pt x="463029" y="215049"/>
                </a:lnTo>
                <a:lnTo>
                  <a:pt x="458597" y="209854"/>
                </a:lnTo>
                <a:lnTo>
                  <a:pt x="452704" y="206552"/>
                </a:lnTo>
                <a:lnTo>
                  <a:pt x="445846" y="205574"/>
                </a:lnTo>
                <a:lnTo>
                  <a:pt x="438823" y="207264"/>
                </a:lnTo>
                <a:lnTo>
                  <a:pt x="433120" y="211289"/>
                </a:lnTo>
                <a:lnTo>
                  <a:pt x="429310" y="217144"/>
                </a:lnTo>
                <a:lnTo>
                  <a:pt x="427951" y="224332"/>
                </a:lnTo>
                <a:lnTo>
                  <a:pt x="428167" y="247180"/>
                </a:lnTo>
                <a:lnTo>
                  <a:pt x="435571" y="254800"/>
                </a:lnTo>
                <a:lnTo>
                  <a:pt x="445325" y="255752"/>
                </a:lnTo>
                <a:lnTo>
                  <a:pt x="452043" y="255092"/>
                </a:lnTo>
                <a:lnTo>
                  <a:pt x="458012" y="252069"/>
                </a:lnTo>
                <a:lnTo>
                  <a:pt x="462661" y="247154"/>
                </a:lnTo>
                <a:lnTo>
                  <a:pt x="465455" y="240766"/>
                </a:lnTo>
                <a:lnTo>
                  <a:pt x="465455" y="2216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19">
            <a:extLst>
              <a:ext uri="{FF2B5EF4-FFF2-40B4-BE49-F238E27FC236}">
                <a16:creationId xmlns:a16="http://schemas.microsoft.com/office/drawing/2014/main" id="{476536B0-CB31-6DAA-54A6-E8F9D7939C8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66329" y="3674806"/>
            <a:ext cx="161658" cy="241644"/>
          </a:xfrm>
          <a:prstGeom prst="rect">
            <a:avLst/>
          </a:prstGeom>
        </p:spPr>
      </p:pic>
      <p:sp>
        <p:nvSpPr>
          <p:cNvPr id="52" name="object 20">
            <a:extLst>
              <a:ext uri="{FF2B5EF4-FFF2-40B4-BE49-F238E27FC236}">
                <a16:creationId xmlns:a16="http://schemas.microsoft.com/office/drawing/2014/main" id="{C54EF032-774E-C9F8-4E4E-096E674C2AC3}"/>
              </a:ext>
            </a:extLst>
          </p:cNvPr>
          <p:cNvSpPr/>
          <p:nvPr/>
        </p:nvSpPr>
        <p:spPr>
          <a:xfrm>
            <a:off x="8313115" y="3728262"/>
            <a:ext cx="202565" cy="327025"/>
          </a:xfrm>
          <a:custGeom>
            <a:avLst/>
            <a:gdLst/>
            <a:ahLst/>
            <a:cxnLst/>
            <a:rect l="l" t="t" r="r" b="b"/>
            <a:pathLst>
              <a:path w="202565" h="327025">
                <a:moveTo>
                  <a:pt x="49682" y="308635"/>
                </a:moveTo>
                <a:lnTo>
                  <a:pt x="49466" y="301345"/>
                </a:lnTo>
                <a:lnTo>
                  <a:pt x="46634" y="294843"/>
                </a:lnTo>
                <a:lnTo>
                  <a:pt x="41732" y="289877"/>
                </a:lnTo>
                <a:lnTo>
                  <a:pt x="35331" y="287108"/>
                </a:lnTo>
                <a:lnTo>
                  <a:pt x="28041" y="287172"/>
                </a:lnTo>
                <a:lnTo>
                  <a:pt x="13220" y="290487"/>
                </a:lnTo>
                <a:lnTo>
                  <a:pt x="6489" y="293776"/>
                </a:lnTo>
                <a:lnTo>
                  <a:pt x="1993" y="299466"/>
                </a:lnTo>
                <a:lnTo>
                  <a:pt x="0" y="306463"/>
                </a:lnTo>
                <a:lnTo>
                  <a:pt x="749" y="313728"/>
                </a:lnTo>
                <a:lnTo>
                  <a:pt x="4318" y="320268"/>
                </a:lnTo>
                <a:lnTo>
                  <a:pt x="9906" y="324700"/>
                </a:lnTo>
                <a:lnTo>
                  <a:pt x="16903" y="326758"/>
                </a:lnTo>
                <a:lnTo>
                  <a:pt x="24676" y="326224"/>
                </a:lnTo>
                <a:lnTo>
                  <a:pt x="35547" y="323596"/>
                </a:lnTo>
                <a:lnTo>
                  <a:pt x="42367" y="320471"/>
                </a:lnTo>
                <a:lnTo>
                  <a:pt x="47193" y="315252"/>
                </a:lnTo>
                <a:lnTo>
                  <a:pt x="49682" y="308635"/>
                </a:lnTo>
                <a:close/>
              </a:path>
              <a:path w="202565" h="327025">
                <a:moveTo>
                  <a:pt x="116395" y="273939"/>
                </a:moveTo>
                <a:lnTo>
                  <a:pt x="114198" y="267271"/>
                </a:lnTo>
                <a:lnTo>
                  <a:pt x="109512" y="261708"/>
                </a:lnTo>
                <a:lnTo>
                  <a:pt x="103289" y="258254"/>
                </a:lnTo>
                <a:lnTo>
                  <a:pt x="96354" y="257403"/>
                </a:lnTo>
                <a:lnTo>
                  <a:pt x="89547" y="259638"/>
                </a:lnTo>
                <a:lnTo>
                  <a:pt x="76581" y="267525"/>
                </a:lnTo>
                <a:lnTo>
                  <a:pt x="71234" y="272592"/>
                </a:lnTo>
                <a:lnTo>
                  <a:pt x="68465" y="279095"/>
                </a:lnTo>
                <a:lnTo>
                  <a:pt x="68326" y="286131"/>
                </a:lnTo>
                <a:lnTo>
                  <a:pt x="70878" y="292823"/>
                </a:lnTo>
                <a:lnTo>
                  <a:pt x="75717" y="298043"/>
                </a:lnTo>
                <a:lnTo>
                  <a:pt x="82016" y="301142"/>
                </a:lnTo>
                <a:lnTo>
                  <a:pt x="89039" y="301663"/>
                </a:lnTo>
                <a:lnTo>
                  <a:pt x="96024" y="299212"/>
                </a:lnTo>
                <a:lnTo>
                  <a:pt x="107581" y="292188"/>
                </a:lnTo>
                <a:lnTo>
                  <a:pt x="112991" y="287223"/>
                </a:lnTo>
                <a:lnTo>
                  <a:pt x="115951" y="280860"/>
                </a:lnTo>
                <a:lnTo>
                  <a:pt x="116395" y="273939"/>
                </a:lnTo>
                <a:close/>
              </a:path>
              <a:path w="202565" h="327025">
                <a:moveTo>
                  <a:pt x="169303" y="224256"/>
                </a:moveTo>
                <a:lnTo>
                  <a:pt x="167119" y="217474"/>
                </a:lnTo>
                <a:lnTo>
                  <a:pt x="162420" y="211886"/>
                </a:lnTo>
                <a:lnTo>
                  <a:pt x="155943" y="208521"/>
                </a:lnTo>
                <a:lnTo>
                  <a:pt x="148882" y="207848"/>
                </a:lnTo>
                <a:lnTo>
                  <a:pt x="142062" y="209892"/>
                </a:lnTo>
                <a:lnTo>
                  <a:pt x="136334" y="214630"/>
                </a:lnTo>
                <a:lnTo>
                  <a:pt x="128206" y="224726"/>
                </a:lnTo>
                <a:lnTo>
                  <a:pt x="124688" y="231508"/>
                </a:lnTo>
                <a:lnTo>
                  <a:pt x="124104" y="238785"/>
                </a:lnTo>
                <a:lnTo>
                  <a:pt x="126339" y="245694"/>
                </a:lnTo>
                <a:lnTo>
                  <a:pt x="131241" y="251409"/>
                </a:lnTo>
                <a:lnTo>
                  <a:pt x="137693" y="254635"/>
                </a:lnTo>
                <a:lnTo>
                  <a:pt x="144741" y="255168"/>
                </a:lnTo>
                <a:lnTo>
                  <a:pt x="151599" y="252971"/>
                </a:lnTo>
                <a:lnTo>
                  <a:pt x="157429" y="248031"/>
                </a:lnTo>
                <a:lnTo>
                  <a:pt x="165290" y="238188"/>
                </a:lnTo>
                <a:lnTo>
                  <a:pt x="168770" y="231419"/>
                </a:lnTo>
                <a:lnTo>
                  <a:pt x="169303" y="224256"/>
                </a:lnTo>
                <a:close/>
              </a:path>
              <a:path w="202565" h="327025">
                <a:moveTo>
                  <a:pt x="201409" y="31267"/>
                </a:moveTo>
                <a:lnTo>
                  <a:pt x="179451" y="0"/>
                </a:lnTo>
                <a:lnTo>
                  <a:pt x="172097" y="1066"/>
                </a:lnTo>
                <a:lnTo>
                  <a:pt x="165925" y="4749"/>
                </a:lnTo>
                <a:lnTo>
                  <a:pt x="161594" y="10337"/>
                </a:lnTo>
                <a:lnTo>
                  <a:pt x="159639" y="17132"/>
                </a:lnTo>
                <a:lnTo>
                  <a:pt x="160629" y="24409"/>
                </a:lnTo>
                <a:lnTo>
                  <a:pt x="165519" y="37807"/>
                </a:lnTo>
                <a:lnTo>
                  <a:pt x="169506" y="44107"/>
                </a:lnTo>
                <a:lnTo>
                  <a:pt x="175514" y="48056"/>
                </a:lnTo>
                <a:lnTo>
                  <a:pt x="182613" y="49453"/>
                </a:lnTo>
                <a:lnTo>
                  <a:pt x="189890" y="48069"/>
                </a:lnTo>
                <a:lnTo>
                  <a:pt x="195935" y="44119"/>
                </a:lnTo>
                <a:lnTo>
                  <a:pt x="199898" y="38303"/>
                </a:lnTo>
                <a:lnTo>
                  <a:pt x="201409" y="31267"/>
                </a:lnTo>
                <a:close/>
              </a:path>
              <a:path w="202565" h="327025">
                <a:moveTo>
                  <a:pt x="202476" y="160388"/>
                </a:moveTo>
                <a:lnTo>
                  <a:pt x="200533" y="153339"/>
                </a:lnTo>
                <a:lnTo>
                  <a:pt x="196088" y="147637"/>
                </a:lnTo>
                <a:lnTo>
                  <a:pt x="189598" y="144005"/>
                </a:lnTo>
                <a:lnTo>
                  <a:pt x="182194" y="143154"/>
                </a:lnTo>
                <a:lnTo>
                  <a:pt x="175361" y="145148"/>
                </a:lnTo>
                <a:lnTo>
                  <a:pt x="169735" y="149618"/>
                </a:lnTo>
                <a:lnTo>
                  <a:pt x="166001" y="156197"/>
                </a:lnTo>
                <a:lnTo>
                  <a:pt x="162039" y="167678"/>
                </a:lnTo>
                <a:lnTo>
                  <a:pt x="161010" y="175336"/>
                </a:lnTo>
                <a:lnTo>
                  <a:pt x="162941" y="182384"/>
                </a:lnTo>
                <a:lnTo>
                  <a:pt x="167360" y="188087"/>
                </a:lnTo>
                <a:lnTo>
                  <a:pt x="173799" y="191719"/>
                </a:lnTo>
                <a:lnTo>
                  <a:pt x="181279" y="192620"/>
                </a:lnTo>
                <a:lnTo>
                  <a:pt x="188163" y="190614"/>
                </a:lnTo>
                <a:lnTo>
                  <a:pt x="193827" y="186042"/>
                </a:lnTo>
                <a:lnTo>
                  <a:pt x="197637" y="179222"/>
                </a:lnTo>
                <a:lnTo>
                  <a:pt x="201460" y="168071"/>
                </a:lnTo>
                <a:lnTo>
                  <a:pt x="202476" y="1603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21">
            <a:extLst>
              <a:ext uri="{FF2B5EF4-FFF2-40B4-BE49-F238E27FC236}">
                <a16:creationId xmlns:a16="http://schemas.microsoft.com/office/drawing/2014/main" id="{EC6AC065-AC81-F85C-77F8-E80AB57AA697}"/>
              </a:ext>
            </a:extLst>
          </p:cNvPr>
          <p:cNvSpPr/>
          <p:nvPr/>
        </p:nvSpPr>
        <p:spPr>
          <a:xfrm>
            <a:off x="9507705" y="3429976"/>
            <a:ext cx="789305" cy="789305"/>
          </a:xfrm>
          <a:custGeom>
            <a:avLst/>
            <a:gdLst/>
            <a:ahLst/>
            <a:cxnLst/>
            <a:rect l="l" t="t" r="r" b="b"/>
            <a:pathLst>
              <a:path w="789304" h="789304">
                <a:moveTo>
                  <a:pt x="394542" y="0"/>
                </a:moveTo>
                <a:lnTo>
                  <a:pt x="345051" y="3074"/>
                </a:lnTo>
                <a:lnTo>
                  <a:pt x="297395" y="12049"/>
                </a:lnTo>
                <a:lnTo>
                  <a:pt x="251943" y="26556"/>
                </a:lnTo>
                <a:lnTo>
                  <a:pt x="209065" y="46226"/>
                </a:lnTo>
                <a:lnTo>
                  <a:pt x="169131" y="70688"/>
                </a:lnTo>
                <a:lnTo>
                  <a:pt x="132510" y="99572"/>
                </a:lnTo>
                <a:lnTo>
                  <a:pt x="99572" y="132510"/>
                </a:lnTo>
                <a:lnTo>
                  <a:pt x="70688" y="169131"/>
                </a:lnTo>
                <a:lnTo>
                  <a:pt x="46226" y="209065"/>
                </a:lnTo>
                <a:lnTo>
                  <a:pt x="26556" y="251943"/>
                </a:lnTo>
                <a:lnTo>
                  <a:pt x="12049" y="297395"/>
                </a:lnTo>
                <a:lnTo>
                  <a:pt x="3074" y="345051"/>
                </a:lnTo>
                <a:lnTo>
                  <a:pt x="0" y="394542"/>
                </a:lnTo>
                <a:lnTo>
                  <a:pt x="3074" y="444034"/>
                </a:lnTo>
                <a:lnTo>
                  <a:pt x="12049" y="491690"/>
                </a:lnTo>
                <a:lnTo>
                  <a:pt x="26556" y="537142"/>
                </a:lnTo>
                <a:lnTo>
                  <a:pt x="46226" y="580020"/>
                </a:lnTo>
                <a:lnTo>
                  <a:pt x="70688" y="619954"/>
                </a:lnTo>
                <a:lnTo>
                  <a:pt x="99572" y="656575"/>
                </a:lnTo>
                <a:lnTo>
                  <a:pt x="132510" y="689513"/>
                </a:lnTo>
                <a:lnTo>
                  <a:pt x="169131" y="718397"/>
                </a:lnTo>
                <a:lnTo>
                  <a:pt x="209065" y="742859"/>
                </a:lnTo>
                <a:lnTo>
                  <a:pt x="251943" y="762528"/>
                </a:lnTo>
                <a:lnTo>
                  <a:pt x="297395" y="777036"/>
                </a:lnTo>
                <a:lnTo>
                  <a:pt x="345051" y="786011"/>
                </a:lnTo>
                <a:lnTo>
                  <a:pt x="394542" y="789085"/>
                </a:lnTo>
                <a:lnTo>
                  <a:pt x="444034" y="786011"/>
                </a:lnTo>
                <a:lnTo>
                  <a:pt x="491690" y="777036"/>
                </a:lnTo>
                <a:lnTo>
                  <a:pt x="537142" y="762528"/>
                </a:lnTo>
                <a:lnTo>
                  <a:pt x="580020" y="742859"/>
                </a:lnTo>
                <a:lnTo>
                  <a:pt x="619954" y="718397"/>
                </a:lnTo>
                <a:lnTo>
                  <a:pt x="656575" y="689513"/>
                </a:lnTo>
                <a:lnTo>
                  <a:pt x="689513" y="656575"/>
                </a:lnTo>
                <a:lnTo>
                  <a:pt x="718397" y="619954"/>
                </a:lnTo>
                <a:lnTo>
                  <a:pt x="742859" y="580020"/>
                </a:lnTo>
                <a:lnTo>
                  <a:pt x="762528" y="537142"/>
                </a:lnTo>
                <a:lnTo>
                  <a:pt x="777036" y="491690"/>
                </a:lnTo>
                <a:lnTo>
                  <a:pt x="786011" y="444034"/>
                </a:lnTo>
                <a:lnTo>
                  <a:pt x="789085" y="394542"/>
                </a:lnTo>
                <a:lnTo>
                  <a:pt x="786011" y="345051"/>
                </a:lnTo>
                <a:lnTo>
                  <a:pt x="777036" y="297395"/>
                </a:lnTo>
                <a:lnTo>
                  <a:pt x="762528" y="251943"/>
                </a:lnTo>
                <a:lnTo>
                  <a:pt x="742859" y="209065"/>
                </a:lnTo>
                <a:lnTo>
                  <a:pt x="718397" y="169131"/>
                </a:lnTo>
                <a:lnTo>
                  <a:pt x="689513" y="132510"/>
                </a:lnTo>
                <a:lnTo>
                  <a:pt x="656575" y="99572"/>
                </a:lnTo>
                <a:lnTo>
                  <a:pt x="619954" y="70688"/>
                </a:lnTo>
                <a:lnTo>
                  <a:pt x="580020" y="46226"/>
                </a:lnTo>
                <a:lnTo>
                  <a:pt x="537142" y="26556"/>
                </a:lnTo>
                <a:lnTo>
                  <a:pt x="491690" y="12049"/>
                </a:lnTo>
                <a:lnTo>
                  <a:pt x="444034" y="3074"/>
                </a:lnTo>
                <a:lnTo>
                  <a:pt x="394542" y="0"/>
                </a:lnTo>
                <a:close/>
              </a:path>
            </a:pathLst>
          </a:custGeom>
          <a:solidFill>
            <a:srgbClr val="3A1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22">
            <a:extLst>
              <a:ext uri="{FF2B5EF4-FFF2-40B4-BE49-F238E27FC236}">
                <a16:creationId xmlns:a16="http://schemas.microsoft.com/office/drawing/2014/main" id="{9B4DABA1-F710-197A-91BF-ADEAE74CAD5D}"/>
              </a:ext>
            </a:extLst>
          </p:cNvPr>
          <p:cNvSpPr/>
          <p:nvPr/>
        </p:nvSpPr>
        <p:spPr>
          <a:xfrm>
            <a:off x="9697448" y="3619684"/>
            <a:ext cx="410209" cy="410209"/>
          </a:xfrm>
          <a:custGeom>
            <a:avLst/>
            <a:gdLst/>
            <a:ahLst/>
            <a:cxnLst/>
            <a:rect l="l" t="t" r="r" b="b"/>
            <a:pathLst>
              <a:path w="410209" h="410210">
                <a:moveTo>
                  <a:pt x="393642" y="0"/>
                </a:moveTo>
                <a:lnTo>
                  <a:pt x="387240" y="0"/>
                </a:lnTo>
                <a:lnTo>
                  <a:pt x="382214" y="1184"/>
                </a:lnTo>
                <a:lnTo>
                  <a:pt x="378719" y="3841"/>
                </a:lnTo>
                <a:lnTo>
                  <a:pt x="4975" y="377645"/>
                </a:lnTo>
                <a:lnTo>
                  <a:pt x="940" y="384046"/>
                </a:lnTo>
                <a:lnTo>
                  <a:pt x="0" y="391208"/>
                </a:lnTo>
                <a:lnTo>
                  <a:pt x="1774" y="398198"/>
                </a:lnTo>
                <a:lnTo>
                  <a:pt x="5884" y="404080"/>
                </a:lnTo>
                <a:lnTo>
                  <a:pt x="12161" y="408214"/>
                </a:lnTo>
                <a:lnTo>
                  <a:pt x="19296" y="409667"/>
                </a:lnTo>
                <a:lnTo>
                  <a:pt x="26489" y="408309"/>
                </a:lnTo>
                <a:lnTo>
                  <a:pt x="32941" y="404008"/>
                </a:lnTo>
                <a:lnTo>
                  <a:pt x="405740" y="31221"/>
                </a:lnTo>
                <a:lnTo>
                  <a:pt x="408062" y="27762"/>
                </a:lnTo>
                <a:lnTo>
                  <a:pt x="409641" y="23203"/>
                </a:lnTo>
                <a:lnTo>
                  <a:pt x="409641" y="15197"/>
                </a:lnTo>
                <a:lnTo>
                  <a:pt x="407296" y="7503"/>
                </a:lnTo>
                <a:lnTo>
                  <a:pt x="401516" y="1795"/>
                </a:lnTo>
                <a:lnTo>
                  <a:pt x="39364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5" name="object 23">
            <a:extLst>
              <a:ext uri="{FF2B5EF4-FFF2-40B4-BE49-F238E27FC236}">
                <a16:creationId xmlns:a16="http://schemas.microsoft.com/office/drawing/2014/main" id="{38F75B6D-657A-C5DD-4DC6-35F351FBAD56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97768" y="3619993"/>
            <a:ext cx="182289" cy="182516"/>
          </a:xfrm>
          <a:prstGeom prst="rect">
            <a:avLst/>
          </a:prstGeom>
        </p:spPr>
      </p:pic>
      <p:pic>
        <p:nvPicPr>
          <p:cNvPr id="56" name="object 24">
            <a:extLst>
              <a:ext uri="{FF2B5EF4-FFF2-40B4-BE49-F238E27FC236}">
                <a16:creationId xmlns:a16="http://schemas.microsoft.com/office/drawing/2014/main" id="{9495BA7C-3CC5-2F31-47F5-D5A93315A67C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24453" y="3846640"/>
            <a:ext cx="182337" cy="182372"/>
          </a:xfrm>
          <a:prstGeom prst="rect">
            <a:avLst/>
          </a:prstGeom>
        </p:spPr>
      </p:pic>
      <p:sp>
        <p:nvSpPr>
          <p:cNvPr id="57" name="object 25">
            <a:extLst>
              <a:ext uri="{FF2B5EF4-FFF2-40B4-BE49-F238E27FC236}">
                <a16:creationId xmlns:a16="http://schemas.microsoft.com/office/drawing/2014/main" id="{9153F468-B3C5-EB0A-2BE8-8F7A5B0B8405}"/>
              </a:ext>
            </a:extLst>
          </p:cNvPr>
          <p:cNvSpPr/>
          <p:nvPr/>
        </p:nvSpPr>
        <p:spPr>
          <a:xfrm>
            <a:off x="11017948" y="3437577"/>
            <a:ext cx="770890" cy="770890"/>
          </a:xfrm>
          <a:custGeom>
            <a:avLst/>
            <a:gdLst/>
            <a:ahLst/>
            <a:cxnLst/>
            <a:rect l="l" t="t" r="r" b="b"/>
            <a:pathLst>
              <a:path w="770890" h="770889">
                <a:moveTo>
                  <a:pt x="385316" y="0"/>
                </a:moveTo>
                <a:lnTo>
                  <a:pt x="336983" y="3002"/>
                </a:lnTo>
                <a:lnTo>
                  <a:pt x="290441" y="11768"/>
                </a:lnTo>
                <a:lnTo>
                  <a:pt x="246052" y="25937"/>
                </a:lnTo>
                <a:lnTo>
                  <a:pt x="204177" y="45148"/>
                </a:lnTo>
                <a:lnTo>
                  <a:pt x="165177" y="69039"/>
                </a:lnTo>
                <a:lnTo>
                  <a:pt x="129412" y="97250"/>
                </a:lnTo>
                <a:lnTo>
                  <a:pt x="97245" y="129419"/>
                </a:lnTo>
                <a:lnTo>
                  <a:pt x="69035" y="165185"/>
                </a:lnTo>
                <a:lnTo>
                  <a:pt x="45145" y="204186"/>
                </a:lnTo>
                <a:lnTo>
                  <a:pt x="25936" y="246063"/>
                </a:lnTo>
                <a:lnTo>
                  <a:pt x="11767" y="290452"/>
                </a:lnTo>
                <a:lnTo>
                  <a:pt x="3002" y="336995"/>
                </a:lnTo>
                <a:lnTo>
                  <a:pt x="0" y="385328"/>
                </a:lnTo>
                <a:lnTo>
                  <a:pt x="3002" y="433661"/>
                </a:lnTo>
                <a:lnTo>
                  <a:pt x="11767" y="480203"/>
                </a:lnTo>
                <a:lnTo>
                  <a:pt x="25936" y="524592"/>
                </a:lnTo>
                <a:lnTo>
                  <a:pt x="45145" y="566467"/>
                </a:lnTo>
                <a:lnTo>
                  <a:pt x="69035" y="605468"/>
                </a:lnTo>
                <a:lnTo>
                  <a:pt x="97245" y="641232"/>
                </a:lnTo>
                <a:lnTo>
                  <a:pt x="129412" y="673400"/>
                </a:lnTo>
                <a:lnTo>
                  <a:pt x="165177" y="701609"/>
                </a:lnTo>
                <a:lnTo>
                  <a:pt x="204177" y="725499"/>
                </a:lnTo>
                <a:lnTo>
                  <a:pt x="246052" y="744709"/>
                </a:lnTo>
                <a:lnTo>
                  <a:pt x="290441" y="758877"/>
                </a:lnTo>
                <a:lnTo>
                  <a:pt x="336983" y="767643"/>
                </a:lnTo>
                <a:lnTo>
                  <a:pt x="385316" y="770645"/>
                </a:lnTo>
                <a:lnTo>
                  <a:pt x="433652" y="767643"/>
                </a:lnTo>
                <a:lnTo>
                  <a:pt x="480196" y="758877"/>
                </a:lnTo>
                <a:lnTo>
                  <a:pt x="524587" y="744709"/>
                </a:lnTo>
                <a:lnTo>
                  <a:pt x="566463" y="725499"/>
                </a:lnTo>
                <a:lnTo>
                  <a:pt x="605465" y="701609"/>
                </a:lnTo>
                <a:lnTo>
                  <a:pt x="641230" y="673400"/>
                </a:lnTo>
                <a:lnTo>
                  <a:pt x="673398" y="641232"/>
                </a:lnTo>
                <a:lnTo>
                  <a:pt x="701608" y="605468"/>
                </a:lnTo>
                <a:lnTo>
                  <a:pt x="725498" y="566467"/>
                </a:lnTo>
                <a:lnTo>
                  <a:pt x="744708" y="524592"/>
                </a:lnTo>
                <a:lnTo>
                  <a:pt x="758877" y="480203"/>
                </a:lnTo>
                <a:lnTo>
                  <a:pt x="767643" y="433661"/>
                </a:lnTo>
                <a:lnTo>
                  <a:pt x="770645" y="385328"/>
                </a:lnTo>
                <a:lnTo>
                  <a:pt x="767643" y="336995"/>
                </a:lnTo>
                <a:lnTo>
                  <a:pt x="758877" y="290452"/>
                </a:lnTo>
                <a:lnTo>
                  <a:pt x="744708" y="246063"/>
                </a:lnTo>
                <a:lnTo>
                  <a:pt x="725498" y="204186"/>
                </a:lnTo>
                <a:lnTo>
                  <a:pt x="701608" y="165185"/>
                </a:lnTo>
                <a:lnTo>
                  <a:pt x="673398" y="129419"/>
                </a:lnTo>
                <a:lnTo>
                  <a:pt x="641230" y="97250"/>
                </a:lnTo>
                <a:lnTo>
                  <a:pt x="605465" y="69039"/>
                </a:lnTo>
                <a:lnTo>
                  <a:pt x="566463" y="45148"/>
                </a:lnTo>
                <a:lnTo>
                  <a:pt x="524587" y="25937"/>
                </a:lnTo>
                <a:lnTo>
                  <a:pt x="480196" y="11768"/>
                </a:lnTo>
                <a:lnTo>
                  <a:pt x="433652" y="3002"/>
                </a:lnTo>
                <a:lnTo>
                  <a:pt x="385316" y="0"/>
                </a:lnTo>
                <a:close/>
              </a:path>
            </a:pathLst>
          </a:custGeom>
          <a:solidFill>
            <a:srgbClr val="3A188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26">
            <a:extLst>
              <a:ext uri="{FF2B5EF4-FFF2-40B4-BE49-F238E27FC236}">
                <a16:creationId xmlns:a16="http://schemas.microsoft.com/office/drawing/2014/main" id="{37F18F5F-A6B1-6CF2-4298-DE8BEDA46065}"/>
              </a:ext>
            </a:extLst>
          </p:cNvPr>
          <p:cNvSpPr/>
          <p:nvPr/>
        </p:nvSpPr>
        <p:spPr>
          <a:xfrm>
            <a:off x="11127092" y="3793578"/>
            <a:ext cx="552450" cy="228600"/>
          </a:xfrm>
          <a:custGeom>
            <a:avLst/>
            <a:gdLst/>
            <a:ahLst/>
            <a:cxnLst/>
            <a:rect l="l" t="t" r="r" b="b"/>
            <a:pathLst>
              <a:path w="552450" h="228600">
                <a:moveTo>
                  <a:pt x="552208" y="138760"/>
                </a:moveTo>
                <a:lnTo>
                  <a:pt x="552005" y="131191"/>
                </a:lnTo>
                <a:lnTo>
                  <a:pt x="551535" y="123748"/>
                </a:lnTo>
                <a:lnTo>
                  <a:pt x="551510" y="123291"/>
                </a:lnTo>
                <a:lnTo>
                  <a:pt x="545401" y="95592"/>
                </a:lnTo>
                <a:lnTo>
                  <a:pt x="532574" y="70485"/>
                </a:lnTo>
                <a:lnTo>
                  <a:pt x="519201" y="55257"/>
                </a:lnTo>
                <a:lnTo>
                  <a:pt x="517080" y="52844"/>
                </a:lnTo>
                <a:lnTo>
                  <a:pt x="517080" y="158203"/>
                </a:lnTo>
                <a:lnTo>
                  <a:pt x="430022" y="158203"/>
                </a:lnTo>
                <a:lnTo>
                  <a:pt x="429933" y="150482"/>
                </a:lnTo>
                <a:lnTo>
                  <a:pt x="429869" y="144881"/>
                </a:lnTo>
                <a:lnTo>
                  <a:pt x="427901" y="123748"/>
                </a:lnTo>
                <a:lnTo>
                  <a:pt x="422529" y="102997"/>
                </a:lnTo>
                <a:lnTo>
                  <a:pt x="413867" y="82854"/>
                </a:lnTo>
                <a:lnTo>
                  <a:pt x="402043" y="63639"/>
                </a:lnTo>
                <a:lnTo>
                  <a:pt x="401701" y="63639"/>
                </a:lnTo>
                <a:lnTo>
                  <a:pt x="419925" y="57213"/>
                </a:lnTo>
                <a:lnTo>
                  <a:pt x="474941" y="64490"/>
                </a:lnTo>
                <a:lnTo>
                  <a:pt x="504215" y="91071"/>
                </a:lnTo>
                <a:lnTo>
                  <a:pt x="516737" y="127546"/>
                </a:lnTo>
                <a:lnTo>
                  <a:pt x="516763" y="130086"/>
                </a:lnTo>
                <a:lnTo>
                  <a:pt x="516877" y="139915"/>
                </a:lnTo>
                <a:lnTo>
                  <a:pt x="516991" y="150482"/>
                </a:lnTo>
                <a:lnTo>
                  <a:pt x="517080" y="158203"/>
                </a:lnTo>
                <a:lnTo>
                  <a:pt x="517080" y="52844"/>
                </a:lnTo>
                <a:lnTo>
                  <a:pt x="462280" y="22974"/>
                </a:lnTo>
                <a:lnTo>
                  <a:pt x="433476" y="20307"/>
                </a:lnTo>
                <a:lnTo>
                  <a:pt x="404964" y="24980"/>
                </a:lnTo>
                <a:lnTo>
                  <a:pt x="395084" y="29349"/>
                </a:lnTo>
                <a:lnTo>
                  <a:pt x="395084" y="150482"/>
                </a:lnTo>
                <a:lnTo>
                  <a:pt x="395033" y="191655"/>
                </a:lnTo>
                <a:lnTo>
                  <a:pt x="394563" y="192671"/>
                </a:lnTo>
                <a:lnTo>
                  <a:pt x="157632" y="192671"/>
                </a:lnTo>
                <a:lnTo>
                  <a:pt x="157137" y="190855"/>
                </a:lnTo>
                <a:lnTo>
                  <a:pt x="157137" y="164668"/>
                </a:lnTo>
                <a:lnTo>
                  <a:pt x="157213" y="150482"/>
                </a:lnTo>
                <a:lnTo>
                  <a:pt x="158991" y="131191"/>
                </a:lnTo>
                <a:lnTo>
                  <a:pt x="159092" y="130086"/>
                </a:lnTo>
                <a:lnTo>
                  <a:pt x="164846" y="109728"/>
                </a:lnTo>
                <a:lnTo>
                  <a:pt x="174218" y="90703"/>
                </a:lnTo>
                <a:lnTo>
                  <a:pt x="187032" y="73494"/>
                </a:lnTo>
                <a:lnTo>
                  <a:pt x="197599" y="63868"/>
                </a:lnTo>
                <a:lnTo>
                  <a:pt x="198488" y="63055"/>
                </a:lnTo>
                <a:lnTo>
                  <a:pt x="199796" y="61874"/>
                </a:lnTo>
                <a:lnTo>
                  <a:pt x="205359" y="56807"/>
                </a:lnTo>
                <a:lnTo>
                  <a:pt x="226326" y="44475"/>
                </a:lnTo>
                <a:lnTo>
                  <a:pt x="236969" y="40894"/>
                </a:lnTo>
                <a:lnTo>
                  <a:pt x="249415" y="36715"/>
                </a:lnTo>
                <a:lnTo>
                  <a:pt x="274091" y="33782"/>
                </a:lnTo>
                <a:lnTo>
                  <a:pt x="276466" y="33782"/>
                </a:lnTo>
                <a:lnTo>
                  <a:pt x="323113" y="43218"/>
                </a:lnTo>
                <a:lnTo>
                  <a:pt x="362432" y="70485"/>
                </a:lnTo>
                <a:lnTo>
                  <a:pt x="386676" y="107607"/>
                </a:lnTo>
                <a:lnTo>
                  <a:pt x="395084" y="150482"/>
                </a:lnTo>
                <a:lnTo>
                  <a:pt x="395084" y="29349"/>
                </a:lnTo>
                <a:lnTo>
                  <a:pt x="377875" y="36931"/>
                </a:lnTo>
                <a:lnTo>
                  <a:pt x="372948" y="33782"/>
                </a:lnTo>
                <a:lnTo>
                  <a:pt x="338924" y="12014"/>
                </a:lnTo>
                <a:lnTo>
                  <a:pt x="295617" y="0"/>
                </a:lnTo>
                <a:lnTo>
                  <a:pt x="250990" y="850"/>
                </a:lnTo>
                <a:lnTo>
                  <a:pt x="208114" y="14503"/>
                </a:lnTo>
                <a:lnTo>
                  <a:pt x="170040" y="40894"/>
                </a:lnTo>
                <a:lnTo>
                  <a:pt x="146850" y="31826"/>
                </a:lnTo>
                <a:lnTo>
                  <a:pt x="146850" y="68503"/>
                </a:lnTo>
                <a:lnTo>
                  <a:pt x="136347" y="87223"/>
                </a:lnTo>
                <a:lnTo>
                  <a:pt x="128714" y="106514"/>
                </a:lnTo>
                <a:lnTo>
                  <a:pt x="122440" y="144881"/>
                </a:lnTo>
                <a:lnTo>
                  <a:pt x="122212" y="164668"/>
                </a:lnTo>
                <a:lnTo>
                  <a:pt x="35166" y="164668"/>
                </a:lnTo>
                <a:lnTo>
                  <a:pt x="35280" y="138760"/>
                </a:lnTo>
                <a:lnTo>
                  <a:pt x="36474" y="126187"/>
                </a:lnTo>
                <a:lnTo>
                  <a:pt x="36487" y="126009"/>
                </a:lnTo>
                <a:lnTo>
                  <a:pt x="54241" y="89306"/>
                </a:lnTo>
                <a:lnTo>
                  <a:pt x="97942" y="63639"/>
                </a:lnTo>
                <a:lnTo>
                  <a:pt x="114757" y="61874"/>
                </a:lnTo>
                <a:lnTo>
                  <a:pt x="122897" y="62280"/>
                </a:lnTo>
                <a:lnTo>
                  <a:pt x="131775" y="63639"/>
                </a:lnTo>
                <a:lnTo>
                  <a:pt x="131457" y="63639"/>
                </a:lnTo>
                <a:lnTo>
                  <a:pt x="139001" y="65582"/>
                </a:lnTo>
                <a:lnTo>
                  <a:pt x="146850" y="68503"/>
                </a:lnTo>
                <a:lnTo>
                  <a:pt x="146850" y="31826"/>
                </a:lnTo>
                <a:lnTo>
                  <a:pt x="143116" y="30353"/>
                </a:lnTo>
                <a:lnTo>
                  <a:pt x="115049" y="26784"/>
                </a:lnTo>
                <a:lnTo>
                  <a:pt x="86944" y="30200"/>
                </a:lnTo>
                <a:lnTo>
                  <a:pt x="37261" y="56807"/>
                </a:lnTo>
                <a:lnTo>
                  <a:pt x="6299" y="103670"/>
                </a:lnTo>
                <a:lnTo>
                  <a:pt x="609" y="131013"/>
                </a:lnTo>
                <a:lnTo>
                  <a:pt x="571" y="131191"/>
                </a:lnTo>
                <a:lnTo>
                  <a:pt x="0" y="138760"/>
                </a:lnTo>
                <a:lnTo>
                  <a:pt x="127" y="164668"/>
                </a:lnTo>
                <a:lnTo>
                  <a:pt x="241" y="168338"/>
                </a:lnTo>
                <a:lnTo>
                  <a:pt x="123253" y="199631"/>
                </a:lnTo>
                <a:lnTo>
                  <a:pt x="127342" y="209651"/>
                </a:lnTo>
                <a:lnTo>
                  <a:pt x="134150" y="217919"/>
                </a:lnTo>
                <a:lnTo>
                  <a:pt x="143370" y="224104"/>
                </a:lnTo>
                <a:lnTo>
                  <a:pt x="155244" y="227990"/>
                </a:lnTo>
                <a:lnTo>
                  <a:pt x="397040" y="227990"/>
                </a:lnTo>
                <a:lnTo>
                  <a:pt x="429463" y="200240"/>
                </a:lnTo>
                <a:lnTo>
                  <a:pt x="430047" y="193167"/>
                </a:lnTo>
                <a:lnTo>
                  <a:pt x="519137" y="193167"/>
                </a:lnTo>
                <a:lnTo>
                  <a:pt x="522516" y="192671"/>
                </a:lnTo>
                <a:lnTo>
                  <a:pt x="529336" y="191655"/>
                </a:lnTo>
                <a:lnTo>
                  <a:pt x="529869" y="191655"/>
                </a:lnTo>
                <a:lnTo>
                  <a:pt x="552081" y="166077"/>
                </a:lnTo>
                <a:lnTo>
                  <a:pt x="552081" y="165379"/>
                </a:lnTo>
                <a:lnTo>
                  <a:pt x="552119" y="158203"/>
                </a:lnTo>
                <a:lnTo>
                  <a:pt x="552208" y="13876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9" name="object 27">
            <a:extLst>
              <a:ext uri="{FF2B5EF4-FFF2-40B4-BE49-F238E27FC236}">
                <a16:creationId xmlns:a16="http://schemas.microsoft.com/office/drawing/2014/main" id="{343DCFEF-B741-9C6F-D6B5-9D81AF4C0283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171320" y="3624240"/>
            <a:ext cx="463815" cy="199304"/>
          </a:xfrm>
          <a:prstGeom prst="rect">
            <a:avLst/>
          </a:prstGeom>
        </p:spPr>
      </p:pic>
      <p:sp>
        <p:nvSpPr>
          <p:cNvPr id="60" name="object 28">
            <a:extLst>
              <a:ext uri="{FF2B5EF4-FFF2-40B4-BE49-F238E27FC236}">
                <a16:creationId xmlns:a16="http://schemas.microsoft.com/office/drawing/2014/main" id="{DC756FB3-EC00-EB81-8847-A8D5D7B40172}"/>
              </a:ext>
            </a:extLst>
          </p:cNvPr>
          <p:cNvSpPr txBox="1"/>
          <p:nvPr/>
        </p:nvSpPr>
        <p:spPr>
          <a:xfrm>
            <a:off x="7615421" y="4307385"/>
            <a:ext cx="1355090" cy="4150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ctr">
              <a:lnSpc>
                <a:spcPct val="104700"/>
              </a:lnSpc>
              <a:spcBef>
                <a:spcPts val="45"/>
              </a:spcBef>
            </a:pPr>
            <a:r>
              <a:rPr lang="uz-Latn-UZ" sz="1300" spc="-10" dirty="0">
                <a:solidFill>
                  <a:srgbClr val="351599"/>
                </a:solidFill>
                <a:latin typeface="Roboto"/>
                <a:cs typeface="Roboto"/>
              </a:rPr>
              <a:t>Tezkor rasmiylaştiriladi.</a:t>
            </a:r>
            <a:endParaRPr lang="uz-Latn-UZ" sz="1300" dirty="0">
              <a:latin typeface="Roboto"/>
              <a:cs typeface="Roboto"/>
            </a:endParaRPr>
          </a:p>
        </p:txBody>
      </p:sp>
      <p:sp>
        <p:nvSpPr>
          <p:cNvPr id="61" name="object 29">
            <a:extLst>
              <a:ext uri="{FF2B5EF4-FFF2-40B4-BE49-F238E27FC236}">
                <a16:creationId xmlns:a16="http://schemas.microsoft.com/office/drawing/2014/main" id="{B2769C86-866A-0DC3-D531-ACAF36E34515}"/>
              </a:ext>
            </a:extLst>
          </p:cNvPr>
          <p:cNvSpPr txBox="1"/>
          <p:nvPr/>
        </p:nvSpPr>
        <p:spPr>
          <a:xfrm>
            <a:off x="9288919" y="4307218"/>
            <a:ext cx="1226820" cy="641985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indent="-635" algn="ctr">
              <a:lnSpc>
                <a:spcPct val="104700"/>
              </a:lnSpc>
              <a:spcBef>
                <a:spcPts val="45"/>
              </a:spcBef>
            </a:pPr>
            <a:r>
              <a:rPr sz="1300" dirty="0">
                <a:solidFill>
                  <a:srgbClr val="351599"/>
                </a:solidFill>
                <a:latin typeface="Roboto"/>
                <a:cs typeface="Roboto"/>
              </a:rPr>
              <a:t>Foiz</a:t>
            </a:r>
            <a:r>
              <a:rPr sz="1300" spc="-35" dirty="0">
                <a:solidFill>
                  <a:srgbClr val="351599"/>
                </a:solidFill>
                <a:latin typeface="Roboto"/>
                <a:cs typeface="Roboto"/>
              </a:rPr>
              <a:t> </a:t>
            </a:r>
            <a:r>
              <a:rPr sz="1300" spc="-10" dirty="0">
                <a:solidFill>
                  <a:srgbClr val="351599"/>
                </a:solidFill>
                <a:latin typeface="Roboto"/>
                <a:cs typeface="Roboto"/>
              </a:rPr>
              <a:t>stavkalari </a:t>
            </a:r>
            <a:r>
              <a:rPr sz="1300" dirty="0">
                <a:solidFill>
                  <a:srgbClr val="351599"/>
                </a:solidFill>
                <a:latin typeface="Roboto"/>
                <a:cs typeface="Roboto"/>
              </a:rPr>
              <a:t>banklarga</a:t>
            </a:r>
            <a:r>
              <a:rPr sz="1300" spc="-75" dirty="0">
                <a:solidFill>
                  <a:srgbClr val="351599"/>
                </a:solidFill>
                <a:latin typeface="Roboto"/>
                <a:cs typeface="Roboto"/>
              </a:rPr>
              <a:t> </a:t>
            </a:r>
            <a:r>
              <a:rPr sz="1300" spc="-10" dirty="0">
                <a:solidFill>
                  <a:srgbClr val="351599"/>
                </a:solidFill>
                <a:latin typeface="Roboto"/>
                <a:cs typeface="Roboto"/>
              </a:rPr>
              <a:t>qarab </a:t>
            </a:r>
            <a:r>
              <a:rPr sz="1300" dirty="0" err="1">
                <a:solidFill>
                  <a:srgbClr val="351599"/>
                </a:solidFill>
                <a:latin typeface="Roboto"/>
                <a:cs typeface="Roboto"/>
              </a:rPr>
              <a:t>farq</a:t>
            </a:r>
            <a:r>
              <a:rPr sz="1300" dirty="0">
                <a:solidFill>
                  <a:srgbClr val="351599"/>
                </a:solidFill>
                <a:latin typeface="Roboto"/>
                <a:cs typeface="Roboto"/>
              </a:rPr>
              <a:t> </a:t>
            </a:r>
            <a:r>
              <a:rPr sz="1300" spc="-10" dirty="0" err="1">
                <a:solidFill>
                  <a:srgbClr val="351599"/>
                </a:solidFill>
                <a:latin typeface="Roboto"/>
                <a:cs typeface="Roboto"/>
              </a:rPr>
              <a:t>qil</a:t>
            </a:r>
            <a:r>
              <a:rPr lang="uz-Latn-UZ" sz="1300" spc="-10" dirty="0">
                <a:solidFill>
                  <a:srgbClr val="351599"/>
                </a:solidFill>
                <a:latin typeface="Roboto"/>
                <a:cs typeface="Roboto"/>
              </a:rPr>
              <a:t>a</a:t>
            </a:r>
            <a:r>
              <a:rPr sz="1300" spc="-10" dirty="0">
                <a:solidFill>
                  <a:srgbClr val="351599"/>
                </a:solidFill>
                <a:latin typeface="Roboto"/>
                <a:cs typeface="Roboto"/>
              </a:rPr>
              <a:t>di.</a:t>
            </a:r>
            <a:endParaRPr sz="1300" dirty="0">
              <a:latin typeface="Roboto"/>
              <a:cs typeface="Roboto"/>
            </a:endParaRPr>
          </a:p>
        </p:txBody>
      </p:sp>
      <p:sp>
        <p:nvSpPr>
          <p:cNvPr id="62" name="object 30">
            <a:extLst>
              <a:ext uri="{FF2B5EF4-FFF2-40B4-BE49-F238E27FC236}">
                <a16:creationId xmlns:a16="http://schemas.microsoft.com/office/drawing/2014/main" id="{66B6672A-7980-8050-23AA-B1D627B723DE}"/>
              </a:ext>
            </a:extLst>
          </p:cNvPr>
          <p:cNvSpPr txBox="1"/>
          <p:nvPr/>
        </p:nvSpPr>
        <p:spPr>
          <a:xfrm>
            <a:off x="10684033" y="4307050"/>
            <a:ext cx="1438910" cy="41505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065" marR="5080" algn="ctr">
              <a:lnSpc>
                <a:spcPct val="104700"/>
              </a:lnSpc>
              <a:spcBef>
                <a:spcPts val="45"/>
              </a:spcBef>
            </a:pPr>
            <a:r>
              <a:rPr lang="uz-Latn-UZ" sz="1300" dirty="0">
                <a:solidFill>
                  <a:srgbClr val="351599"/>
                </a:solidFill>
                <a:latin typeface="Roboto"/>
                <a:cs typeface="Roboto"/>
              </a:rPr>
              <a:t>Yuridik şaxslar uçun mavjud.</a:t>
            </a:r>
            <a:endParaRPr lang="uz-Latn-UZ" sz="1300" dirty="0">
              <a:latin typeface="Roboto"/>
              <a:cs typeface="Roboto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B070277D-414A-61FD-01C5-4E3ADED3B120}"/>
              </a:ext>
            </a:extLst>
          </p:cNvPr>
          <p:cNvSpPr/>
          <p:nvPr/>
        </p:nvSpPr>
        <p:spPr>
          <a:xfrm>
            <a:off x="663259" y="16685896"/>
            <a:ext cx="11597640" cy="1953040"/>
          </a:xfrm>
          <a:custGeom>
            <a:avLst/>
            <a:gdLst/>
            <a:ahLst/>
            <a:cxnLst/>
            <a:rect l="l" t="t" r="r" b="b"/>
            <a:pathLst>
              <a:path w="11597640" h="1576705">
                <a:moveTo>
                  <a:pt x="11230521" y="0"/>
                </a:moveTo>
                <a:lnTo>
                  <a:pt x="367019" y="0"/>
                </a:lnTo>
                <a:lnTo>
                  <a:pt x="320980" y="2859"/>
                </a:lnTo>
                <a:lnTo>
                  <a:pt x="276648" y="11209"/>
                </a:lnTo>
                <a:lnTo>
                  <a:pt x="234366" y="24705"/>
                </a:lnTo>
                <a:lnTo>
                  <a:pt x="194479" y="43003"/>
                </a:lnTo>
                <a:lnTo>
                  <a:pt x="157331" y="65760"/>
                </a:lnTo>
                <a:lnTo>
                  <a:pt x="123265" y="92630"/>
                </a:lnTo>
                <a:lnTo>
                  <a:pt x="92625" y="123271"/>
                </a:lnTo>
                <a:lnTo>
                  <a:pt x="65756" y="157339"/>
                </a:lnTo>
                <a:lnTo>
                  <a:pt x="43001" y="194488"/>
                </a:lnTo>
                <a:lnTo>
                  <a:pt x="24703" y="234376"/>
                </a:lnTo>
                <a:lnTo>
                  <a:pt x="11208" y="276659"/>
                </a:lnTo>
                <a:lnTo>
                  <a:pt x="2859" y="320992"/>
                </a:lnTo>
                <a:lnTo>
                  <a:pt x="0" y="367031"/>
                </a:lnTo>
                <a:lnTo>
                  <a:pt x="0" y="1209405"/>
                </a:lnTo>
                <a:lnTo>
                  <a:pt x="2859" y="1255444"/>
                </a:lnTo>
                <a:lnTo>
                  <a:pt x="11208" y="1299777"/>
                </a:lnTo>
                <a:lnTo>
                  <a:pt x="24703" y="1342059"/>
                </a:lnTo>
                <a:lnTo>
                  <a:pt x="43001" y="1381947"/>
                </a:lnTo>
                <a:lnTo>
                  <a:pt x="65756" y="1419097"/>
                </a:lnTo>
                <a:lnTo>
                  <a:pt x="92625" y="1453164"/>
                </a:lnTo>
                <a:lnTo>
                  <a:pt x="123265" y="1483805"/>
                </a:lnTo>
                <a:lnTo>
                  <a:pt x="157331" y="1510676"/>
                </a:lnTo>
                <a:lnTo>
                  <a:pt x="194479" y="1533432"/>
                </a:lnTo>
                <a:lnTo>
                  <a:pt x="234366" y="1551731"/>
                </a:lnTo>
                <a:lnTo>
                  <a:pt x="276648" y="1565227"/>
                </a:lnTo>
                <a:lnTo>
                  <a:pt x="320980" y="1573577"/>
                </a:lnTo>
                <a:lnTo>
                  <a:pt x="367019" y="1576436"/>
                </a:lnTo>
                <a:lnTo>
                  <a:pt x="11230521" y="1576436"/>
                </a:lnTo>
                <a:lnTo>
                  <a:pt x="11276560" y="1573577"/>
                </a:lnTo>
                <a:lnTo>
                  <a:pt x="11320893" y="1565227"/>
                </a:lnTo>
                <a:lnTo>
                  <a:pt x="11363176" y="1551731"/>
                </a:lnTo>
                <a:lnTo>
                  <a:pt x="11403064" y="1533432"/>
                </a:lnTo>
                <a:lnTo>
                  <a:pt x="11440213" y="1510676"/>
                </a:lnTo>
                <a:lnTo>
                  <a:pt x="11474281" y="1483805"/>
                </a:lnTo>
                <a:lnTo>
                  <a:pt x="11504922" y="1453164"/>
                </a:lnTo>
                <a:lnTo>
                  <a:pt x="11531792" y="1419097"/>
                </a:lnTo>
                <a:lnTo>
                  <a:pt x="11554549" y="1381947"/>
                </a:lnTo>
                <a:lnTo>
                  <a:pt x="11572847" y="1342059"/>
                </a:lnTo>
                <a:lnTo>
                  <a:pt x="11586343" y="1299777"/>
                </a:lnTo>
                <a:lnTo>
                  <a:pt x="11594693" y="1255444"/>
                </a:lnTo>
                <a:lnTo>
                  <a:pt x="11597553" y="1209405"/>
                </a:lnTo>
                <a:lnTo>
                  <a:pt x="11597553" y="367031"/>
                </a:lnTo>
                <a:lnTo>
                  <a:pt x="11594693" y="320992"/>
                </a:lnTo>
                <a:lnTo>
                  <a:pt x="11586343" y="276659"/>
                </a:lnTo>
                <a:lnTo>
                  <a:pt x="11572847" y="234376"/>
                </a:lnTo>
                <a:lnTo>
                  <a:pt x="11554549" y="194488"/>
                </a:lnTo>
                <a:lnTo>
                  <a:pt x="11531792" y="157339"/>
                </a:lnTo>
                <a:lnTo>
                  <a:pt x="11504922" y="123271"/>
                </a:lnTo>
                <a:lnTo>
                  <a:pt x="11474281" y="92630"/>
                </a:lnTo>
                <a:lnTo>
                  <a:pt x="11440213" y="65760"/>
                </a:lnTo>
                <a:lnTo>
                  <a:pt x="11403064" y="43003"/>
                </a:lnTo>
                <a:lnTo>
                  <a:pt x="11363176" y="24705"/>
                </a:lnTo>
                <a:lnTo>
                  <a:pt x="11320893" y="11209"/>
                </a:lnTo>
                <a:lnTo>
                  <a:pt x="11276560" y="2859"/>
                </a:lnTo>
                <a:lnTo>
                  <a:pt x="11230521" y="0"/>
                </a:lnTo>
                <a:close/>
              </a:path>
            </a:pathLst>
          </a:custGeom>
          <a:solidFill>
            <a:srgbClr val="FFE2C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8">
            <a:extLst>
              <a:ext uri="{FF2B5EF4-FFF2-40B4-BE49-F238E27FC236}">
                <a16:creationId xmlns:a16="http://schemas.microsoft.com/office/drawing/2014/main" id="{0757BD79-F8CE-6138-0C6E-282592854962}"/>
              </a:ext>
            </a:extLst>
          </p:cNvPr>
          <p:cNvSpPr/>
          <p:nvPr/>
        </p:nvSpPr>
        <p:spPr>
          <a:xfrm>
            <a:off x="663259" y="17062230"/>
            <a:ext cx="11597640" cy="1576705"/>
          </a:xfrm>
          <a:custGeom>
            <a:avLst/>
            <a:gdLst/>
            <a:ahLst/>
            <a:cxnLst/>
            <a:rect l="l" t="t" r="r" b="b"/>
            <a:pathLst>
              <a:path w="11597640" h="1576705">
                <a:moveTo>
                  <a:pt x="11230521" y="1576436"/>
                </a:moveTo>
                <a:lnTo>
                  <a:pt x="367019" y="1576436"/>
                </a:lnTo>
                <a:lnTo>
                  <a:pt x="320980" y="1573577"/>
                </a:lnTo>
                <a:lnTo>
                  <a:pt x="276648" y="1565227"/>
                </a:lnTo>
                <a:lnTo>
                  <a:pt x="234366" y="1551731"/>
                </a:lnTo>
                <a:lnTo>
                  <a:pt x="194479" y="1533432"/>
                </a:lnTo>
                <a:lnTo>
                  <a:pt x="157331" y="1510676"/>
                </a:lnTo>
                <a:lnTo>
                  <a:pt x="123265" y="1483805"/>
                </a:lnTo>
                <a:lnTo>
                  <a:pt x="92625" y="1453164"/>
                </a:lnTo>
                <a:lnTo>
                  <a:pt x="65756" y="1419097"/>
                </a:lnTo>
                <a:lnTo>
                  <a:pt x="43001" y="1381947"/>
                </a:lnTo>
                <a:lnTo>
                  <a:pt x="24703" y="1342059"/>
                </a:lnTo>
                <a:lnTo>
                  <a:pt x="11208" y="1299777"/>
                </a:lnTo>
                <a:lnTo>
                  <a:pt x="2859" y="1255444"/>
                </a:lnTo>
                <a:lnTo>
                  <a:pt x="0" y="1209405"/>
                </a:lnTo>
                <a:lnTo>
                  <a:pt x="0" y="367031"/>
                </a:lnTo>
                <a:lnTo>
                  <a:pt x="2859" y="320992"/>
                </a:lnTo>
                <a:lnTo>
                  <a:pt x="11208" y="276659"/>
                </a:lnTo>
                <a:lnTo>
                  <a:pt x="24703" y="234376"/>
                </a:lnTo>
                <a:lnTo>
                  <a:pt x="43001" y="194488"/>
                </a:lnTo>
                <a:lnTo>
                  <a:pt x="65756" y="157339"/>
                </a:lnTo>
                <a:lnTo>
                  <a:pt x="92625" y="123271"/>
                </a:lnTo>
                <a:lnTo>
                  <a:pt x="123265" y="92630"/>
                </a:lnTo>
                <a:lnTo>
                  <a:pt x="157331" y="65760"/>
                </a:lnTo>
                <a:lnTo>
                  <a:pt x="194479" y="43003"/>
                </a:lnTo>
                <a:lnTo>
                  <a:pt x="234366" y="24705"/>
                </a:lnTo>
                <a:lnTo>
                  <a:pt x="276648" y="11209"/>
                </a:lnTo>
                <a:lnTo>
                  <a:pt x="320980" y="2859"/>
                </a:lnTo>
                <a:lnTo>
                  <a:pt x="367019" y="0"/>
                </a:lnTo>
                <a:lnTo>
                  <a:pt x="11230521" y="0"/>
                </a:lnTo>
                <a:lnTo>
                  <a:pt x="11276560" y="2859"/>
                </a:lnTo>
                <a:lnTo>
                  <a:pt x="11320893" y="11209"/>
                </a:lnTo>
                <a:lnTo>
                  <a:pt x="11363176" y="24705"/>
                </a:lnTo>
                <a:lnTo>
                  <a:pt x="11403064" y="43003"/>
                </a:lnTo>
                <a:lnTo>
                  <a:pt x="11440213" y="65760"/>
                </a:lnTo>
                <a:lnTo>
                  <a:pt x="11474281" y="92630"/>
                </a:lnTo>
                <a:lnTo>
                  <a:pt x="11504922" y="123271"/>
                </a:lnTo>
                <a:lnTo>
                  <a:pt x="11531792" y="157339"/>
                </a:lnTo>
                <a:lnTo>
                  <a:pt x="11554549" y="194488"/>
                </a:lnTo>
                <a:lnTo>
                  <a:pt x="11572847" y="234376"/>
                </a:lnTo>
                <a:lnTo>
                  <a:pt x="11586343" y="276659"/>
                </a:lnTo>
                <a:lnTo>
                  <a:pt x="11594693" y="320992"/>
                </a:lnTo>
                <a:lnTo>
                  <a:pt x="11597553" y="367031"/>
                </a:lnTo>
                <a:lnTo>
                  <a:pt x="11597553" y="1209405"/>
                </a:lnTo>
                <a:lnTo>
                  <a:pt x="11594693" y="1255444"/>
                </a:lnTo>
                <a:lnTo>
                  <a:pt x="11586343" y="1299777"/>
                </a:lnTo>
                <a:lnTo>
                  <a:pt x="11572847" y="1342059"/>
                </a:lnTo>
                <a:lnTo>
                  <a:pt x="11554549" y="1381947"/>
                </a:lnTo>
                <a:lnTo>
                  <a:pt x="11531792" y="1419097"/>
                </a:lnTo>
                <a:lnTo>
                  <a:pt x="11504922" y="1453164"/>
                </a:lnTo>
                <a:lnTo>
                  <a:pt x="11474281" y="1483805"/>
                </a:lnTo>
                <a:lnTo>
                  <a:pt x="11440213" y="1510676"/>
                </a:lnTo>
                <a:lnTo>
                  <a:pt x="11403064" y="1533432"/>
                </a:lnTo>
                <a:lnTo>
                  <a:pt x="11363176" y="1551731"/>
                </a:lnTo>
                <a:lnTo>
                  <a:pt x="11320893" y="1565227"/>
                </a:lnTo>
                <a:lnTo>
                  <a:pt x="11276560" y="1573577"/>
                </a:lnTo>
                <a:lnTo>
                  <a:pt x="11230521" y="1576436"/>
                </a:lnTo>
                <a:close/>
              </a:path>
            </a:pathLst>
          </a:custGeom>
          <a:ln w="11966">
            <a:solidFill>
              <a:srgbClr val="ECEC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9">
            <a:extLst>
              <a:ext uri="{FF2B5EF4-FFF2-40B4-BE49-F238E27FC236}">
                <a16:creationId xmlns:a16="http://schemas.microsoft.com/office/drawing/2014/main" id="{5CBD0481-916C-BF52-F650-3F720DF38AD9}"/>
              </a:ext>
            </a:extLst>
          </p:cNvPr>
          <p:cNvSpPr/>
          <p:nvPr/>
        </p:nvSpPr>
        <p:spPr>
          <a:xfrm>
            <a:off x="1066759" y="17233812"/>
            <a:ext cx="1245870" cy="1245870"/>
          </a:xfrm>
          <a:custGeom>
            <a:avLst/>
            <a:gdLst/>
            <a:ahLst/>
            <a:cxnLst/>
            <a:rect l="l" t="t" r="r" b="b"/>
            <a:pathLst>
              <a:path w="1245870" h="1245869">
                <a:moveTo>
                  <a:pt x="622652" y="0"/>
                </a:moveTo>
                <a:lnTo>
                  <a:pt x="573993" y="1873"/>
                </a:lnTo>
                <a:lnTo>
                  <a:pt x="526358" y="7400"/>
                </a:lnTo>
                <a:lnTo>
                  <a:pt x="479885" y="16444"/>
                </a:lnTo>
                <a:lnTo>
                  <a:pt x="434714" y="28865"/>
                </a:lnTo>
                <a:lnTo>
                  <a:pt x="390982" y="44525"/>
                </a:lnTo>
                <a:lnTo>
                  <a:pt x="348828" y="63285"/>
                </a:lnTo>
                <a:lnTo>
                  <a:pt x="308390" y="85008"/>
                </a:lnTo>
                <a:lnTo>
                  <a:pt x="269807" y="109555"/>
                </a:lnTo>
                <a:lnTo>
                  <a:pt x="233217" y="136786"/>
                </a:lnTo>
                <a:lnTo>
                  <a:pt x="198759" y="166565"/>
                </a:lnTo>
                <a:lnTo>
                  <a:pt x="166571" y="198752"/>
                </a:lnTo>
                <a:lnTo>
                  <a:pt x="136791" y="233210"/>
                </a:lnTo>
                <a:lnTo>
                  <a:pt x="109558" y="269799"/>
                </a:lnTo>
                <a:lnTo>
                  <a:pt x="85011" y="308381"/>
                </a:lnTo>
                <a:lnTo>
                  <a:pt x="63288" y="348818"/>
                </a:lnTo>
                <a:lnTo>
                  <a:pt x="44526" y="390972"/>
                </a:lnTo>
                <a:lnTo>
                  <a:pt x="28866" y="434703"/>
                </a:lnTo>
                <a:lnTo>
                  <a:pt x="16445" y="479874"/>
                </a:lnTo>
                <a:lnTo>
                  <a:pt x="7401" y="526346"/>
                </a:lnTo>
                <a:lnTo>
                  <a:pt x="1873" y="573981"/>
                </a:lnTo>
                <a:lnTo>
                  <a:pt x="0" y="622640"/>
                </a:lnTo>
                <a:lnTo>
                  <a:pt x="1873" y="671299"/>
                </a:lnTo>
                <a:lnTo>
                  <a:pt x="7401" y="718934"/>
                </a:lnTo>
                <a:lnTo>
                  <a:pt x="16445" y="765406"/>
                </a:lnTo>
                <a:lnTo>
                  <a:pt x="28866" y="810577"/>
                </a:lnTo>
                <a:lnTo>
                  <a:pt x="44526" y="854309"/>
                </a:lnTo>
                <a:lnTo>
                  <a:pt x="63288" y="896462"/>
                </a:lnTo>
                <a:lnTo>
                  <a:pt x="85011" y="936899"/>
                </a:lnTo>
                <a:lnTo>
                  <a:pt x="109558" y="975482"/>
                </a:lnTo>
                <a:lnTo>
                  <a:pt x="136791" y="1012071"/>
                </a:lnTo>
                <a:lnTo>
                  <a:pt x="166571" y="1046528"/>
                </a:lnTo>
                <a:lnTo>
                  <a:pt x="198759" y="1078715"/>
                </a:lnTo>
                <a:lnTo>
                  <a:pt x="233217" y="1108494"/>
                </a:lnTo>
                <a:lnTo>
                  <a:pt x="269807" y="1135726"/>
                </a:lnTo>
                <a:lnTo>
                  <a:pt x="308390" y="1160272"/>
                </a:lnTo>
                <a:lnTo>
                  <a:pt x="348828" y="1181995"/>
                </a:lnTo>
                <a:lnTo>
                  <a:pt x="390982" y="1200756"/>
                </a:lnTo>
                <a:lnTo>
                  <a:pt x="434714" y="1216416"/>
                </a:lnTo>
                <a:lnTo>
                  <a:pt x="479885" y="1228837"/>
                </a:lnTo>
                <a:lnTo>
                  <a:pt x="526358" y="1237880"/>
                </a:lnTo>
                <a:lnTo>
                  <a:pt x="573993" y="1243408"/>
                </a:lnTo>
                <a:lnTo>
                  <a:pt x="622652" y="1245281"/>
                </a:lnTo>
                <a:lnTo>
                  <a:pt x="671311" y="1243408"/>
                </a:lnTo>
                <a:lnTo>
                  <a:pt x="718946" y="1237880"/>
                </a:lnTo>
                <a:lnTo>
                  <a:pt x="765418" y="1228837"/>
                </a:lnTo>
                <a:lnTo>
                  <a:pt x="810589" y="1216416"/>
                </a:lnTo>
                <a:lnTo>
                  <a:pt x="854321" y="1200756"/>
                </a:lnTo>
                <a:lnTo>
                  <a:pt x="896474" y="1181995"/>
                </a:lnTo>
                <a:lnTo>
                  <a:pt x="936911" y="1160272"/>
                </a:lnTo>
                <a:lnTo>
                  <a:pt x="975494" y="1135726"/>
                </a:lnTo>
                <a:lnTo>
                  <a:pt x="1012083" y="1108494"/>
                </a:lnTo>
                <a:lnTo>
                  <a:pt x="1046540" y="1078715"/>
                </a:lnTo>
                <a:lnTo>
                  <a:pt x="1078727" y="1046528"/>
                </a:lnTo>
                <a:lnTo>
                  <a:pt x="1108506" y="1012071"/>
                </a:lnTo>
                <a:lnTo>
                  <a:pt x="1135738" y="975482"/>
                </a:lnTo>
                <a:lnTo>
                  <a:pt x="1160284" y="936899"/>
                </a:lnTo>
                <a:lnTo>
                  <a:pt x="1182007" y="896462"/>
                </a:lnTo>
                <a:lnTo>
                  <a:pt x="1200768" y="854309"/>
                </a:lnTo>
                <a:lnTo>
                  <a:pt x="1216428" y="810577"/>
                </a:lnTo>
                <a:lnTo>
                  <a:pt x="1228849" y="765406"/>
                </a:lnTo>
                <a:lnTo>
                  <a:pt x="1237892" y="718934"/>
                </a:lnTo>
                <a:lnTo>
                  <a:pt x="1243420" y="671299"/>
                </a:lnTo>
                <a:lnTo>
                  <a:pt x="1245293" y="622640"/>
                </a:lnTo>
                <a:lnTo>
                  <a:pt x="1243420" y="573981"/>
                </a:lnTo>
                <a:lnTo>
                  <a:pt x="1237892" y="526346"/>
                </a:lnTo>
                <a:lnTo>
                  <a:pt x="1228849" y="479874"/>
                </a:lnTo>
                <a:lnTo>
                  <a:pt x="1216428" y="434703"/>
                </a:lnTo>
                <a:lnTo>
                  <a:pt x="1200768" y="390972"/>
                </a:lnTo>
                <a:lnTo>
                  <a:pt x="1182007" y="348818"/>
                </a:lnTo>
                <a:lnTo>
                  <a:pt x="1160284" y="308381"/>
                </a:lnTo>
                <a:lnTo>
                  <a:pt x="1135738" y="269799"/>
                </a:lnTo>
                <a:lnTo>
                  <a:pt x="1108506" y="233210"/>
                </a:lnTo>
                <a:lnTo>
                  <a:pt x="1078727" y="198752"/>
                </a:lnTo>
                <a:lnTo>
                  <a:pt x="1046540" y="166565"/>
                </a:lnTo>
                <a:lnTo>
                  <a:pt x="1012083" y="136786"/>
                </a:lnTo>
                <a:lnTo>
                  <a:pt x="975494" y="109555"/>
                </a:lnTo>
                <a:lnTo>
                  <a:pt x="936911" y="85008"/>
                </a:lnTo>
                <a:lnTo>
                  <a:pt x="896474" y="63285"/>
                </a:lnTo>
                <a:lnTo>
                  <a:pt x="854321" y="44525"/>
                </a:lnTo>
                <a:lnTo>
                  <a:pt x="810589" y="28865"/>
                </a:lnTo>
                <a:lnTo>
                  <a:pt x="765418" y="16444"/>
                </a:lnTo>
                <a:lnTo>
                  <a:pt x="718946" y="7400"/>
                </a:lnTo>
                <a:lnTo>
                  <a:pt x="671311" y="1873"/>
                </a:lnTo>
                <a:lnTo>
                  <a:pt x="622652" y="0"/>
                </a:lnTo>
                <a:close/>
              </a:path>
            </a:pathLst>
          </a:custGeom>
          <a:solidFill>
            <a:srgbClr val="FF9D2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C35F526A-A1B4-5518-D090-524FEFE7BDEE}"/>
              </a:ext>
            </a:extLst>
          </p:cNvPr>
          <p:cNvSpPr txBox="1"/>
          <p:nvPr/>
        </p:nvSpPr>
        <p:spPr>
          <a:xfrm>
            <a:off x="2467474" y="17189671"/>
            <a:ext cx="3702050" cy="1355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en-US" sz="1550" b="1" dirty="0" err="1">
                <a:solidFill>
                  <a:srgbClr val="FF9D27"/>
                </a:solidFill>
                <a:latin typeface="Roboto"/>
                <a:cs typeface="Roboto"/>
              </a:rPr>
              <a:t>Jismoniy</a:t>
            </a:r>
            <a:r>
              <a:rPr lang="en-US" sz="1550" b="1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FF9D27"/>
                </a:solidFill>
                <a:latin typeface="Roboto"/>
                <a:cs typeface="Roboto"/>
              </a:rPr>
              <a:t>şaxslarga</a:t>
            </a:r>
            <a:r>
              <a:rPr lang="en-US" sz="1550" b="1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FF9D27"/>
                </a:solidFill>
                <a:latin typeface="Roboto"/>
                <a:cs typeface="Roboto"/>
              </a:rPr>
              <a:t>ajratilgan</a:t>
            </a:r>
            <a:r>
              <a:rPr lang="en-US" sz="1550" b="1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550" b="1" dirty="0" err="1">
                <a:solidFill>
                  <a:srgbClr val="FF9D27"/>
                </a:solidFill>
                <a:latin typeface="Roboto"/>
                <a:cs typeface="Roboto"/>
              </a:rPr>
              <a:t>kreditlar</a:t>
            </a:r>
            <a:r>
              <a:rPr lang="en-US" sz="1550" b="1" spc="-10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550" spc="-10" dirty="0">
                <a:solidFill>
                  <a:srgbClr val="FF9D27"/>
                </a:solidFill>
                <a:latin typeface="Roboto"/>
                <a:cs typeface="Roboto"/>
              </a:rPr>
              <a:t>(</a:t>
            </a:r>
            <a:r>
              <a:rPr lang="en-US" sz="1550" spc="-10" dirty="0" err="1">
                <a:solidFill>
                  <a:srgbClr val="FF9D27"/>
                </a:solidFill>
                <a:latin typeface="Roboto"/>
                <a:cs typeface="Roboto"/>
              </a:rPr>
              <a:t>mikroqarz</a:t>
            </a:r>
            <a:r>
              <a:rPr lang="en-US" sz="1550" spc="-55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FF9D27"/>
                </a:solidFill>
                <a:latin typeface="Roboto"/>
                <a:cs typeface="Roboto"/>
              </a:rPr>
              <a:t>va</a:t>
            </a:r>
            <a:r>
              <a:rPr lang="en-US" sz="1550" spc="-50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550" dirty="0" err="1">
                <a:solidFill>
                  <a:srgbClr val="FF9D27"/>
                </a:solidFill>
                <a:latin typeface="Roboto"/>
                <a:cs typeface="Roboto"/>
              </a:rPr>
              <a:t>kredit</a:t>
            </a:r>
            <a:r>
              <a:rPr lang="en-US" sz="1550" spc="-55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550" spc="-10" dirty="0" err="1">
                <a:solidFill>
                  <a:srgbClr val="FF9D27"/>
                </a:solidFill>
                <a:latin typeface="Roboto"/>
                <a:cs typeface="Roboto"/>
              </a:rPr>
              <a:t>kartalaridan</a:t>
            </a:r>
            <a:r>
              <a:rPr lang="en-US" sz="1550" spc="-55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550" spc="-10" dirty="0" err="1">
                <a:solidFill>
                  <a:srgbClr val="FF9D27"/>
                </a:solidFill>
                <a:latin typeface="Roboto"/>
                <a:cs typeface="Roboto"/>
              </a:rPr>
              <a:t>taşqari</a:t>
            </a:r>
            <a:r>
              <a:rPr lang="en-US" sz="1550" spc="-10" dirty="0">
                <a:solidFill>
                  <a:srgbClr val="FF9D27"/>
                </a:solidFill>
                <a:latin typeface="Roboto"/>
                <a:cs typeface="Roboto"/>
              </a:rPr>
              <a:t>) </a:t>
            </a:r>
            <a:r>
              <a:rPr lang="en-US" sz="1550" spc="-25" dirty="0" err="1">
                <a:solidFill>
                  <a:srgbClr val="FF9D27"/>
                </a:solidFill>
                <a:latin typeface="Roboto"/>
                <a:cs typeface="Roboto"/>
              </a:rPr>
              <a:t>Örtaça</a:t>
            </a:r>
            <a:r>
              <a:rPr lang="en-US" sz="1550" spc="-25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550" spc="-25" dirty="0" err="1">
                <a:solidFill>
                  <a:srgbClr val="FF9D27"/>
                </a:solidFill>
                <a:latin typeface="Roboto"/>
                <a:cs typeface="Roboto"/>
              </a:rPr>
              <a:t>foiz</a:t>
            </a:r>
            <a:r>
              <a:rPr lang="en-US" sz="1550" spc="-25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550" spc="-25" dirty="0" err="1">
                <a:solidFill>
                  <a:srgbClr val="FF9D27"/>
                </a:solidFill>
                <a:latin typeface="Roboto"/>
                <a:cs typeface="Roboto"/>
              </a:rPr>
              <a:t>stavka</a:t>
            </a:r>
            <a:r>
              <a:rPr lang="en-US" sz="1550" spc="-10" dirty="0" err="1">
                <a:solidFill>
                  <a:srgbClr val="FF9D27"/>
                </a:solidFill>
                <a:latin typeface="Roboto"/>
                <a:cs typeface="Roboto"/>
              </a:rPr>
              <a:t>si</a:t>
            </a:r>
            <a:r>
              <a:rPr lang="en-US" sz="1550" spc="-10" dirty="0">
                <a:solidFill>
                  <a:srgbClr val="FF9D27"/>
                </a:solidFill>
                <a:latin typeface="Roboto"/>
                <a:cs typeface="Roboto"/>
              </a:rPr>
              <a:t>: </a:t>
            </a:r>
            <a:endParaRPr lang="en-US" sz="1550" dirty="0">
              <a:solidFill>
                <a:srgbClr val="FF9D27"/>
              </a:solidFill>
              <a:latin typeface="Roboto"/>
              <a:cs typeface="Roboto"/>
            </a:endParaRPr>
          </a:p>
          <a:p>
            <a:pPr marL="12700">
              <a:lnSpc>
                <a:spcPts val="4885"/>
              </a:lnSpc>
            </a:pPr>
            <a:r>
              <a:rPr sz="4500" b="1" spc="-30" dirty="0">
                <a:solidFill>
                  <a:srgbClr val="FF9D27"/>
                </a:solidFill>
                <a:latin typeface="Roboto"/>
                <a:cs typeface="Roboto"/>
              </a:rPr>
              <a:t>22,4%</a:t>
            </a:r>
            <a:endParaRPr sz="4500" dirty="0">
              <a:solidFill>
                <a:srgbClr val="FF9D27"/>
              </a:solidFill>
              <a:latin typeface="Roboto"/>
              <a:cs typeface="Roboto"/>
            </a:endParaRPr>
          </a:p>
        </p:txBody>
      </p:sp>
      <p:sp>
        <p:nvSpPr>
          <p:cNvPr id="21" name="object 12">
            <a:extLst>
              <a:ext uri="{FF2B5EF4-FFF2-40B4-BE49-F238E27FC236}">
                <a16:creationId xmlns:a16="http://schemas.microsoft.com/office/drawing/2014/main" id="{034CDCA3-C0D8-DC70-D4DF-B54CBEACC684}"/>
              </a:ext>
            </a:extLst>
          </p:cNvPr>
          <p:cNvSpPr/>
          <p:nvPr/>
        </p:nvSpPr>
        <p:spPr>
          <a:xfrm>
            <a:off x="1373454" y="17478856"/>
            <a:ext cx="632460" cy="755650"/>
          </a:xfrm>
          <a:custGeom>
            <a:avLst/>
            <a:gdLst/>
            <a:ahLst/>
            <a:cxnLst/>
            <a:rect l="l" t="t" r="r" b="b"/>
            <a:pathLst>
              <a:path w="632460" h="755650">
                <a:moveTo>
                  <a:pt x="506780" y="190995"/>
                </a:moveTo>
                <a:lnTo>
                  <a:pt x="501738" y="147193"/>
                </a:lnTo>
                <a:lnTo>
                  <a:pt x="487375" y="106997"/>
                </a:lnTo>
                <a:lnTo>
                  <a:pt x="475157" y="87782"/>
                </a:lnTo>
                <a:lnTo>
                  <a:pt x="475157" y="190995"/>
                </a:lnTo>
                <a:lnTo>
                  <a:pt x="467042" y="241312"/>
                </a:lnTo>
                <a:lnTo>
                  <a:pt x="444436" y="285038"/>
                </a:lnTo>
                <a:lnTo>
                  <a:pt x="409981" y="319506"/>
                </a:lnTo>
                <a:lnTo>
                  <a:pt x="366268" y="342125"/>
                </a:lnTo>
                <a:lnTo>
                  <a:pt x="315950" y="350240"/>
                </a:lnTo>
                <a:lnTo>
                  <a:pt x="265620" y="342125"/>
                </a:lnTo>
                <a:lnTo>
                  <a:pt x="221919" y="319506"/>
                </a:lnTo>
                <a:lnTo>
                  <a:pt x="187452" y="285038"/>
                </a:lnTo>
                <a:lnTo>
                  <a:pt x="164846" y="241312"/>
                </a:lnTo>
                <a:lnTo>
                  <a:pt x="156730" y="190995"/>
                </a:lnTo>
                <a:lnTo>
                  <a:pt x="164846" y="140627"/>
                </a:lnTo>
                <a:lnTo>
                  <a:pt x="187452" y="96901"/>
                </a:lnTo>
                <a:lnTo>
                  <a:pt x="221919" y="62420"/>
                </a:lnTo>
                <a:lnTo>
                  <a:pt x="265620" y="39814"/>
                </a:lnTo>
                <a:lnTo>
                  <a:pt x="315950" y="31686"/>
                </a:lnTo>
                <a:lnTo>
                  <a:pt x="366268" y="39814"/>
                </a:lnTo>
                <a:lnTo>
                  <a:pt x="409981" y="62420"/>
                </a:lnTo>
                <a:lnTo>
                  <a:pt x="444436" y="96901"/>
                </a:lnTo>
                <a:lnTo>
                  <a:pt x="467042" y="140627"/>
                </a:lnTo>
                <a:lnTo>
                  <a:pt x="475157" y="190995"/>
                </a:lnTo>
                <a:lnTo>
                  <a:pt x="475157" y="87782"/>
                </a:lnTo>
                <a:lnTo>
                  <a:pt x="435267" y="41960"/>
                </a:lnTo>
                <a:lnTo>
                  <a:pt x="399821" y="19405"/>
                </a:lnTo>
                <a:lnTo>
                  <a:pt x="359638" y="5041"/>
                </a:lnTo>
                <a:lnTo>
                  <a:pt x="315874" y="0"/>
                </a:lnTo>
                <a:lnTo>
                  <a:pt x="272097" y="5041"/>
                </a:lnTo>
                <a:lnTo>
                  <a:pt x="231914" y="19405"/>
                </a:lnTo>
                <a:lnTo>
                  <a:pt x="196469" y="41960"/>
                </a:lnTo>
                <a:lnTo>
                  <a:pt x="166903" y="71526"/>
                </a:lnTo>
                <a:lnTo>
                  <a:pt x="144360" y="106997"/>
                </a:lnTo>
                <a:lnTo>
                  <a:pt x="129997" y="147193"/>
                </a:lnTo>
                <a:lnTo>
                  <a:pt x="124955" y="190995"/>
                </a:lnTo>
                <a:lnTo>
                  <a:pt x="129997" y="234784"/>
                </a:lnTo>
                <a:lnTo>
                  <a:pt x="144360" y="274980"/>
                </a:lnTo>
                <a:lnTo>
                  <a:pt x="166903" y="310438"/>
                </a:lnTo>
                <a:lnTo>
                  <a:pt x="196469" y="340017"/>
                </a:lnTo>
                <a:lnTo>
                  <a:pt x="231914" y="362559"/>
                </a:lnTo>
                <a:lnTo>
                  <a:pt x="272097" y="376923"/>
                </a:lnTo>
                <a:lnTo>
                  <a:pt x="315874" y="381965"/>
                </a:lnTo>
                <a:lnTo>
                  <a:pt x="359638" y="376923"/>
                </a:lnTo>
                <a:lnTo>
                  <a:pt x="399821" y="362559"/>
                </a:lnTo>
                <a:lnTo>
                  <a:pt x="419188" y="350240"/>
                </a:lnTo>
                <a:lnTo>
                  <a:pt x="435267" y="340017"/>
                </a:lnTo>
                <a:lnTo>
                  <a:pt x="464832" y="310438"/>
                </a:lnTo>
                <a:lnTo>
                  <a:pt x="487375" y="274980"/>
                </a:lnTo>
                <a:lnTo>
                  <a:pt x="501738" y="234784"/>
                </a:lnTo>
                <a:lnTo>
                  <a:pt x="506780" y="190995"/>
                </a:lnTo>
                <a:close/>
              </a:path>
              <a:path w="632460" h="755650">
                <a:moveTo>
                  <a:pt x="631888" y="651992"/>
                </a:moveTo>
                <a:lnTo>
                  <a:pt x="630923" y="600163"/>
                </a:lnTo>
                <a:lnTo>
                  <a:pt x="624433" y="558279"/>
                </a:lnTo>
                <a:lnTo>
                  <a:pt x="609168" y="519137"/>
                </a:lnTo>
                <a:lnTo>
                  <a:pt x="599554" y="504444"/>
                </a:lnTo>
                <a:lnTo>
                  <a:pt x="599554" y="610958"/>
                </a:lnTo>
                <a:lnTo>
                  <a:pt x="599490" y="651992"/>
                </a:lnTo>
                <a:lnTo>
                  <a:pt x="599401" y="701243"/>
                </a:lnTo>
                <a:lnTo>
                  <a:pt x="578993" y="722960"/>
                </a:lnTo>
                <a:lnTo>
                  <a:pt x="54381" y="722960"/>
                </a:lnTo>
                <a:lnTo>
                  <a:pt x="45618" y="721245"/>
                </a:lnTo>
                <a:lnTo>
                  <a:pt x="38582" y="716584"/>
                </a:lnTo>
                <a:lnTo>
                  <a:pt x="33909" y="709637"/>
                </a:lnTo>
                <a:lnTo>
                  <a:pt x="32245" y="701243"/>
                </a:lnTo>
                <a:lnTo>
                  <a:pt x="32270" y="609358"/>
                </a:lnTo>
                <a:lnTo>
                  <a:pt x="38379" y="564438"/>
                </a:lnTo>
                <a:lnTo>
                  <a:pt x="55537" y="524357"/>
                </a:lnTo>
                <a:lnTo>
                  <a:pt x="82092" y="490601"/>
                </a:lnTo>
                <a:lnTo>
                  <a:pt x="116433" y="464642"/>
                </a:lnTo>
                <a:lnTo>
                  <a:pt x="156908" y="447992"/>
                </a:lnTo>
                <a:lnTo>
                  <a:pt x="201866" y="442137"/>
                </a:lnTo>
                <a:lnTo>
                  <a:pt x="431380" y="442290"/>
                </a:lnTo>
                <a:lnTo>
                  <a:pt x="476313" y="448310"/>
                </a:lnTo>
                <a:lnTo>
                  <a:pt x="516572" y="465264"/>
                </a:lnTo>
                <a:lnTo>
                  <a:pt x="550595" y="491591"/>
                </a:lnTo>
                <a:lnTo>
                  <a:pt x="576808" y="525691"/>
                </a:lnTo>
                <a:lnTo>
                  <a:pt x="593648" y="566000"/>
                </a:lnTo>
                <a:lnTo>
                  <a:pt x="599554" y="610958"/>
                </a:lnTo>
                <a:lnTo>
                  <a:pt x="599554" y="504444"/>
                </a:lnTo>
                <a:lnTo>
                  <a:pt x="584695" y="481723"/>
                </a:lnTo>
                <a:lnTo>
                  <a:pt x="553212" y="451485"/>
                </a:lnTo>
                <a:lnTo>
                  <a:pt x="537705" y="442137"/>
                </a:lnTo>
                <a:lnTo>
                  <a:pt x="516064" y="429082"/>
                </a:lnTo>
                <a:lnTo>
                  <a:pt x="474548" y="415175"/>
                </a:lnTo>
                <a:lnTo>
                  <a:pt x="430898" y="410489"/>
                </a:lnTo>
                <a:lnTo>
                  <a:pt x="200012" y="410489"/>
                </a:lnTo>
                <a:lnTo>
                  <a:pt x="155816" y="415404"/>
                </a:lnTo>
                <a:lnTo>
                  <a:pt x="114998" y="429399"/>
                </a:lnTo>
                <a:lnTo>
                  <a:pt x="78613" y="451485"/>
                </a:lnTo>
                <a:lnTo>
                  <a:pt x="47980" y="480377"/>
                </a:lnTo>
                <a:lnTo>
                  <a:pt x="24015" y="515213"/>
                </a:lnTo>
                <a:lnTo>
                  <a:pt x="7912" y="554850"/>
                </a:lnTo>
                <a:lnTo>
                  <a:pt x="787" y="598233"/>
                </a:lnTo>
                <a:lnTo>
                  <a:pt x="38" y="701065"/>
                </a:lnTo>
                <a:lnTo>
                  <a:pt x="0" y="705993"/>
                </a:lnTo>
                <a:lnTo>
                  <a:pt x="5346" y="724141"/>
                </a:lnTo>
                <a:lnTo>
                  <a:pt x="16065" y="739038"/>
                </a:lnTo>
                <a:lnTo>
                  <a:pt x="31051" y="749706"/>
                </a:lnTo>
                <a:lnTo>
                  <a:pt x="49199" y="755205"/>
                </a:lnTo>
                <a:lnTo>
                  <a:pt x="582053" y="755205"/>
                </a:lnTo>
                <a:lnTo>
                  <a:pt x="600417" y="749084"/>
                </a:lnTo>
                <a:lnTo>
                  <a:pt x="615696" y="738200"/>
                </a:lnTo>
                <a:lnTo>
                  <a:pt x="626364" y="722960"/>
                </a:lnTo>
                <a:lnTo>
                  <a:pt x="630885" y="703707"/>
                </a:lnTo>
                <a:lnTo>
                  <a:pt x="631659" y="677837"/>
                </a:lnTo>
                <a:lnTo>
                  <a:pt x="631888" y="65199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13">
            <a:extLst>
              <a:ext uri="{FF2B5EF4-FFF2-40B4-BE49-F238E27FC236}">
                <a16:creationId xmlns:a16="http://schemas.microsoft.com/office/drawing/2014/main" id="{06699B51-D092-DE3C-6B91-7E5835B48E1C}"/>
              </a:ext>
            </a:extLst>
          </p:cNvPr>
          <p:cNvSpPr/>
          <p:nvPr/>
        </p:nvSpPr>
        <p:spPr>
          <a:xfrm>
            <a:off x="6672726" y="17236099"/>
            <a:ext cx="1297940" cy="1297940"/>
          </a:xfrm>
          <a:custGeom>
            <a:avLst/>
            <a:gdLst/>
            <a:ahLst/>
            <a:cxnLst/>
            <a:rect l="l" t="t" r="r" b="b"/>
            <a:pathLst>
              <a:path w="1297940" h="1297940">
                <a:moveTo>
                  <a:pt x="648704" y="0"/>
                </a:moveTo>
                <a:lnTo>
                  <a:pt x="600290" y="1779"/>
                </a:lnTo>
                <a:lnTo>
                  <a:pt x="552842" y="7033"/>
                </a:lnTo>
                <a:lnTo>
                  <a:pt x="506487" y="15636"/>
                </a:lnTo>
                <a:lnTo>
                  <a:pt x="461349" y="27464"/>
                </a:lnTo>
                <a:lnTo>
                  <a:pt x="417553" y="42390"/>
                </a:lnTo>
                <a:lnTo>
                  <a:pt x="375225" y="60289"/>
                </a:lnTo>
                <a:lnTo>
                  <a:pt x="334491" y="81036"/>
                </a:lnTo>
                <a:lnTo>
                  <a:pt x="295476" y="104506"/>
                </a:lnTo>
                <a:lnTo>
                  <a:pt x="258306" y="130572"/>
                </a:lnTo>
                <a:lnTo>
                  <a:pt x="223105" y="159110"/>
                </a:lnTo>
                <a:lnTo>
                  <a:pt x="190000" y="189994"/>
                </a:lnTo>
                <a:lnTo>
                  <a:pt x="159115" y="223098"/>
                </a:lnTo>
                <a:lnTo>
                  <a:pt x="130576" y="258298"/>
                </a:lnTo>
                <a:lnTo>
                  <a:pt x="104509" y="295468"/>
                </a:lnTo>
                <a:lnTo>
                  <a:pt x="81039" y="334482"/>
                </a:lnTo>
                <a:lnTo>
                  <a:pt x="60291" y="375216"/>
                </a:lnTo>
                <a:lnTo>
                  <a:pt x="42391" y="417543"/>
                </a:lnTo>
                <a:lnTo>
                  <a:pt x="27465" y="461338"/>
                </a:lnTo>
                <a:lnTo>
                  <a:pt x="15637" y="506476"/>
                </a:lnTo>
                <a:lnTo>
                  <a:pt x="7033" y="552831"/>
                </a:lnTo>
                <a:lnTo>
                  <a:pt x="1779" y="600278"/>
                </a:lnTo>
                <a:lnTo>
                  <a:pt x="0" y="648692"/>
                </a:lnTo>
                <a:lnTo>
                  <a:pt x="1779" y="697106"/>
                </a:lnTo>
                <a:lnTo>
                  <a:pt x="7033" y="744553"/>
                </a:lnTo>
                <a:lnTo>
                  <a:pt x="15637" y="790908"/>
                </a:lnTo>
                <a:lnTo>
                  <a:pt x="27465" y="836046"/>
                </a:lnTo>
                <a:lnTo>
                  <a:pt x="42391" y="879841"/>
                </a:lnTo>
                <a:lnTo>
                  <a:pt x="60291" y="922168"/>
                </a:lnTo>
                <a:lnTo>
                  <a:pt x="81039" y="962901"/>
                </a:lnTo>
                <a:lnTo>
                  <a:pt x="104509" y="1001916"/>
                </a:lnTo>
                <a:lnTo>
                  <a:pt x="130576" y="1039085"/>
                </a:lnTo>
                <a:lnTo>
                  <a:pt x="159115" y="1074285"/>
                </a:lnTo>
                <a:lnTo>
                  <a:pt x="190000" y="1107390"/>
                </a:lnTo>
                <a:lnTo>
                  <a:pt x="223105" y="1138274"/>
                </a:lnTo>
                <a:lnTo>
                  <a:pt x="258306" y="1166812"/>
                </a:lnTo>
                <a:lnTo>
                  <a:pt x="295476" y="1192878"/>
                </a:lnTo>
                <a:lnTo>
                  <a:pt x="334491" y="1216347"/>
                </a:lnTo>
                <a:lnTo>
                  <a:pt x="375225" y="1237094"/>
                </a:lnTo>
                <a:lnTo>
                  <a:pt x="417553" y="1254994"/>
                </a:lnTo>
                <a:lnTo>
                  <a:pt x="461349" y="1269920"/>
                </a:lnTo>
                <a:lnTo>
                  <a:pt x="506487" y="1281747"/>
                </a:lnTo>
                <a:lnTo>
                  <a:pt x="552842" y="1290351"/>
                </a:lnTo>
                <a:lnTo>
                  <a:pt x="600290" y="1295605"/>
                </a:lnTo>
                <a:lnTo>
                  <a:pt x="648704" y="1297384"/>
                </a:lnTo>
                <a:lnTo>
                  <a:pt x="697116" y="1295605"/>
                </a:lnTo>
                <a:lnTo>
                  <a:pt x="744562" y="1290351"/>
                </a:lnTo>
                <a:lnTo>
                  <a:pt x="790916" y="1281747"/>
                </a:lnTo>
                <a:lnTo>
                  <a:pt x="836054" y="1269920"/>
                </a:lnTo>
                <a:lnTo>
                  <a:pt x="879848" y="1254994"/>
                </a:lnTo>
                <a:lnTo>
                  <a:pt x="922175" y="1237094"/>
                </a:lnTo>
                <a:lnTo>
                  <a:pt x="962908" y="1216347"/>
                </a:lnTo>
                <a:lnTo>
                  <a:pt x="1001922" y="1192878"/>
                </a:lnTo>
                <a:lnTo>
                  <a:pt x="1039092" y="1166812"/>
                </a:lnTo>
                <a:lnTo>
                  <a:pt x="1074292" y="1138274"/>
                </a:lnTo>
                <a:lnTo>
                  <a:pt x="1107397" y="1107390"/>
                </a:lnTo>
                <a:lnTo>
                  <a:pt x="1138282" y="1074285"/>
                </a:lnTo>
                <a:lnTo>
                  <a:pt x="1166820" y="1039085"/>
                </a:lnTo>
                <a:lnTo>
                  <a:pt x="1192887" y="1001916"/>
                </a:lnTo>
                <a:lnTo>
                  <a:pt x="1216357" y="962901"/>
                </a:lnTo>
                <a:lnTo>
                  <a:pt x="1237105" y="922168"/>
                </a:lnTo>
                <a:lnTo>
                  <a:pt x="1255004" y="879841"/>
                </a:lnTo>
                <a:lnTo>
                  <a:pt x="1269931" y="836046"/>
                </a:lnTo>
                <a:lnTo>
                  <a:pt x="1281759" y="790908"/>
                </a:lnTo>
                <a:lnTo>
                  <a:pt x="1290363" y="744553"/>
                </a:lnTo>
                <a:lnTo>
                  <a:pt x="1295617" y="697106"/>
                </a:lnTo>
                <a:lnTo>
                  <a:pt x="1297396" y="648692"/>
                </a:lnTo>
                <a:lnTo>
                  <a:pt x="1295617" y="600278"/>
                </a:lnTo>
                <a:lnTo>
                  <a:pt x="1290363" y="552831"/>
                </a:lnTo>
                <a:lnTo>
                  <a:pt x="1281759" y="506476"/>
                </a:lnTo>
                <a:lnTo>
                  <a:pt x="1269931" y="461338"/>
                </a:lnTo>
                <a:lnTo>
                  <a:pt x="1255004" y="417543"/>
                </a:lnTo>
                <a:lnTo>
                  <a:pt x="1237105" y="375216"/>
                </a:lnTo>
                <a:lnTo>
                  <a:pt x="1216357" y="334482"/>
                </a:lnTo>
                <a:lnTo>
                  <a:pt x="1192887" y="295468"/>
                </a:lnTo>
                <a:lnTo>
                  <a:pt x="1166820" y="258298"/>
                </a:lnTo>
                <a:lnTo>
                  <a:pt x="1138282" y="223098"/>
                </a:lnTo>
                <a:lnTo>
                  <a:pt x="1107397" y="189994"/>
                </a:lnTo>
                <a:lnTo>
                  <a:pt x="1074292" y="159110"/>
                </a:lnTo>
                <a:lnTo>
                  <a:pt x="1039092" y="130572"/>
                </a:lnTo>
                <a:lnTo>
                  <a:pt x="1001922" y="104506"/>
                </a:lnTo>
                <a:lnTo>
                  <a:pt x="962908" y="81036"/>
                </a:lnTo>
                <a:lnTo>
                  <a:pt x="922175" y="60289"/>
                </a:lnTo>
                <a:lnTo>
                  <a:pt x="879848" y="42390"/>
                </a:lnTo>
                <a:lnTo>
                  <a:pt x="836054" y="27464"/>
                </a:lnTo>
                <a:lnTo>
                  <a:pt x="790916" y="15636"/>
                </a:lnTo>
                <a:lnTo>
                  <a:pt x="744562" y="7033"/>
                </a:lnTo>
                <a:lnTo>
                  <a:pt x="697116" y="1779"/>
                </a:lnTo>
                <a:lnTo>
                  <a:pt x="648704" y="0"/>
                </a:lnTo>
                <a:close/>
              </a:path>
            </a:pathLst>
          </a:custGeom>
          <a:solidFill>
            <a:srgbClr val="FF9D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4">
            <a:extLst>
              <a:ext uri="{FF2B5EF4-FFF2-40B4-BE49-F238E27FC236}">
                <a16:creationId xmlns:a16="http://schemas.microsoft.com/office/drawing/2014/main" id="{3D416B1E-2D2E-F3D5-8F68-728FD427366D}"/>
              </a:ext>
            </a:extLst>
          </p:cNvPr>
          <p:cNvSpPr/>
          <p:nvPr/>
        </p:nvSpPr>
        <p:spPr>
          <a:xfrm>
            <a:off x="6920865" y="17539245"/>
            <a:ext cx="801370" cy="691515"/>
          </a:xfrm>
          <a:custGeom>
            <a:avLst/>
            <a:gdLst/>
            <a:ahLst/>
            <a:cxnLst/>
            <a:rect l="l" t="t" r="r" b="b"/>
            <a:pathLst>
              <a:path w="801370" h="691515">
                <a:moveTo>
                  <a:pt x="546658" y="64160"/>
                </a:moveTo>
                <a:lnTo>
                  <a:pt x="530987" y="16179"/>
                </a:lnTo>
                <a:lnTo>
                  <a:pt x="498602" y="0"/>
                </a:lnTo>
                <a:lnTo>
                  <a:pt x="302755" y="0"/>
                </a:lnTo>
                <a:lnTo>
                  <a:pt x="277660" y="9969"/>
                </a:lnTo>
                <a:lnTo>
                  <a:pt x="262229" y="27101"/>
                </a:lnTo>
                <a:lnTo>
                  <a:pt x="255358" y="50050"/>
                </a:lnTo>
                <a:lnTo>
                  <a:pt x="255968" y="77482"/>
                </a:lnTo>
                <a:lnTo>
                  <a:pt x="257175" y="86398"/>
                </a:lnTo>
                <a:lnTo>
                  <a:pt x="265811" y="90576"/>
                </a:lnTo>
                <a:lnTo>
                  <a:pt x="280593" y="90601"/>
                </a:lnTo>
                <a:lnTo>
                  <a:pt x="289356" y="86398"/>
                </a:lnTo>
                <a:lnTo>
                  <a:pt x="291553" y="70269"/>
                </a:lnTo>
                <a:lnTo>
                  <a:pt x="291592" y="54838"/>
                </a:lnTo>
                <a:lnTo>
                  <a:pt x="292811" y="47802"/>
                </a:lnTo>
                <a:lnTo>
                  <a:pt x="296240" y="41884"/>
                </a:lnTo>
                <a:lnTo>
                  <a:pt x="301688" y="37807"/>
                </a:lnTo>
                <a:lnTo>
                  <a:pt x="308952" y="36283"/>
                </a:lnTo>
                <a:lnTo>
                  <a:pt x="493077" y="36334"/>
                </a:lnTo>
                <a:lnTo>
                  <a:pt x="504101" y="36334"/>
                </a:lnTo>
                <a:lnTo>
                  <a:pt x="509651" y="46037"/>
                </a:lnTo>
                <a:lnTo>
                  <a:pt x="509765" y="70205"/>
                </a:lnTo>
                <a:lnTo>
                  <a:pt x="512140" y="86842"/>
                </a:lnTo>
                <a:lnTo>
                  <a:pt x="521563" y="91097"/>
                </a:lnTo>
                <a:lnTo>
                  <a:pt x="529564" y="90538"/>
                </a:lnTo>
                <a:lnTo>
                  <a:pt x="540169" y="86499"/>
                </a:lnTo>
                <a:lnTo>
                  <a:pt x="545338" y="77241"/>
                </a:lnTo>
                <a:lnTo>
                  <a:pt x="546658" y="64160"/>
                </a:lnTo>
                <a:close/>
              </a:path>
              <a:path w="801370" h="691515">
                <a:moveTo>
                  <a:pt x="782942" y="402043"/>
                </a:moveTo>
                <a:lnTo>
                  <a:pt x="781659" y="393776"/>
                </a:lnTo>
                <a:lnTo>
                  <a:pt x="777963" y="387477"/>
                </a:lnTo>
                <a:lnTo>
                  <a:pt x="772147" y="383476"/>
                </a:lnTo>
                <a:lnTo>
                  <a:pt x="764451" y="382117"/>
                </a:lnTo>
                <a:lnTo>
                  <a:pt x="757008" y="383552"/>
                </a:lnTo>
                <a:lnTo>
                  <a:pt x="751344" y="387616"/>
                </a:lnTo>
                <a:lnTo>
                  <a:pt x="747737" y="394106"/>
                </a:lnTo>
                <a:lnTo>
                  <a:pt x="746480" y="402856"/>
                </a:lnTo>
                <a:lnTo>
                  <a:pt x="746417" y="647674"/>
                </a:lnTo>
                <a:lnTo>
                  <a:pt x="738314" y="654875"/>
                </a:lnTo>
                <a:lnTo>
                  <a:pt x="63042" y="654875"/>
                </a:lnTo>
                <a:lnTo>
                  <a:pt x="54940" y="647674"/>
                </a:lnTo>
                <a:lnTo>
                  <a:pt x="54876" y="402094"/>
                </a:lnTo>
                <a:lnTo>
                  <a:pt x="53594" y="393865"/>
                </a:lnTo>
                <a:lnTo>
                  <a:pt x="49974" y="387565"/>
                </a:lnTo>
                <a:lnTo>
                  <a:pt x="44323" y="383540"/>
                </a:lnTo>
                <a:lnTo>
                  <a:pt x="36944" y="382117"/>
                </a:lnTo>
                <a:lnTo>
                  <a:pt x="29235" y="383489"/>
                </a:lnTo>
                <a:lnTo>
                  <a:pt x="23406" y="387489"/>
                </a:lnTo>
                <a:lnTo>
                  <a:pt x="19710" y="393776"/>
                </a:lnTo>
                <a:lnTo>
                  <a:pt x="18440" y="402043"/>
                </a:lnTo>
                <a:lnTo>
                  <a:pt x="18656" y="637755"/>
                </a:lnTo>
                <a:lnTo>
                  <a:pt x="22885" y="658749"/>
                </a:lnTo>
                <a:lnTo>
                  <a:pt x="34391" y="675678"/>
                </a:lnTo>
                <a:lnTo>
                  <a:pt x="51485" y="686993"/>
                </a:lnTo>
                <a:lnTo>
                  <a:pt x="72466" y="691108"/>
                </a:lnTo>
                <a:lnTo>
                  <a:pt x="728903" y="691108"/>
                </a:lnTo>
                <a:lnTo>
                  <a:pt x="749884" y="686993"/>
                </a:lnTo>
                <a:lnTo>
                  <a:pt x="766978" y="675678"/>
                </a:lnTo>
                <a:lnTo>
                  <a:pt x="778484" y="658749"/>
                </a:lnTo>
                <a:lnTo>
                  <a:pt x="782713" y="637755"/>
                </a:lnTo>
                <a:lnTo>
                  <a:pt x="782942" y="402043"/>
                </a:lnTo>
                <a:close/>
              </a:path>
              <a:path w="801370" h="691515">
                <a:moveTo>
                  <a:pt x="801103" y="173545"/>
                </a:moveTo>
                <a:lnTo>
                  <a:pt x="797471" y="163626"/>
                </a:lnTo>
                <a:lnTo>
                  <a:pt x="794423" y="155282"/>
                </a:lnTo>
                <a:lnTo>
                  <a:pt x="782726" y="140589"/>
                </a:lnTo>
                <a:lnTo>
                  <a:pt x="766851" y="130911"/>
                </a:lnTo>
                <a:lnTo>
                  <a:pt x="767245" y="130911"/>
                </a:lnTo>
                <a:lnTo>
                  <a:pt x="764679" y="130454"/>
                </a:lnTo>
                <a:lnTo>
                  <a:pt x="764679" y="181825"/>
                </a:lnTo>
                <a:lnTo>
                  <a:pt x="764654" y="307428"/>
                </a:lnTo>
                <a:lnTo>
                  <a:pt x="758913" y="314452"/>
                </a:lnTo>
                <a:lnTo>
                  <a:pt x="473786" y="378218"/>
                </a:lnTo>
                <a:lnTo>
                  <a:pt x="472884" y="352552"/>
                </a:lnTo>
                <a:lnTo>
                  <a:pt x="471525" y="351269"/>
                </a:lnTo>
                <a:lnTo>
                  <a:pt x="465162" y="345579"/>
                </a:lnTo>
                <a:lnTo>
                  <a:pt x="437057" y="345579"/>
                </a:lnTo>
                <a:lnTo>
                  <a:pt x="437057" y="381939"/>
                </a:lnTo>
                <a:lnTo>
                  <a:pt x="437057" y="454736"/>
                </a:lnTo>
                <a:lnTo>
                  <a:pt x="364299" y="454736"/>
                </a:lnTo>
                <a:lnTo>
                  <a:pt x="364299" y="381939"/>
                </a:lnTo>
                <a:lnTo>
                  <a:pt x="437057" y="381939"/>
                </a:lnTo>
                <a:lnTo>
                  <a:pt x="437057" y="345579"/>
                </a:lnTo>
                <a:lnTo>
                  <a:pt x="336118" y="345579"/>
                </a:lnTo>
                <a:lnTo>
                  <a:pt x="328726" y="352552"/>
                </a:lnTo>
                <a:lnTo>
                  <a:pt x="327291" y="378167"/>
                </a:lnTo>
                <a:lnTo>
                  <a:pt x="42443" y="314452"/>
                </a:lnTo>
                <a:lnTo>
                  <a:pt x="36677" y="307428"/>
                </a:lnTo>
                <a:lnTo>
                  <a:pt x="36804" y="170459"/>
                </a:lnTo>
                <a:lnTo>
                  <a:pt x="45161" y="163626"/>
                </a:lnTo>
                <a:lnTo>
                  <a:pt x="745985" y="163626"/>
                </a:lnTo>
                <a:lnTo>
                  <a:pt x="753605" y="164985"/>
                </a:lnTo>
                <a:lnTo>
                  <a:pt x="759510" y="168744"/>
                </a:lnTo>
                <a:lnTo>
                  <a:pt x="763320" y="174510"/>
                </a:lnTo>
                <a:lnTo>
                  <a:pt x="764679" y="181825"/>
                </a:lnTo>
                <a:lnTo>
                  <a:pt x="764679" y="130454"/>
                </a:lnTo>
                <a:lnTo>
                  <a:pt x="747039" y="127266"/>
                </a:lnTo>
                <a:lnTo>
                  <a:pt x="54343" y="127266"/>
                </a:lnTo>
                <a:lnTo>
                  <a:pt x="17957" y="141020"/>
                </a:lnTo>
                <a:lnTo>
                  <a:pt x="1130" y="175704"/>
                </a:lnTo>
                <a:lnTo>
                  <a:pt x="0" y="239318"/>
                </a:lnTo>
                <a:lnTo>
                  <a:pt x="279" y="271068"/>
                </a:lnTo>
                <a:lnTo>
                  <a:pt x="4686" y="319874"/>
                </a:lnTo>
                <a:lnTo>
                  <a:pt x="43421" y="351269"/>
                </a:lnTo>
                <a:lnTo>
                  <a:pt x="328002" y="414743"/>
                </a:lnTo>
                <a:lnTo>
                  <a:pt x="327736" y="414743"/>
                </a:lnTo>
                <a:lnTo>
                  <a:pt x="327888" y="454736"/>
                </a:lnTo>
                <a:lnTo>
                  <a:pt x="346049" y="491096"/>
                </a:lnTo>
                <a:lnTo>
                  <a:pt x="455320" y="491096"/>
                </a:lnTo>
                <a:lnTo>
                  <a:pt x="462546" y="489623"/>
                </a:lnTo>
                <a:lnTo>
                  <a:pt x="468287" y="485889"/>
                </a:lnTo>
                <a:lnTo>
                  <a:pt x="472084" y="480275"/>
                </a:lnTo>
                <a:lnTo>
                  <a:pt x="473456" y="473087"/>
                </a:lnTo>
                <a:lnTo>
                  <a:pt x="473456" y="454736"/>
                </a:lnTo>
                <a:lnTo>
                  <a:pt x="473468" y="414743"/>
                </a:lnTo>
                <a:lnTo>
                  <a:pt x="620534" y="381939"/>
                </a:lnTo>
                <a:lnTo>
                  <a:pt x="637222" y="378218"/>
                </a:lnTo>
                <a:lnTo>
                  <a:pt x="758063" y="351269"/>
                </a:lnTo>
                <a:lnTo>
                  <a:pt x="773849" y="345135"/>
                </a:lnTo>
                <a:lnTo>
                  <a:pt x="786498" y="335026"/>
                </a:lnTo>
                <a:lnTo>
                  <a:pt x="795693" y="321830"/>
                </a:lnTo>
                <a:lnTo>
                  <a:pt x="801103" y="306463"/>
                </a:lnTo>
                <a:lnTo>
                  <a:pt x="801103" y="17354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15">
            <a:extLst>
              <a:ext uri="{FF2B5EF4-FFF2-40B4-BE49-F238E27FC236}">
                <a16:creationId xmlns:a16="http://schemas.microsoft.com/office/drawing/2014/main" id="{DC8EDC1B-523F-AC06-795C-B7478ADBAA64}"/>
              </a:ext>
            </a:extLst>
          </p:cNvPr>
          <p:cNvSpPr txBox="1"/>
          <p:nvPr/>
        </p:nvSpPr>
        <p:spPr>
          <a:xfrm>
            <a:off x="8191921" y="17211273"/>
            <a:ext cx="3449954" cy="134302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600" b="1" dirty="0" err="1">
                <a:solidFill>
                  <a:srgbClr val="FF9D27"/>
                </a:solidFill>
                <a:latin typeface="Roboto"/>
                <a:cs typeface="Roboto"/>
              </a:rPr>
              <a:t>Yuridik</a:t>
            </a:r>
            <a:r>
              <a:rPr lang="en-US" sz="1600" b="1" spc="-30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FF9D27"/>
                </a:solidFill>
                <a:latin typeface="Roboto"/>
                <a:cs typeface="Roboto"/>
              </a:rPr>
              <a:t>şaxslarga</a:t>
            </a:r>
            <a:r>
              <a:rPr lang="en-US" sz="1600" b="1" spc="-30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600" b="1" dirty="0" err="1">
                <a:solidFill>
                  <a:srgbClr val="FF9D27"/>
                </a:solidFill>
                <a:latin typeface="Roboto"/>
                <a:cs typeface="Roboto"/>
              </a:rPr>
              <a:t>ajratilgan</a:t>
            </a:r>
            <a:r>
              <a:rPr lang="en-US" sz="1600" b="1" spc="-30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600" b="1" spc="-10" dirty="0" err="1">
                <a:solidFill>
                  <a:srgbClr val="FF9D27"/>
                </a:solidFill>
                <a:latin typeface="Roboto"/>
                <a:cs typeface="Roboto"/>
              </a:rPr>
              <a:t>kreditlar</a:t>
            </a:r>
            <a:endParaRPr lang="en-US" sz="1600" dirty="0">
              <a:solidFill>
                <a:srgbClr val="FF9D27"/>
              </a:solidFill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lang="en-US" sz="1600" spc="-20" dirty="0" err="1">
                <a:solidFill>
                  <a:srgbClr val="FF9D27"/>
                </a:solidFill>
                <a:latin typeface="Roboto"/>
                <a:cs typeface="Roboto"/>
              </a:rPr>
              <a:t>Örtaça</a:t>
            </a:r>
            <a:r>
              <a:rPr lang="en-US" sz="1600" spc="-20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600" spc="-20" dirty="0" err="1">
                <a:solidFill>
                  <a:srgbClr val="FF9D27"/>
                </a:solidFill>
                <a:latin typeface="Roboto"/>
                <a:cs typeface="Roboto"/>
              </a:rPr>
              <a:t>foiz</a:t>
            </a:r>
            <a:r>
              <a:rPr lang="en-US" sz="1600" spc="-20" dirty="0">
                <a:solidFill>
                  <a:srgbClr val="FF9D27"/>
                </a:solidFill>
                <a:latin typeface="Roboto"/>
                <a:cs typeface="Roboto"/>
              </a:rPr>
              <a:t> </a:t>
            </a:r>
            <a:r>
              <a:rPr lang="en-US" sz="1600" spc="-20" dirty="0" err="1">
                <a:solidFill>
                  <a:srgbClr val="FF9D27"/>
                </a:solidFill>
                <a:latin typeface="Roboto"/>
                <a:cs typeface="Roboto"/>
              </a:rPr>
              <a:t>stavka</a:t>
            </a:r>
            <a:r>
              <a:rPr lang="en-US" sz="1600" spc="-10" dirty="0" err="1">
                <a:solidFill>
                  <a:srgbClr val="FF9D27"/>
                </a:solidFill>
                <a:latin typeface="Roboto"/>
                <a:cs typeface="Roboto"/>
              </a:rPr>
              <a:t>si</a:t>
            </a:r>
            <a:r>
              <a:rPr lang="en-US" sz="1600" spc="-10" dirty="0">
                <a:solidFill>
                  <a:srgbClr val="FF9D27"/>
                </a:solidFill>
                <a:latin typeface="Roboto"/>
                <a:cs typeface="Roboto"/>
              </a:rPr>
              <a:t>:</a:t>
            </a:r>
            <a:endParaRPr lang="en-US" sz="1600" dirty="0">
              <a:solidFill>
                <a:srgbClr val="FF9D27"/>
              </a:solidFill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910"/>
              </a:spcBef>
            </a:pPr>
            <a:r>
              <a:rPr sz="4650" b="1" spc="-10" dirty="0">
                <a:solidFill>
                  <a:srgbClr val="FF9D27"/>
                </a:solidFill>
                <a:latin typeface="Roboto"/>
                <a:cs typeface="Roboto"/>
              </a:rPr>
              <a:t>22,5%</a:t>
            </a:r>
            <a:endParaRPr sz="4650" dirty="0">
              <a:solidFill>
                <a:srgbClr val="FF9D27"/>
              </a:solidFill>
              <a:latin typeface="Roboto"/>
              <a:cs typeface="Roboto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860374-D153-73CC-CE0B-601DFDD3CCBB}"/>
              </a:ext>
            </a:extLst>
          </p:cNvPr>
          <p:cNvSpPr txBox="1"/>
          <p:nvPr/>
        </p:nvSpPr>
        <p:spPr>
          <a:xfrm>
            <a:off x="5365524" y="16663036"/>
            <a:ext cx="25507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uz-Latn-UZ" sz="2400" b="1" dirty="0">
                <a:solidFill>
                  <a:srgbClr val="FF9D27"/>
                </a:solidFill>
                <a:latin typeface="Roboto"/>
                <a:cs typeface="Roboto"/>
              </a:rPr>
              <a:t>Ma’lumot uçun:</a:t>
            </a:r>
            <a:endParaRPr lang="uz-Latn-UZ" sz="2400" dirty="0">
              <a:solidFill>
                <a:srgbClr val="FF9D27"/>
              </a:solidFill>
              <a:latin typeface="Roboto"/>
              <a:cs typeface="Roboto"/>
            </a:endParaRPr>
          </a:p>
        </p:txBody>
      </p:sp>
      <p:pic>
        <p:nvPicPr>
          <p:cNvPr id="26" name="object 192">
            <a:extLst>
              <a:ext uri="{FF2B5EF4-FFF2-40B4-BE49-F238E27FC236}">
                <a16:creationId xmlns:a16="http://schemas.microsoft.com/office/drawing/2014/main" id="{65D7C927-DD31-FCAC-FDAC-F11BA5F1E112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18888" y="3196519"/>
            <a:ext cx="2556679" cy="2046073"/>
          </a:xfrm>
          <a:prstGeom prst="rect">
            <a:avLst/>
          </a:prstGeom>
        </p:spPr>
      </p:pic>
      <p:sp>
        <p:nvSpPr>
          <p:cNvPr id="111" name="object 111"/>
          <p:cNvSpPr/>
          <p:nvPr/>
        </p:nvSpPr>
        <p:spPr>
          <a:xfrm>
            <a:off x="1221760" y="700982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221760" y="7712374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221760" y="841492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221760" y="911746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221760" y="982001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221760" y="10522559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221760" y="1122510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221760" y="1192765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221760" y="1263019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221760" y="13332744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221760" y="14035290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898910" y="700982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898910" y="7712374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898910" y="841492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898910" y="911746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98910" y="9820013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98910" y="10522559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898910" y="1122510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898910" y="11927651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898910" y="12630197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897600" y="13332744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19">
            <a:extLst>
              <a:ext uri="{FF2B5EF4-FFF2-40B4-BE49-F238E27FC236}">
                <a16:creationId xmlns:a16="http://schemas.microsoft.com/office/drawing/2014/main" id="{0C4011D2-B00B-8EE2-C72A-3DA32DB6A356}"/>
              </a:ext>
            </a:extLst>
          </p:cNvPr>
          <p:cNvSpPr/>
          <p:nvPr/>
        </p:nvSpPr>
        <p:spPr>
          <a:xfrm>
            <a:off x="1221760" y="1473675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120">
            <a:extLst>
              <a:ext uri="{FF2B5EF4-FFF2-40B4-BE49-F238E27FC236}">
                <a16:creationId xmlns:a16="http://schemas.microsoft.com/office/drawing/2014/main" id="{B5B12CE5-5B3C-FA61-A9C2-745EC65B99DC}"/>
              </a:ext>
            </a:extLst>
          </p:cNvPr>
          <p:cNvSpPr/>
          <p:nvPr/>
        </p:nvSpPr>
        <p:spPr>
          <a:xfrm>
            <a:off x="1221760" y="1543893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121">
            <a:extLst>
              <a:ext uri="{FF2B5EF4-FFF2-40B4-BE49-F238E27FC236}">
                <a16:creationId xmlns:a16="http://schemas.microsoft.com/office/drawing/2014/main" id="{AC5D68CD-CA72-43FF-EC97-D65B4C9AF6E0}"/>
              </a:ext>
            </a:extLst>
          </p:cNvPr>
          <p:cNvSpPr/>
          <p:nvPr/>
        </p:nvSpPr>
        <p:spPr>
          <a:xfrm>
            <a:off x="1221760" y="16232399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129">
            <a:extLst>
              <a:ext uri="{FF2B5EF4-FFF2-40B4-BE49-F238E27FC236}">
                <a16:creationId xmlns:a16="http://schemas.microsoft.com/office/drawing/2014/main" id="{8CA99CED-BD1C-BAD4-A7D8-ECAB6475C4A6}"/>
              </a:ext>
            </a:extLst>
          </p:cNvPr>
          <p:cNvSpPr/>
          <p:nvPr/>
        </p:nvSpPr>
        <p:spPr>
          <a:xfrm>
            <a:off x="6906536" y="14038724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130">
            <a:extLst>
              <a:ext uri="{FF2B5EF4-FFF2-40B4-BE49-F238E27FC236}">
                <a16:creationId xmlns:a16="http://schemas.microsoft.com/office/drawing/2014/main" id="{D2E7C490-146B-9ACB-3350-FB4DADC6921B}"/>
              </a:ext>
            </a:extLst>
          </p:cNvPr>
          <p:cNvSpPr/>
          <p:nvPr/>
        </p:nvSpPr>
        <p:spPr>
          <a:xfrm>
            <a:off x="6897600" y="15438935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130">
            <a:extLst>
              <a:ext uri="{FF2B5EF4-FFF2-40B4-BE49-F238E27FC236}">
                <a16:creationId xmlns:a16="http://schemas.microsoft.com/office/drawing/2014/main" id="{624DCDAB-8F06-FE4A-5A43-C021DF8730F4}"/>
              </a:ext>
            </a:extLst>
          </p:cNvPr>
          <p:cNvSpPr/>
          <p:nvPr/>
        </p:nvSpPr>
        <p:spPr>
          <a:xfrm>
            <a:off x="6920865" y="14735876"/>
            <a:ext cx="4770120" cy="0"/>
          </a:xfrm>
          <a:custGeom>
            <a:avLst/>
            <a:gdLst/>
            <a:ahLst/>
            <a:cxnLst/>
            <a:rect l="l" t="t" r="r" b="b"/>
            <a:pathLst>
              <a:path w="4770120">
                <a:moveTo>
                  <a:pt x="0" y="0"/>
                </a:moveTo>
                <a:lnTo>
                  <a:pt x="4769817" y="0"/>
                </a:lnTo>
              </a:path>
            </a:pathLst>
          </a:custGeom>
          <a:ln w="11966">
            <a:solidFill>
              <a:srgbClr val="D2D2D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Заголовок 38">
            <a:extLst>
              <a:ext uri="{FF2B5EF4-FFF2-40B4-BE49-F238E27FC236}">
                <a16:creationId xmlns:a16="http://schemas.microsoft.com/office/drawing/2014/main" id="{270D960F-9911-296B-4CC7-FFB19C274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0" name="object 2">
            <a:extLst>
              <a:ext uri="{FF2B5EF4-FFF2-40B4-BE49-F238E27FC236}">
                <a16:creationId xmlns:a16="http://schemas.microsoft.com/office/drawing/2014/main" id="{4BE5BF39-8E39-5011-4FD3-C5F5F4998F53}"/>
              </a:ext>
            </a:extLst>
          </p:cNvPr>
          <p:cNvSpPr/>
          <p:nvPr/>
        </p:nvSpPr>
        <p:spPr>
          <a:xfrm>
            <a:off x="0" y="0"/>
            <a:ext cx="12928600" cy="2988945"/>
          </a:xfrm>
          <a:custGeom>
            <a:avLst/>
            <a:gdLst/>
            <a:ahLst/>
            <a:cxnLst/>
            <a:rect l="l" t="t" r="r" b="b"/>
            <a:pathLst>
              <a:path w="12924155" h="2988945">
                <a:moveTo>
                  <a:pt x="12924064" y="0"/>
                </a:moveTo>
                <a:lnTo>
                  <a:pt x="0" y="0"/>
                </a:lnTo>
                <a:lnTo>
                  <a:pt x="0" y="2988354"/>
                </a:lnTo>
                <a:lnTo>
                  <a:pt x="12924064" y="2988354"/>
                </a:lnTo>
                <a:lnTo>
                  <a:pt x="12924064" y="0"/>
                </a:lnTo>
                <a:close/>
              </a:path>
            </a:pathLst>
          </a:custGeom>
          <a:solidFill>
            <a:srgbClr val="182B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3" descr="$PPTXTitle">
            <a:extLst>
              <a:ext uri="{FF2B5EF4-FFF2-40B4-BE49-F238E27FC236}">
                <a16:creationId xmlns:a16="http://schemas.microsoft.com/office/drawing/2014/main" id="{3845A783-DEB3-FE9A-3E89-AC7ADBD0A03F}"/>
              </a:ext>
            </a:extLst>
          </p:cNvPr>
          <p:cNvSpPr txBox="1">
            <a:spLocks/>
          </p:cNvSpPr>
          <p:nvPr/>
        </p:nvSpPr>
        <p:spPr>
          <a:xfrm>
            <a:off x="3123457" y="539358"/>
            <a:ext cx="9693261" cy="97077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>
            <a:lvl1pPr>
              <a:defRPr sz="5550" b="1" i="0">
                <a:solidFill>
                  <a:srgbClr val="FCFBFC"/>
                </a:solidFill>
                <a:latin typeface="Roboto"/>
                <a:ea typeface="+mj-ea"/>
                <a:cs typeface="Roboto"/>
              </a:defRPr>
            </a:lvl1pPr>
          </a:lstStyle>
          <a:p>
            <a:pPr marL="12700">
              <a:spcBef>
                <a:spcPts val="130"/>
              </a:spcBef>
            </a:pPr>
            <a:r>
              <a:rPr lang="uz-Latn-UZ" sz="3100" spc="-10" dirty="0"/>
              <a:t>Aylanma mablağlarni töldiriş uçun yuridik şaxslarga ajratilgan kreditlar </a:t>
            </a:r>
            <a:r>
              <a:rPr lang="uz-Latn-UZ" sz="3100" spc="-10" dirty="0">
                <a:solidFill>
                  <a:srgbClr val="86B8E0"/>
                </a:solidFill>
              </a:rPr>
              <a:t>böyiça foiz stavkalar</a:t>
            </a:r>
            <a:endParaRPr lang="uz-Latn-UZ" sz="3100" spc="-10" dirty="0"/>
          </a:p>
        </p:txBody>
      </p:sp>
      <p:sp>
        <p:nvSpPr>
          <p:cNvPr id="42" name="object 5">
            <a:extLst>
              <a:ext uri="{FF2B5EF4-FFF2-40B4-BE49-F238E27FC236}">
                <a16:creationId xmlns:a16="http://schemas.microsoft.com/office/drawing/2014/main" id="{D19990A2-9BCC-89C8-65EB-75A10919D0B1}"/>
              </a:ext>
            </a:extLst>
          </p:cNvPr>
          <p:cNvSpPr txBox="1"/>
          <p:nvPr/>
        </p:nvSpPr>
        <p:spPr>
          <a:xfrm>
            <a:off x="3123457" y="1967776"/>
            <a:ext cx="3898461" cy="64897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 marL="12700" marR="5080">
              <a:lnSpc>
                <a:spcPts val="2420"/>
              </a:lnSpc>
              <a:spcBef>
                <a:spcPts val="235"/>
              </a:spcBef>
            </a:pPr>
            <a:r>
              <a:rPr sz="2050" spc="-65" dirty="0">
                <a:solidFill>
                  <a:srgbClr val="FCFBFC"/>
                </a:solidFill>
                <a:latin typeface="Roboto"/>
                <a:cs typeface="Roboto"/>
              </a:rPr>
              <a:t>2026 - yil 2 - noyabr </a:t>
            </a:r>
            <a:r>
              <a:rPr sz="2050" spc="-65" dirty="0" err="1">
                <a:solidFill>
                  <a:srgbClr val="FCFBFC"/>
                </a:solidFill>
                <a:latin typeface="Roboto"/>
                <a:cs typeface="Roboto"/>
              </a:rPr>
              <a:t>holatiga</a:t>
            </a:r>
            <a:r>
              <a:rPr sz="2050" spc="-75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spc="-30" dirty="0">
                <a:solidFill>
                  <a:srgbClr val="FCFBFC"/>
                </a:solidFill>
                <a:latin typeface="Roboto"/>
                <a:cs typeface="Roboto"/>
              </a:rPr>
              <a:t>köra </a:t>
            </a:r>
            <a:r>
              <a:rPr lang="sv-SE" sz="2050" spc="-35" dirty="0">
                <a:solidFill>
                  <a:srgbClr val="FCFBFC"/>
                </a:solidFill>
                <a:latin typeface="Roboto"/>
                <a:cs typeface="Roboto"/>
              </a:rPr>
              <a:t>(sönggi</a:t>
            </a:r>
            <a:r>
              <a:rPr lang="sv-SE" sz="2050" spc="-85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dirty="0">
                <a:solidFill>
                  <a:srgbClr val="FCFBFC"/>
                </a:solidFill>
                <a:latin typeface="Roboto"/>
                <a:cs typeface="Roboto"/>
              </a:rPr>
              <a:t>10</a:t>
            </a:r>
            <a:r>
              <a:rPr lang="sv-SE" sz="2050" spc="-80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dirty="0">
                <a:solidFill>
                  <a:srgbClr val="FCFBFC"/>
                </a:solidFill>
                <a:latin typeface="Roboto"/>
                <a:cs typeface="Roboto"/>
              </a:rPr>
              <a:t>iş</a:t>
            </a:r>
            <a:r>
              <a:rPr lang="sv-SE" sz="2050" spc="-80" dirty="0">
                <a:solidFill>
                  <a:srgbClr val="FCFBFC"/>
                </a:solidFill>
                <a:latin typeface="Roboto"/>
                <a:cs typeface="Roboto"/>
              </a:rPr>
              <a:t> </a:t>
            </a:r>
            <a:r>
              <a:rPr lang="sv-SE" sz="2050" spc="-20" dirty="0">
                <a:solidFill>
                  <a:srgbClr val="FCFBFC"/>
                </a:solidFill>
                <a:latin typeface="Roboto"/>
                <a:cs typeface="Roboto"/>
              </a:rPr>
              <a:t>kuni)</a:t>
            </a:r>
            <a:endParaRPr sz="2050" dirty="0">
              <a:latin typeface="Roboto"/>
              <a:cs typeface="Roboto"/>
            </a:endParaRPr>
          </a:p>
        </p:txBody>
      </p:sp>
      <p:pic>
        <p:nvPicPr>
          <p:cNvPr id="43" name="object 9">
            <a:extLst>
              <a:ext uri="{FF2B5EF4-FFF2-40B4-BE49-F238E27FC236}">
                <a16:creationId xmlns:a16="http://schemas.microsoft.com/office/drawing/2014/main" id="{94FED781-1CDB-EB51-4E53-510068CA6E4E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1859" y="393498"/>
            <a:ext cx="2297771" cy="2296227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F7103397-1C54-1859-EEE7-0711AD2FA167}"/>
              </a:ext>
            </a:extLst>
          </p:cNvPr>
          <p:cNvSpPr/>
          <p:nvPr/>
        </p:nvSpPr>
        <p:spPr>
          <a:xfrm>
            <a:off x="3123457" y="1734462"/>
            <a:ext cx="9372138" cy="45719"/>
          </a:xfrm>
          <a:custGeom>
            <a:avLst/>
            <a:gdLst/>
            <a:ahLst/>
            <a:cxnLst/>
            <a:rect l="l" t="t" r="r" b="b"/>
            <a:pathLst>
              <a:path w="4533900" h="21589">
                <a:moveTo>
                  <a:pt x="4533714" y="0"/>
                </a:moveTo>
                <a:lnTo>
                  <a:pt x="0" y="0"/>
                </a:lnTo>
                <a:lnTo>
                  <a:pt x="0" y="21564"/>
                </a:lnTo>
                <a:lnTo>
                  <a:pt x="4533714" y="21564"/>
                </a:lnTo>
                <a:lnTo>
                  <a:pt x="4533714" y="0"/>
                </a:lnTo>
                <a:close/>
              </a:path>
            </a:pathLst>
          </a:custGeom>
          <a:solidFill>
            <a:srgbClr val="EAAB3D"/>
          </a:solidFill>
        </p:spPr>
        <p:txBody>
          <a:bodyPr wrap="square" lIns="0" tIns="0" rIns="0" bIns="0" rtlCol="0"/>
          <a:lstStyle/>
          <a:p>
            <a:r>
              <a:rPr lang="en-US" dirty="0"/>
              <a:t>I</a:t>
            </a:r>
            <a:endParaRPr dirty="0"/>
          </a:p>
        </p:txBody>
      </p:sp>
      <p:sp>
        <p:nvSpPr>
          <p:cNvPr id="1761" name="object 70">
            <a:extLst>
              <a:ext uri="{FF2B5EF4-FFF2-40B4-BE49-F238E27FC236}">
                <a16:creationId xmlns:a16="http://schemas.microsoft.com/office/drawing/2014/main" id="{B633E8EC-A01C-85C0-05DB-AA22E1340A14}"/>
              </a:ext>
            </a:extLst>
          </p:cNvPr>
          <p:cNvSpPr txBox="1"/>
          <p:nvPr/>
        </p:nvSpPr>
        <p:spPr>
          <a:xfrm>
            <a:off x="2113492" y="6401658"/>
            <a:ext cx="215662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Ipoteka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62" name="Freeform: Shape 266">
            <a:extLst>
              <a:ext uri="{FF2B5EF4-FFF2-40B4-BE49-F238E27FC236}">
                <a16:creationId xmlns:a16="http://schemas.microsoft.com/office/drawing/2014/main" id="{8545BE25-A73C-6E41-6BF8-5BE3638BC10E}"/>
              </a:ext>
            </a:extLst>
          </p:cNvPr>
          <p:cNvSpPr/>
          <p:nvPr/>
        </p:nvSpPr>
        <p:spPr>
          <a:xfrm>
            <a:off x="1644989" y="6415206"/>
            <a:ext cx="112687" cy="109708"/>
          </a:xfrm>
          <a:custGeom>
            <a:avLst/>
            <a:gdLst>
              <a:gd name="connsiteX0" fmla="*/ 2398 w 249365"/>
              <a:gd name="connsiteY0" fmla="*/ 122285 h 246967"/>
              <a:gd name="connsiteX1" fmla="*/ 127080 w 249365"/>
              <a:gd name="connsiteY1" fmla="*/ 0 h 246967"/>
              <a:gd name="connsiteX2" fmla="*/ 249365 w 249365"/>
              <a:gd name="connsiteY2" fmla="*/ 124682 h 246967"/>
              <a:gd name="connsiteX3" fmla="*/ 124683 w 249365"/>
              <a:gd name="connsiteY3" fmla="*/ 246967 h 246967"/>
              <a:gd name="connsiteX4" fmla="*/ 0 w 249365"/>
              <a:gd name="connsiteY4" fmla="*/ 122285 h 246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365" h="246967">
                <a:moveTo>
                  <a:pt x="2398" y="122285"/>
                </a:moveTo>
                <a:cubicBezTo>
                  <a:pt x="2398" y="55148"/>
                  <a:pt x="57546" y="0"/>
                  <a:pt x="127080" y="0"/>
                </a:cubicBezTo>
                <a:cubicBezTo>
                  <a:pt x="194217" y="0"/>
                  <a:pt x="249365" y="55148"/>
                  <a:pt x="249365" y="124682"/>
                </a:cubicBezTo>
                <a:cubicBezTo>
                  <a:pt x="249365" y="191819"/>
                  <a:pt x="194217" y="246967"/>
                  <a:pt x="124683" y="246967"/>
                </a:cubicBezTo>
                <a:cubicBezTo>
                  <a:pt x="55148" y="246967"/>
                  <a:pt x="0" y="191819"/>
                  <a:pt x="0" y="122285"/>
                </a:cubicBezTo>
                <a:close/>
              </a:path>
            </a:pathLst>
          </a:custGeom>
          <a:solidFill>
            <a:srgbClr val="006539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763" name="Freeform: Shape 265">
            <a:extLst>
              <a:ext uri="{FF2B5EF4-FFF2-40B4-BE49-F238E27FC236}">
                <a16:creationId xmlns:a16="http://schemas.microsoft.com/office/drawing/2014/main" id="{1592390E-4978-227F-C3E0-3A35FEDDC891}"/>
              </a:ext>
            </a:extLst>
          </p:cNvPr>
          <p:cNvSpPr/>
          <p:nvPr/>
        </p:nvSpPr>
        <p:spPr>
          <a:xfrm>
            <a:off x="1480292" y="6495091"/>
            <a:ext cx="195036" cy="191723"/>
          </a:xfrm>
          <a:custGeom>
            <a:avLst/>
            <a:gdLst>
              <a:gd name="connsiteX0" fmla="*/ 0 w 431593"/>
              <a:gd name="connsiteY0" fmla="*/ 215797 h 431593"/>
              <a:gd name="connsiteX1" fmla="*/ 215797 w 431593"/>
              <a:gd name="connsiteY1" fmla="*/ 0 h 431593"/>
              <a:gd name="connsiteX2" fmla="*/ 431594 w 431593"/>
              <a:gd name="connsiteY2" fmla="*/ 215797 h 431593"/>
              <a:gd name="connsiteX3" fmla="*/ 215797 w 431593"/>
              <a:gd name="connsiteY3" fmla="*/ 431593 h 431593"/>
              <a:gd name="connsiteX4" fmla="*/ 215797 w 431593"/>
              <a:gd name="connsiteY4" fmla="*/ 431593 h 431593"/>
              <a:gd name="connsiteX5" fmla="*/ 0 w 431593"/>
              <a:gd name="connsiteY5" fmla="*/ 215797 h 431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1593" h="431593">
                <a:moveTo>
                  <a:pt x="0" y="215797"/>
                </a:moveTo>
                <a:cubicBezTo>
                  <a:pt x="0" y="95910"/>
                  <a:pt x="98307" y="0"/>
                  <a:pt x="215797" y="0"/>
                </a:cubicBezTo>
                <a:cubicBezTo>
                  <a:pt x="333286" y="0"/>
                  <a:pt x="431594" y="98307"/>
                  <a:pt x="431594" y="215797"/>
                </a:cubicBezTo>
                <a:cubicBezTo>
                  <a:pt x="431594" y="333286"/>
                  <a:pt x="333286" y="431593"/>
                  <a:pt x="215797" y="431593"/>
                </a:cubicBezTo>
                <a:lnTo>
                  <a:pt x="215797" y="431593"/>
                </a:lnTo>
                <a:cubicBezTo>
                  <a:pt x="95910" y="431593"/>
                  <a:pt x="0" y="333286"/>
                  <a:pt x="0" y="215797"/>
                </a:cubicBezTo>
                <a:close/>
              </a:path>
            </a:pathLst>
          </a:custGeom>
          <a:solidFill>
            <a:srgbClr val="4FAF31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764" name="Freeform: Shape 264">
            <a:extLst>
              <a:ext uri="{FF2B5EF4-FFF2-40B4-BE49-F238E27FC236}">
                <a16:creationId xmlns:a16="http://schemas.microsoft.com/office/drawing/2014/main" id="{A2A7884B-F740-A84D-98B0-349434B60218}"/>
              </a:ext>
            </a:extLst>
          </p:cNvPr>
          <p:cNvSpPr/>
          <p:nvPr/>
        </p:nvSpPr>
        <p:spPr>
          <a:xfrm>
            <a:off x="1361926" y="6373280"/>
            <a:ext cx="438912" cy="438912"/>
          </a:xfrm>
          <a:custGeom>
            <a:avLst/>
            <a:gdLst>
              <a:gd name="connsiteX0" fmla="*/ 0 w 971264"/>
              <a:gd name="connsiteY0" fmla="*/ 486741 h 988047"/>
              <a:gd name="connsiteX1" fmla="*/ 486742 w 971264"/>
              <a:gd name="connsiteY1" fmla="*/ 0 h 988047"/>
              <a:gd name="connsiteX2" fmla="*/ 486742 w 971264"/>
              <a:gd name="connsiteY2" fmla="*/ 0 h 988047"/>
              <a:gd name="connsiteX3" fmla="*/ 486742 w 971264"/>
              <a:gd name="connsiteY3" fmla="*/ 175035 h 988047"/>
              <a:gd name="connsiteX4" fmla="*/ 175035 w 971264"/>
              <a:gd name="connsiteY4" fmla="*/ 486741 h 988047"/>
              <a:gd name="connsiteX5" fmla="*/ 486742 w 971264"/>
              <a:gd name="connsiteY5" fmla="*/ 798447 h 988047"/>
              <a:gd name="connsiteX6" fmla="*/ 798448 w 971264"/>
              <a:gd name="connsiteY6" fmla="*/ 486741 h 988047"/>
              <a:gd name="connsiteX7" fmla="*/ 798448 w 971264"/>
              <a:gd name="connsiteY7" fmla="*/ 486741 h 988047"/>
              <a:gd name="connsiteX8" fmla="*/ 971086 w 971264"/>
              <a:gd name="connsiteY8" fmla="*/ 486741 h 988047"/>
              <a:gd name="connsiteX9" fmla="*/ 498731 w 971264"/>
              <a:gd name="connsiteY9" fmla="*/ 987869 h 988047"/>
              <a:gd name="connsiteX10" fmla="*/ 0 w 971264"/>
              <a:gd name="connsiteY10" fmla="*/ 515514 h 988047"/>
              <a:gd name="connsiteX11" fmla="*/ 0 w 971264"/>
              <a:gd name="connsiteY11" fmla="*/ 486741 h 988047"/>
              <a:gd name="connsiteX12" fmla="*/ 0 w 971264"/>
              <a:gd name="connsiteY12" fmla="*/ 486741 h 988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971264" h="988047">
                <a:moveTo>
                  <a:pt x="0" y="486741"/>
                </a:moveTo>
                <a:cubicBezTo>
                  <a:pt x="0" y="218194"/>
                  <a:pt x="218195" y="0"/>
                  <a:pt x="486742" y="0"/>
                </a:cubicBezTo>
                <a:lnTo>
                  <a:pt x="486742" y="0"/>
                </a:lnTo>
                <a:lnTo>
                  <a:pt x="486742" y="175035"/>
                </a:lnTo>
                <a:cubicBezTo>
                  <a:pt x="314104" y="175035"/>
                  <a:pt x="175035" y="314104"/>
                  <a:pt x="175035" y="486741"/>
                </a:cubicBezTo>
                <a:cubicBezTo>
                  <a:pt x="175035" y="659378"/>
                  <a:pt x="314104" y="798447"/>
                  <a:pt x="486742" y="798447"/>
                </a:cubicBezTo>
                <a:cubicBezTo>
                  <a:pt x="659379" y="798447"/>
                  <a:pt x="798448" y="659378"/>
                  <a:pt x="798448" y="486741"/>
                </a:cubicBezTo>
                <a:cubicBezTo>
                  <a:pt x="798448" y="486741"/>
                  <a:pt x="798448" y="486741"/>
                  <a:pt x="798448" y="486741"/>
                </a:cubicBezTo>
                <a:lnTo>
                  <a:pt x="971086" y="486741"/>
                </a:lnTo>
                <a:cubicBezTo>
                  <a:pt x="978279" y="755288"/>
                  <a:pt x="767278" y="980676"/>
                  <a:pt x="498731" y="987869"/>
                </a:cubicBezTo>
                <a:cubicBezTo>
                  <a:pt x="230183" y="995062"/>
                  <a:pt x="4795" y="784061"/>
                  <a:pt x="0" y="515514"/>
                </a:cubicBezTo>
                <a:cubicBezTo>
                  <a:pt x="0" y="505923"/>
                  <a:pt x="0" y="496332"/>
                  <a:pt x="0" y="486741"/>
                </a:cubicBezTo>
                <a:lnTo>
                  <a:pt x="0" y="486741"/>
                </a:lnTo>
                <a:close/>
              </a:path>
            </a:pathLst>
          </a:custGeom>
          <a:solidFill>
            <a:srgbClr val="006539"/>
          </a:solidFill>
          <a:ln w="23968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dirty="0"/>
          </a:p>
        </p:txBody>
      </p:sp>
      <p:sp>
        <p:nvSpPr>
          <p:cNvPr id="1765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636927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20,1%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66" name="object 70">
            <a:extLst>
              <a:ext uri="{FF2B5EF4-FFF2-40B4-BE49-F238E27FC236}">
                <a16:creationId xmlns:a16="http://schemas.microsoft.com/office/drawing/2014/main" id="{782E0E3B-B9EF-FE10-5B06-C03211A28A43}"/>
              </a:ext>
            </a:extLst>
          </p:cNvPr>
          <p:cNvSpPr txBox="1"/>
          <p:nvPr/>
        </p:nvSpPr>
        <p:spPr>
          <a:xfrm>
            <a:off x="2113492" y="7169649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Milliy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67" name="object 91">
            <a:extLst>
              <a:ext uri="{FF2B5EF4-FFF2-40B4-BE49-F238E27FC236}">
                <a16:creationId xmlns:a16="http://schemas.microsoft.com/office/drawing/2014/main" id="{2F22B5ED-9941-D915-0291-B9A22642332A}"/>
              </a:ext>
            </a:extLst>
          </p:cNvPr>
          <p:cNvSpPr/>
          <p:nvPr/>
        </p:nvSpPr>
        <p:spPr>
          <a:xfrm>
            <a:off x="1401382" y="7090727"/>
            <a:ext cx="360000" cy="540000"/>
          </a:xfrm>
          <a:custGeom>
            <a:avLst/>
            <a:gdLst/>
            <a:ahLst/>
            <a:cxnLst/>
            <a:rect l="l" t="t" r="r" b="b"/>
            <a:pathLst>
              <a:path w="390525" h="572769">
                <a:moveTo>
                  <a:pt x="115849" y="35610"/>
                </a:moveTo>
                <a:lnTo>
                  <a:pt x="72047" y="62585"/>
                </a:lnTo>
                <a:lnTo>
                  <a:pt x="47002" y="95389"/>
                </a:lnTo>
                <a:lnTo>
                  <a:pt x="44526" y="106286"/>
                </a:lnTo>
                <a:lnTo>
                  <a:pt x="23787" y="116662"/>
                </a:lnTo>
                <a:lnTo>
                  <a:pt x="9715" y="131737"/>
                </a:lnTo>
                <a:lnTo>
                  <a:pt x="1930" y="151904"/>
                </a:lnTo>
                <a:lnTo>
                  <a:pt x="0" y="177571"/>
                </a:lnTo>
                <a:lnTo>
                  <a:pt x="0" y="572604"/>
                </a:lnTo>
                <a:lnTo>
                  <a:pt x="115849" y="572604"/>
                </a:lnTo>
                <a:lnTo>
                  <a:pt x="115849" y="35610"/>
                </a:lnTo>
                <a:close/>
              </a:path>
              <a:path w="390525" h="572769">
                <a:moveTo>
                  <a:pt x="252018" y="24168"/>
                </a:moveTo>
                <a:lnTo>
                  <a:pt x="238379" y="17564"/>
                </a:lnTo>
                <a:lnTo>
                  <a:pt x="224561" y="11328"/>
                </a:lnTo>
                <a:lnTo>
                  <a:pt x="210578" y="5473"/>
                </a:lnTo>
                <a:lnTo>
                  <a:pt x="196430" y="0"/>
                </a:lnTo>
                <a:lnTo>
                  <a:pt x="181610" y="5537"/>
                </a:lnTo>
                <a:lnTo>
                  <a:pt x="167093" y="11518"/>
                </a:lnTo>
                <a:lnTo>
                  <a:pt x="152755" y="17932"/>
                </a:lnTo>
                <a:lnTo>
                  <a:pt x="138633" y="24777"/>
                </a:lnTo>
                <a:lnTo>
                  <a:pt x="138633" y="572592"/>
                </a:lnTo>
                <a:lnTo>
                  <a:pt x="252018" y="572592"/>
                </a:lnTo>
                <a:lnTo>
                  <a:pt x="252018" y="24168"/>
                </a:lnTo>
                <a:close/>
              </a:path>
              <a:path w="390525" h="572769">
                <a:moveTo>
                  <a:pt x="390156" y="177571"/>
                </a:moveTo>
                <a:lnTo>
                  <a:pt x="388264" y="151904"/>
                </a:lnTo>
                <a:lnTo>
                  <a:pt x="380466" y="131737"/>
                </a:lnTo>
                <a:lnTo>
                  <a:pt x="366395" y="116662"/>
                </a:lnTo>
                <a:lnTo>
                  <a:pt x="345630" y="106286"/>
                </a:lnTo>
                <a:lnTo>
                  <a:pt x="345186" y="102590"/>
                </a:lnTo>
                <a:lnTo>
                  <a:pt x="344373" y="98933"/>
                </a:lnTo>
                <a:lnTo>
                  <a:pt x="343230" y="95389"/>
                </a:lnTo>
                <a:lnTo>
                  <a:pt x="343408" y="95389"/>
                </a:lnTo>
                <a:lnTo>
                  <a:pt x="333997" y="78181"/>
                </a:lnTo>
                <a:lnTo>
                  <a:pt x="318541" y="62585"/>
                </a:lnTo>
                <a:lnTo>
                  <a:pt x="298297" y="48450"/>
                </a:lnTo>
                <a:lnTo>
                  <a:pt x="274497" y="35610"/>
                </a:lnTo>
                <a:lnTo>
                  <a:pt x="274497" y="572604"/>
                </a:lnTo>
                <a:lnTo>
                  <a:pt x="390156" y="572604"/>
                </a:lnTo>
                <a:lnTo>
                  <a:pt x="390156" y="177571"/>
                </a:lnTo>
                <a:close/>
              </a:path>
            </a:pathLst>
          </a:custGeom>
          <a:solidFill>
            <a:srgbClr val="BC925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768" name="object 92">
            <a:extLst>
              <a:ext uri="{FF2B5EF4-FFF2-40B4-BE49-F238E27FC236}">
                <a16:creationId xmlns:a16="http://schemas.microsoft.com/office/drawing/2014/main" id="{F8CCA13F-58A7-B1DE-9FDC-1D1AB3F0302C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20280" y="7448884"/>
            <a:ext cx="58974" cy="107067"/>
          </a:xfrm>
          <a:prstGeom prst="rect">
            <a:avLst/>
          </a:prstGeom>
        </p:spPr>
      </p:pic>
      <p:sp>
        <p:nvSpPr>
          <p:cNvPr id="1769" name="object 93">
            <a:extLst>
              <a:ext uri="{FF2B5EF4-FFF2-40B4-BE49-F238E27FC236}">
                <a16:creationId xmlns:a16="http://schemas.microsoft.com/office/drawing/2014/main" id="{57DFE880-DD60-957C-FFD1-8C1557404926}"/>
              </a:ext>
            </a:extLst>
          </p:cNvPr>
          <p:cNvSpPr/>
          <p:nvPr/>
        </p:nvSpPr>
        <p:spPr>
          <a:xfrm>
            <a:off x="1675430" y="7448886"/>
            <a:ext cx="58537" cy="110154"/>
          </a:xfrm>
          <a:custGeom>
            <a:avLst/>
            <a:gdLst/>
            <a:ahLst/>
            <a:cxnLst/>
            <a:rect l="l" t="t" r="r" b="b"/>
            <a:pathLst>
              <a:path w="63500" h="116840">
                <a:moveTo>
                  <a:pt x="17411" y="0"/>
                </a:moveTo>
                <a:lnTo>
                  <a:pt x="299" y="0"/>
                </a:lnTo>
                <a:lnTo>
                  <a:pt x="195" y="83336"/>
                </a:lnTo>
                <a:lnTo>
                  <a:pt x="116" y="84724"/>
                </a:lnTo>
                <a:lnTo>
                  <a:pt x="22988" y="115526"/>
                </a:lnTo>
                <a:lnTo>
                  <a:pt x="32046" y="116567"/>
                </a:lnTo>
                <a:lnTo>
                  <a:pt x="43104" y="116567"/>
                </a:lnTo>
                <a:lnTo>
                  <a:pt x="51624" y="114174"/>
                </a:lnTo>
                <a:lnTo>
                  <a:pt x="55884" y="108119"/>
                </a:lnTo>
                <a:lnTo>
                  <a:pt x="57548" y="105343"/>
                </a:lnTo>
                <a:lnTo>
                  <a:pt x="34165" y="105343"/>
                </a:lnTo>
                <a:lnTo>
                  <a:pt x="31376" y="104924"/>
                </a:lnTo>
                <a:lnTo>
                  <a:pt x="16956" y="84724"/>
                </a:lnTo>
                <a:lnTo>
                  <a:pt x="17367" y="77891"/>
                </a:lnTo>
                <a:lnTo>
                  <a:pt x="17411" y="0"/>
                </a:lnTo>
                <a:close/>
              </a:path>
              <a:path w="63500" h="116840">
                <a:moveTo>
                  <a:pt x="63172" y="0"/>
                </a:moveTo>
                <a:lnTo>
                  <a:pt x="55453" y="0"/>
                </a:lnTo>
                <a:lnTo>
                  <a:pt x="55453" y="77891"/>
                </a:lnTo>
                <a:lnTo>
                  <a:pt x="55036" y="83336"/>
                </a:lnTo>
                <a:lnTo>
                  <a:pt x="34165" y="105343"/>
                </a:lnTo>
                <a:lnTo>
                  <a:pt x="57548" y="105343"/>
                </a:lnTo>
                <a:lnTo>
                  <a:pt x="59281" y="102451"/>
                </a:lnTo>
                <a:lnTo>
                  <a:pt x="61655" y="96342"/>
                </a:lnTo>
                <a:lnTo>
                  <a:pt x="62965" y="89926"/>
                </a:lnTo>
                <a:lnTo>
                  <a:pt x="63082" y="86215"/>
                </a:lnTo>
                <a:lnTo>
                  <a:pt x="631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70" name="object 94">
            <a:extLst>
              <a:ext uri="{FF2B5EF4-FFF2-40B4-BE49-F238E27FC236}">
                <a16:creationId xmlns:a16="http://schemas.microsoft.com/office/drawing/2014/main" id="{7324DD2E-1F76-A68A-E977-843D0128836D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546718" y="7449461"/>
            <a:ext cx="61246" cy="107179"/>
          </a:xfrm>
          <a:prstGeom prst="rect">
            <a:avLst/>
          </a:prstGeom>
        </p:spPr>
      </p:pic>
      <p:sp>
        <p:nvSpPr>
          <p:cNvPr id="1771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7137268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20,8%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72" name="object 70">
            <a:extLst>
              <a:ext uri="{FF2B5EF4-FFF2-40B4-BE49-F238E27FC236}">
                <a16:creationId xmlns:a16="http://schemas.microsoft.com/office/drawing/2014/main" id="{71D2F546-783F-F91A-5C8E-5591DACD804A}"/>
              </a:ext>
            </a:extLst>
          </p:cNvPr>
          <p:cNvSpPr txBox="1"/>
          <p:nvPr/>
        </p:nvSpPr>
        <p:spPr>
          <a:xfrm>
            <a:off x="2113492" y="787692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00294B"/>
                </a:solidFill>
                <a:latin typeface="Roboto"/>
                <a:cs typeface="Roboto"/>
              </a:rPr>
              <a:t>OF</a:t>
            </a: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73" name="Freeform: Shape 216">
            <a:extLst>
              <a:ext uri="{FF2B5EF4-FFF2-40B4-BE49-F238E27FC236}">
                <a16:creationId xmlns:a16="http://schemas.microsoft.com/office/drawing/2014/main" id="{97B9D042-6291-1FDB-1ADE-EDB08A1CB7F2}"/>
              </a:ext>
            </a:extLst>
          </p:cNvPr>
          <p:cNvSpPr/>
          <p:nvPr/>
        </p:nvSpPr>
        <p:spPr>
          <a:xfrm>
            <a:off x="1361926" y="7848546"/>
            <a:ext cx="438912" cy="438912"/>
          </a:xfrm>
          <a:custGeom>
            <a:avLst/>
            <a:gdLst>
              <a:gd name="connsiteX0" fmla="*/ 1331254 w 1363899"/>
              <a:gd name="connsiteY0" fmla="*/ 655086 h 1363943"/>
              <a:gd name="connsiteX1" fmla="*/ 1269210 w 1363899"/>
              <a:gd name="connsiteY1" fmla="*/ 577298 h 1363943"/>
              <a:gd name="connsiteX2" fmla="*/ 1210591 w 1363899"/>
              <a:gd name="connsiteY2" fmla="*/ 498308 h 1363943"/>
              <a:gd name="connsiteX3" fmla="*/ 1184839 w 1363899"/>
              <a:gd name="connsiteY3" fmla="*/ 473669 h 1363943"/>
              <a:gd name="connsiteX4" fmla="*/ 1185639 w 1363899"/>
              <a:gd name="connsiteY4" fmla="*/ 438043 h 1363943"/>
              <a:gd name="connsiteX5" fmla="*/ 1171229 w 1363899"/>
              <a:gd name="connsiteY5" fmla="*/ 340730 h 1363943"/>
              <a:gd name="connsiteX6" fmla="*/ 1160110 w 1363899"/>
              <a:gd name="connsiteY6" fmla="*/ 241860 h 1363943"/>
              <a:gd name="connsiteX7" fmla="*/ 1164202 w 1363899"/>
              <a:gd name="connsiteY7" fmla="*/ 199741 h 1363943"/>
              <a:gd name="connsiteX8" fmla="*/ 1122083 w 1363899"/>
              <a:gd name="connsiteY8" fmla="*/ 203833 h 1363943"/>
              <a:gd name="connsiteX9" fmla="*/ 1023213 w 1363899"/>
              <a:gd name="connsiteY9" fmla="*/ 192714 h 1363943"/>
              <a:gd name="connsiteX10" fmla="*/ 925900 w 1363899"/>
              <a:gd name="connsiteY10" fmla="*/ 178304 h 1363943"/>
              <a:gd name="connsiteX11" fmla="*/ 890275 w 1363899"/>
              <a:gd name="connsiteY11" fmla="*/ 179105 h 1363943"/>
              <a:gd name="connsiteX12" fmla="*/ 865635 w 1363899"/>
              <a:gd name="connsiteY12" fmla="*/ 153353 h 1363943"/>
              <a:gd name="connsiteX13" fmla="*/ 786646 w 1363899"/>
              <a:gd name="connsiteY13" fmla="*/ 94734 h 1363943"/>
              <a:gd name="connsiteX14" fmla="*/ 708857 w 1363899"/>
              <a:gd name="connsiteY14" fmla="*/ 32690 h 1363943"/>
              <a:gd name="connsiteX15" fmla="*/ 681950 w 1363899"/>
              <a:gd name="connsiteY15" fmla="*/ 0 h 1363943"/>
              <a:gd name="connsiteX16" fmla="*/ 655086 w 1363899"/>
              <a:gd name="connsiteY16" fmla="*/ 32690 h 1363943"/>
              <a:gd name="connsiteX17" fmla="*/ 577298 w 1363899"/>
              <a:gd name="connsiteY17" fmla="*/ 94734 h 1363943"/>
              <a:gd name="connsiteX18" fmla="*/ 498308 w 1363899"/>
              <a:gd name="connsiteY18" fmla="*/ 153353 h 1363943"/>
              <a:gd name="connsiteX19" fmla="*/ 473669 w 1363899"/>
              <a:gd name="connsiteY19" fmla="*/ 179105 h 1363943"/>
              <a:gd name="connsiteX20" fmla="*/ 438043 w 1363899"/>
              <a:gd name="connsiteY20" fmla="*/ 178304 h 1363943"/>
              <a:gd name="connsiteX21" fmla="*/ 340730 w 1363899"/>
              <a:gd name="connsiteY21" fmla="*/ 192714 h 1363943"/>
              <a:gd name="connsiteX22" fmla="*/ 241860 w 1363899"/>
              <a:gd name="connsiteY22" fmla="*/ 203833 h 1363943"/>
              <a:gd name="connsiteX23" fmla="*/ 199741 w 1363899"/>
              <a:gd name="connsiteY23" fmla="*/ 199741 h 1363943"/>
              <a:gd name="connsiteX24" fmla="*/ 203833 w 1363899"/>
              <a:gd name="connsiteY24" fmla="*/ 241860 h 1363943"/>
              <a:gd name="connsiteX25" fmla="*/ 192714 w 1363899"/>
              <a:gd name="connsiteY25" fmla="*/ 340730 h 1363943"/>
              <a:gd name="connsiteX26" fmla="*/ 178304 w 1363899"/>
              <a:gd name="connsiteY26" fmla="*/ 438043 h 1363943"/>
              <a:gd name="connsiteX27" fmla="*/ 179105 w 1363899"/>
              <a:gd name="connsiteY27" fmla="*/ 473669 h 1363943"/>
              <a:gd name="connsiteX28" fmla="*/ 153353 w 1363899"/>
              <a:gd name="connsiteY28" fmla="*/ 498308 h 1363943"/>
              <a:gd name="connsiteX29" fmla="*/ 94734 w 1363899"/>
              <a:gd name="connsiteY29" fmla="*/ 577298 h 1363943"/>
              <a:gd name="connsiteX30" fmla="*/ 32690 w 1363899"/>
              <a:gd name="connsiteY30" fmla="*/ 655086 h 1363943"/>
              <a:gd name="connsiteX31" fmla="*/ 0 w 1363899"/>
              <a:gd name="connsiteY31" fmla="*/ 681949 h 1363943"/>
              <a:gd name="connsiteX32" fmla="*/ 32690 w 1363899"/>
              <a:gd name="connsiteY32" fmla="*/ 708857 h 1363943"/>
              <a:gd name="connsiteX33" fmla="*/ 94734 w 1363899"/>
              <a:gd name="connsiteY33" fmla="*/ 786601 h 1363943"/>
              <a:gd name="connsiteX34" fmla="*/ 153353 w 1363899"/>
              <a:gd name="connsiteY34" fmla="*/ 865635 h 1363943"/>
              <a:gd name="connsiteX35" fmla="*/ 179105 w 1363899"/>
              <a:gd name="connsiteY35" fmla="*/ 890275 h 1363943"/>
              <a:gd name="connsiteX36" fmla="*/ 178304 w 1363899"/>
              <a:gd name="connsiteY36" fmla="*/ 925900 h 1363943"/>
              <a:gd name="connsiteX37" fmla="*/ 192714 w 1363899"/>
              <a:gd name="connsiteY37" fmla="*/ 1023213 h 1363943"/>
              <a:gd name="connsiteX38" fmla="*/ 203833 w 1363899"/>
              <a:gd name="connsiteY38" fmla="*/ 1122083 h 1363943"/>
              <a:gd name="connsiteX39" fmla="*/ 199741 w 1363899"/>
              <a:gd name="connsiteY39" fmla="*/ 1164202 h 1363943"/>
              <a:gd name="connsiteX40" fmla="*/ 241860 w 1363899"/>
              <a:gd name="connsiteY40" fmla="*/ 1160110 h 1363943"/>
              <a:gd name="connsiteX41" fmla="*/ 340730 w 1363899"/>
              <a:gd name="connsiteY41" fmla="*/ 1171229 h 1363943"/>
              <a:gd name="connsiteX42" fmla="*/ 438043 w 1363899"/>
              <a:gd name="connsiteY42" fmla="*/ 1185639 h 1363943"/>
              <a:gd name="connsiteX43" fmla="*/ 473669 w 1363899"/>
              <a:gd name="connsiteY43" fmla="*/ 1184839 h 1363943"/>
              <a:gd name="connsiteX44" fmla="*/ 498308 w 1363899"/>
              <a:gd name="connsiteY44" fmla="*/ 1210590 h 1363943"/>
              <a:gd name="connsiteX45" fmla="*/ 577298 w 1363899"/>
              <a:gd name="connsiteY45" fmla="*/ 1269210 h 1363943"/>
              <a:gd name="connsiteX46" fmla="*/ 655042 w 1363899"/>
              <a:gd name="connsiteY46" fmla="*/ 1331254 h 1363943"/>
              <a:gd name="connsiteX47" fmla="*/ 681950 w 1363899"/>
              <a:gd name="connsiteY47" fmla="*/ 1363943 h 1363943"/>
              <a:gd name="connsiteX48" fmla="*/ 708813 w 1363899"/>
              <a:gd name="connsiteY48" fmla="*/ 1331254 h 1363943"/>
              <a:gd name="connsiteX49" fmla="*/ 786601 w 1363899"/>
              <a:gd name="connsiteY49" fmla="*/ 1269210 h 1363943"/>
              <a:gd name="connsiteX50" fmla="*/ 865591 w 1363899"/>
              <a:gd name="connsiteY50" fmla="*/ 1210590 h 1363943"/>
              <a:gd name="connsiteX51" fmla="*/ 890230 w 1363899"/>
              <a:gd name="connsiteY51" fmla="*/ 1184839 h 1363943"/>
              <a:gd name="connsiteX52" fmla="*/ 925856 w 1363899"/>
              <a:gd name="connsiteY52" fmla="*/ 1185639 h 1363943"/>
              <a:gd name="connsiteX53" fmla="*/ 1023169 w 1363899"/>
              <a:gd name="connsiteY53" fmla="*/ 1171229 h 1363943"/>
              <a:gd name="connsiteX54" fmla="*/ 1122039 w 1363899"/>
              <a:gd name="connsiteY54" fmla="*/ 1160110 h 1363943"/>
              <a:gd name="connsiteX55" fmla="*/ 1164158 w 1363899"/>
              <a:gd name="connsiteY55" fmla="*/ 1164202 h 1363943"/>
              <a:gd name="connsiteX56" fmla="*/ 1160066 w 1363899"/>
              <a:gd name="connsiteY56" fmla="*/ 1122083 h 1363943"/>
              <a:gd name="connsiteX57" fmla="*/ 1171185 w 1363899"/>
              <a:gd name="connsiteY57" fmla="*/ 1023213 h 1363943"/>
              <a:gd name="connsiteX58" fmla="*/ 1185595 w 1363899"/>
              <a:gd name="connsiteY58" fmla="*/ 925900 h 1363943"/>
              <a:gd name="connsiteX59" fmla="*/ 1184794 w 1363899"/>
              <a:gd name="connsiteY59" fmla="*/ 890275 h 1363943"/>
              <a:gd name="connsiteX60" fmla="*/ 1210546 w 1363899"/>
              <a:gd name="connsiteY60" fmla="*/ 865635 h 1363943"/>
              <a:gd name="connsiteX61" fmla="*/ 1269165 w 1363899"/>
              <a:gd name="connsiteY61" fmla="*/ 786601 h 1363943"/>
              <a:gd name="connsiteX62" fmla="*/ 1331209 w 1363899"/>
              <a:gd name="connsiteY62" fmla="*/ 708857 h 1363943"/>
              <a:gd name="connsiteX63" fmla="*/ 1363899 w 1363899"/>
              <a:gd name="connsiteY63" fmla="*/ 681994 h 1363943"/>
              <a:gd name="connsiteX64" fmla="*/ 1331209 w 1363899"/>
              <a:gd name="connsiteY64" fmla="*/ 655086 h 1363943"/>
              <a:gd name="connsiteX65" fmla="*/ 950050 w 1363899"/>
              <a:gd name="connsiteY65" fmla="*/ 692446 h 1363943"/>
              <a:gd name="connsiteX66" fmla="*/ 1109941 w 1363899"/>
              <a:gd name="connsiteY66" fmla="*/ 859275 h 1363943"/>
              <a:gd name="connsiteX67" fmla="*/ 878933 w 1363899"/>
              <a:gd name="connsiteY67" fmla="*/ 864212 h 1363943"/>
              <a:gd name="connsiteX68" fmla="*/ 837704 w 1363899"/>
              <a:gd name="connsiteY68" fmla="*/ 837704 h 1363943"/>
              <a:gd name="connsiteX69" fmla="*/ 864167 w 1363899"/>
              <a:gd name="connsiteY69" fmla="*/ 878933 h 1363943"/>
              <a:gd name="connsiteX70" fmla="*/ 859231 w 1363899"/>
              <a:gd name="connsiteY70" fmla="*/ 1109941 h 1363943"/>
              <a:gd name="connsiteX71" fmla="*/ 692401 w 1363899"/>
              <a:gd name="connsiteY71" fmla="*/ 950095 h 1363943"/>
              <a:gd name="connsiteX72" fmla="*/ 681950 w 1363899"/>
              <a:gd name="connsiteY72" fmla="*/ 902194 h 1363943"/>
              <a:gd name="connsiteX73" fmla="*/ 671498 w 1363899"/>
              <a:gd name="connsiteY73" fmla="*/ 950095 h 1363943"/>
              <a:gd name="connsiteX74" fmla="*/ 504668 w 1363899"/>
              <a:gd name="connsiteY74" fmla="*/ 1109986 h 1363943"/>
              <a:gd name="connsiteX75" fmla="*/ 499732 w 1363899"/>
              <a:gd name="connsiteY75" fmla="*/ 878978 h 1363943"/>
              <a:gd name="connsiteX76" fmla="*/ 526195 w 1363899"/>
              <a:gd name="connsiteY76" fmla="*/ 837749 h 1363943"/>
              <a:gd name="connsiteX77" fmla="*/ 484921 w 1363899"/>
              <a:gd name="connsiteY77" fmla="*/ 864256 h 1363943"/>
              <a:gd name="connsiteX78" fmla="*/ 253913 w 1363899"/>
              <a:gd name="connsiteY78" fmla="*/ 859319 h 1363943"/>
              <a:gd name="connsiteX79" fmla="*/ 413804 w 1363899"/>
              <a:gd name="connsiteY79" fmla="*/ 692490 h 1363943"/>
              <a:gd name="connsiteX80" fmla="*/ 461705 w 1363899"/>
              <a:gd name="connsiteY80" fmla="*/ 682038 h 1363943"/>
              <a:gd name="connsiteX81" fmla="*/ 413804 w 1363899"/>
              <a:gd name="connsiteY81" fmla="*/ 671587 h 1363943"/>
              <a:gd name="connsiteX82" fmla="*/ 253958 w 1363899"/>
              <a:gd name="connsiteY82" fmla="*/ 504757 h 1363943"/>
              <a:gd name="connsiteX83" fmla="*/ 484966 w 1363899"/>
              <a:gd name="connsiteY83" fmla="*/ 499820 h 1363943"/>
              <a:gd name="connsiteX84" fmla="*/ 526195 w 1363899"/>
              <a:gd name="connsiteY84" fmla="*/ 526284 h 1363943"/>
              <a:gd name="connsiteX85" fmla="*/ 499732 w 1363899"/>
              <a:gd name="connsiteY85" fmla="*/ 485054 h 1363943"/>
              <a:gd name="connsiteX86" fmla="*/ 504668 w 1363899"/>
              <a:gd name="connsiteY86" fmla="*/ 254047 h 1363943"/>
              <a:gd name="connsiteX87" fmla="*/ 671498 w 1363899"/>
              <a:gd name="connsiteY87" fmla="*/ 413937 h 1363943"/>
              <a:gd name="connsiteX88" fmla="*/ 681950 w 1363899"/>
              <a:gd name="connsiteY88" fmla="*/ 461838 h 1363943"/>
              <a:gd name="connsiteX89" fmla="*/ 692401 w 1363899"/>
              <a:gd name="connsiteY89" fmla="*/ 413937 h 1363943"/>
              <a:gd name="connsiteX90" fmla="*/ 859231 w 1363899"/>
              <a:gd name="connsiteY90" fmla="*/ 254091 h 1363943"/>
              <a:gd name="connsiteX91" fmla="*/ 864123 w 1363899"/>
              <a:gd name="connsiteY91" fmla="*/ 485099 h 1363943"/>
              <a:gd name="connsiteX92" fmla="*/ 837660 w 1363899"/>
              <a:gd name="connsiteY92" fmla="*/ 526328 h 1363943"/>
              <a:gd name="connsiteX93" fmla="*/ 878889 w 1363899"/>
              <a:gd name="connsiteY93" fmla="*/ 499865 h 1363943"/>
              <a:gd name="connsiteX94" fmla="*/ 1109897 w 1363899"/>
              <a:gd name="connsiteY94" fmla="*/ 504757 h 1363943"/>
              <a:gd name="connsiteX95" fmla="*/ 950006 w 1363899"/>
              <a:gd name="connsiteY95" fmla="*/ 671587 h 1363943"/>
              <a:gd name="connsiteX96" fmla="*/ 902105 w 1363899"/>
              <a:gd name="connsiteY96" fmla="*/ 682038 h 1363943"/>
              <a:gd name="connsiteX97" fmla="*/ 950006 w 1363899"/>
              <a:gd name="connsiteY97" fmla="*/ 692490 h 1363943"/>
              <a:gd name="connsiteX98" fmla="*/ 1089972 w 1363899"/>
              <a:gd name="connsiteY98" fmla="*/ 273927 h 1363943"/>
              <a:gd name="connsiteX99" fmla="*/ 1101669 w 1363899"/>
              <a:gd name="connsiteY99" fmla="*/ 354740 h 1363943"/>
              <a:gd name="connsiteX100" fmla="*/ 1116079 w 1363899"/>
              <a:gd name="connsiteY100" fmla="*/ 429771 h 1363943"/>
              <a:gd name="connsiteX101" fmla="*/ 1110742 w 1363899"/>
              <a:gd name="connsiteY101" fmla="*/ 427280 h 1363943"/>
              <a:gd name="connsiteX102" fmla="*/ 955565 w 1363899"/>
              <a:gd name="connsiteY102" fmla="*/ 408334 h 1363943"/>
              <a:gd name="connsiteX103" fmla="*/ 936619 w 1363899"/>
              <a:gd name="connsiteY103" fmla="*/ 253157 h 1363943"/>
              <a:gd name="connsiteX104" fmla="*/ 934128 w 1363899"/>
              <a:gd name="connsiteY104" fmla="*/ 247820 h 1363943"/>
              <a:gd name="connsiteX105" fmla="*/ 1009159 w 1363899"/>
              <a:gd name="connsiteY105" fmla="*/ 262230 h 1363943"/>
              <a:gd name="connsiteX106" fmla="*/ 1089972 w 1363899"/>
              <a:gd name="connsiteY106" fmla="*/ 273927 h 1363943"/>
              <a:gd name="connsiteX107" fmla="*/ 616525 w 1363899"/>
              <a:gd name="connsiteY107" fmla="*/ 153798 h 1363943"/>
              <a:gd name="connsiteX108" fmla="*/ 681950 w 1363899"/>
              <a:gd name="connsiteY108" fmla="*/ 104919 h 1363943"/>
              <a:gd name="connsiteX109" fmla="*/ 747329 w 1363899"/>
              <a:gd name="connsiteY109" fmla="*/ 153798 h 1363943"/>
              <a:gd name="connsiteX110" fmla="*/ 810663 w 1363899"/>
              <a:gd name="connsiteY110" fmla="*/ 196628 h 1363943"/>
              <a:gd name="connsiteX111" fmla="*/ 805014 w 1363899"/>
              <a:gd name="connsiteY111" fmla="*/ 198674 h 1363943"/>
              <a:gd name="connsiteX112" fmla="*/ 681905 w 1363899"/>
              <a:gd name="connsiteY112" fmla="*/ 295009 h 1363943"/>
              <a:gd name="connsiteX113" fmla="*/ 558796 w 1363899"/>
              <a:gd name="connsiteY113" fmla="*/ 198674 h 1363943"/>
              <a:gd name="connsiteX114" fmla="*/ 553147 w 1363899"/>
              <a:gd name="connsiteY114" fmla="*/ 196628 h 1363943"/>
              <a:gd name="connsiteX115" fmla="*/ 616481 w 1363899"/>
              <a:gd name="connsiteY115" fmla="*/ 153798 h 1363943"/>
              <a:gd name="connsiteX116" fmla="*/ 262186 w 1363899"/>
              <a:gd name="connsiteY116" fmla="*/ 354740 h 1363943"/>
              <a:gd name="connsiteX117" fmla="*/ 273883 w 1363899"/>
              <a:gd name="connsiteY117" fmla="*/ 273927 h 1363943"/>
              <a:gd name="connsiteX118" fmla="*/ 354696 w 1363899"/>
              <a:gd name="connsiteY118" fmla="*/ 262230 h 1363943"/>
              <a:gd name="connsiteX119" fmla="*/ 429726 w 1363899"/>
              <a:gd name="connsiteY119" fmla="*/ 247820 h 1363943"/>
              <a:gd name="connsiteX120" fmla="*/ 427236 w 1363899"/>
              <a:gd name="connsiteY120" fmla="*/ 253157 h 1363943"/>
              <a:gd name="connsiteX121" fmla="*/ 408289 w 1363899"/>
              <a:gd name="connsiteY121" fmla="*/ 408334 h 1363943"/>
              <a:gd name="connsiteX122" fmla="*/ 253113 w 1363899"/>
              <a:gd name="connsiteY122" fmla="*/ 427280 h 1363943"/>
              <a:gd name="connsiteX123" fmla="*/ 247775 w 1363899"/>
              <a:gd name="connsiteY123" fmla="*/ 429771 h 1363943"/>
              <a:gd name="connsiteX124" fmla="*/ 262186 w 1363899"/>
              <a:gd name="connsiteY124" fmla="*/ 354740 h 1363943"/>
              <a:gd name="connsiteX125" fmla="*/ 153753 w 1363899"/>
              <a:gd name="connsiteY125" fmla="*/ 747374 h 1363943"/>
              <a:gd name="connsiteX126" fmla="*/ 104874 w 1363899"/>
              <a:gd name="connsiteY126" fmla="*/ 681994 h 1363943"/>
              <a:gd name="connsiteX127" fmla="*/ 153753 w 1363899"/>
              <a:gd name="connsiteY127" fmla="*/ 616570 h 1363943"/>
              <a:gd name="connsiteX128" fmla="*/ 196584 w 1363899"/>
              <a:gd name="connsiteY128" fmla="*/ 553236 h 1363943"/>
              <a:gd name="connsiteX129" fmla="*/ 198630 w 1363899"/>
              <a:gd name="connsiteY129" fmla="*/ 558885 h 1363943"/>
              <a:gd name="connsiteX130" fmla="*/ 294964 w 1363899"/>
              <a:gd name="connsiteY130" fmla="*/ 681994 h 1363943"/>
              <a:gd name="connsiteX131" fmla="*/ 198630 w 1363899"/>
              <a:gd name="connsiteY131" fmla="*/ 805103 h 1363943"/>
              <a:gd name="connsiteX132" fmla="*/ 196584 w 1363899"/>
              <a:gd name="connsiteY132" fmla="*/ 810752 h 1363943"/>
              <a:gd name="connsiteX133" fmla="*/ 153753 w 1363899"/>
              <a:gd name="connsiteY133" fmla="*/ 747418 h 1363943"/>
              <a:gd name="connsiteX134" fmla="*/ 273883 w 1363899"/>
              <a:gd name="connsiteY134" fmla="*/ 1090016 h 1363943"/>
              <a:gd name="connsiteX135" fmla="*/ 262186 w 1363899"/>
              <a:gd name="connsiteY135" fmla="*/ 1009203 h 1363943"/>
              <a:gd name="connsiteX136" fmla="*/ 247775 w 1363899"/>
              <a:gd name="connsiteY136" fmla="*/ 934172 h 1363943"/>
              <a:gd name="connsiteX137" fmla="*/ 253113 w 1363899"/>
              <a:gd name="connsiteY137" fmla="*/ 936663 h 1363943"/>
              <a:gd name="connsiteX138" fmla="*/ 408289 w 1363899"/>
              <a:gd name="connsiteY138" fmla="*/ 955610 h 1363943"/>
              <a:gd name="connsiteX139" fmla="*/ 427236 w 1363899"/>
              <a:gd name="connsiteY139" fmla="*/ 1110786 h 1363943"/>
              <a:gd name="connsiteX140" fmla="*/ 429771 w 1363899"/>
              <a:gd name="connsiteY140" fmla="*/ 1116123 h 1363943"/>
              <a:gd name="connsiteX141" fmla="*/ 354740 w 1363899"/>
              <a:gd name="connsiteY141" fmla="*/ 1101713 h 1363943"/>
              <a:gd name="connsiteX142" fmla="*/ 273927 w 1363899"/>
              <a:gd name="connsiteY142" fmla="*/ 1090016 h 1363943"/>
              <a:gd name="connsiteX143" fmla="*/ 747329 w 1363899"/>
              <a:gd name="connsiteY143" fmla="*/ 1210190 h 1363943"/>
              <a:gd name="connsiteX144" fmla="*/ 681905 w 1363899"/>
              <a:gd name="connsiteY144" fmla="*/ 1259069 h 1363943"/>
              <a:gd name="connsiteX145" fmla="*/ 616481 w 1363899"/>
              <a:gd name="connsiteY145" fmla="*/ 1210190 h 1363943"/>
              <a:gd name="connsiteX146" fmla="*/ 553147 w 1363899"/>
              <a:gd name="connsiteY146" fmla="*/ 1167360 h 1363943"/>
              <a:gd name="connsiteX147" fmla="*/ 558751 w 1363899"/>
              <a:gd name="connsiteY147" fmla="*/ 1165314 h 1363943"/>
              <a:gd name="connsiteX148" fmla="*/ 681861 w 1363899"/>
              <a:gd name="connsiteY148" fmla="*/ 1068979 h 1363943"/>
              <a:gd name="connsiteX149" fmla="*/ 804970 w 1363899"/>
              <a:gd name="connsiteY149" fmla="*/ 1165314 h 1363943"/>
              <a:gd name="connsiteX150" fmla="*/ 810618 w 1363899"/>
              <a:gd name="connsiteY150" fmla="*/ 1167360 h 1363943"/>
              <a:gd name="connsiteX151" fmla="*/ 747285 w 1363899"/>
              <a:gd name="connsiteY151" fmla="*/ 1210190 h 1363943"/>
              <a:gd name="connsiteX152" fmla="*/ 1101669 w 1363899"/>
              <a:gd name="connsiteY152" fmla="*/ 1009248 h 1363943"/>
              <a:gd name="connsiteX153" fmla="*/ 1089972 w 1363899"/>
              <a:gd name="connsiteY153" fmla="*/ 1090061 h 1363943"/>
              <a:gd name="connsiteX154" fmla="*/ 1009159 w 1363899"/>
              <a:gd name="connsiteY154" fmla="*/ 1101758 h 1363943"/>
              <a:gd name="connsiteX155" fmla="*/ 934128 w 1363899"/>
              <a:gd name="connsiteY155" fmla="*/ 1116168 h 1363943"/>
              <a:gd name="connsiteX156" fmla="*/ 936619 w 1363899"/>
              <a:gd name="connsiteY156" fmla="*/ 1110831 h 1363943"/>
              <a:gd name="connsiteX157" fmla="*/ 955565 w 1363899"/>
              <a:gd name="connsiteY157" fmla="*/ 955654 h 1363943"/>
              <a:gd name="connsiteX158" fmla="*/ 1110742 w 1363899"/>
              <a:gd name="connsiteY158" fmla="*/ 936708 h 1363943"/>
              <a:gd name="connsiteX159" fmla="*/ 1116079 w 1363899"/>
              <a:gd name="connsiteY159" fmla="*/ 934217 h 1363943"/>
              <a:gd name="connsiteX160" fmla="*/ 1101669 w 1363899"/>
              <a:gd name="connsiteY160" fmla="*/ 1009248 h 1363943"/>
              <a:gd name="connsiteX161" fmla="*/ 1210146 w 1363899"/>
              <a:gd name="connsiteY161" fmla="*/ 747418 h 1363943"/>
              <a:gd name="connsiteX162" fmla="*/ 1167315 w 1363899"/>
              <a:gd name="connsiteY162" fmla="*/ 810752 h 1363943"/>
              <a:gd name="connsiteX163" fmla="*/ 1165270 w 1363899"/>
              <a:gd name="connsiteY163" fmla="*/ 805103 h 1363943"/>
              <a:gd name="connsiteX164" fmla="*/ 1068935 w 1363899"/>
              <a:gd name="connsiteY164" fmla="*/ 681994 h 1363943"/>
              <a:gd name="connsiteX165" fmla="*/ 1165270 w 1363899"/>
              <a:gd name="connsiteY165" fmla="*/ 558885 h 1363943"/>
              <a:gd name="connsiteX166" fmla="*/ 1167315 w 1363899"/>
              <a:gd name="connsiteY166" fmla="*/ 553236 h 1363943"/>
              <a:gd name="connsiteX167" fmla="*/ 1210146 w 1363899"/>
              <a:gd name="connsiteY167" fmla="*/ 616570 h 1363943"/>
              <a:gd name="connsiteX168" fmla="*/ 1259025 w 1363899"/>
              <a:gd name="connsiteY168" fmla="*/ 681994 h 1363943"/>
              <a:gd name="connsiteX169" fmla="*/ 1210146 w 1363899"/>
              <a:gd name="connsiteY169" fmla="*/ 747418 h 1363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363899" h="1363943">
                <a:moveTo>
                  <a:pt x="1331254" y="655086"/>
                </a:moveTo>
                <a:cubicBezTo>
                  <a:pt x="1305636" y="634004"/>
                  <a:pt x="1287089" y="604828"/>
                  <a:pt x="1269210" y="577298"/>
                </a:cubicBezTo>
                <a:cubicBezTo>
                  <a:pt x="1250797" y="548922"/>
                  <a:pt x="1234296" y="522904"/>
                  <a:pt x="1210591" y="498308"/>
                </a:cubicBezTo>
                <a:cubicBezTo>
                  <a:pt x="1202140" y="489547"/>
                  <a:pt x="1193690" y="481363"/>
                  <a:pt x="1184839" y="473669"/>
                </a:cubicBezTo>
                <a:cubicBezTo>
                  <a:pt x="1185684" y="461971"/>
                  <a:pt x="1185862" y="450230"/>
                  <a:pt x="1185639" y="438043"/>
                </a:cubicBezTo>
                <a:cubicBezTo>
                  <a:pt x="1185017" y="403886"/>
                  <a:pt x="1178301" y="373820"/>
                  <a:pt x="1171229" y="340730"/>
                </a:cubicBezTo>
                <a:cubicBezTo>
                  <a:pt x="1164380" y="308618"/>
                  <a:pt x="1156908" y="274861"/>
                  <a:pt x="1160110" y="241860"/>
                </a:cubicBezTo>
                <a:lnTo>
                  <a:pt x="1164202" y="199741"/>
                </a:lnTo>
                <a:lnTo>
                  <a:pt x="1122083" y="203833"/>
                </a:lnTo>
                <a:cubicBezTo>
                  <a:pt x="1089082" y="207035"/>
                  <a:pt x="1055325" y="199519"/>
                  <a:pt x="1023213" y="192714"/>
                </a:cubicBezTo>
                <a:cubicBezTo>
                  <a:pt x="990123" y="185687"/>
                  <a:pt x="960058" y="178927"/>
                  <a:pt x="925900" y="178304"/>
                </a:cubicBezTo>
                <a:cubicBezTo>
                  <a:pt x="913714" y="178082"/>
                  <a:pt x="901972" y="178304"/>
                  <a:pt x="890275" y="179105"/>
                </a:cubicBezTo>
                <a:cubicBezTo>
                  <a:pt x="882580" y="170254"/>
                  <a:pt x="874397" y="161803"/>
                  <a:pt x="865635" y="153353"/>
                </a:cubicBezTo>
                <a:cubicBezTo>
                  <a:pt x="841040" y="129647"/>
                  <a:pt x="815021" y="113147"/>
                  <a:pt x="786646" y="94734"/>
                </a:cubicBezTo>
                <a:cubicBezTo>
                  <a:pt x="759115" y="76854"/>
                  <a:pt x="729939" y="58308"/>
                  <a:pt x="708857" y="32690"/>
                </a:cubicBezTo>
                <a:lnTo>
                  <a:pt x="681950" y="0"/>
                </a:lnTo>
                <a:lnTo>
                  <a:pt x="655086" y="32690"/>
                </a:lnTo>
                <a:cubicBezTo>
                  <a:pt x="634004" y="58308"/>
                  <a:pt x="604873" y="76854"/>
                  <a:pt x="577298" y="94734"/>
                </a:cubicBezTo>
                <a:cubicBezTo>
                  <a:pt x="548922" y="113147"/>
                  <a:pt x="522904" y="129647"/>
                  <a:pt x="498308" y="153353"/>
                </a:cubicBezTo>
                <a:cubicBezTo>
                  <a:pt x="489547" y="161803"/>
                  <a:pt x="481363" y="170254"/>
                  <a:pt x="473669" y="179105"/>
                </a:cubicBezTo>
                <a:cubicBezTo>
                  <a:pt x="461972" y="178260"/>
                  <a:pt x="450230" y="178082"/>
                  <a:pt x="438043" y="178304"/>
                </a:cubicBezTo>
                <a:cubicBezTo>
                  <a:pt x="403886" y="178927"/>
                  <a:pt x="373820" y="185687"/>
                  <a:pt x="340730" y="192714"/>
                </a:cubicBezTo>
                <a:cubicBezTo>
                  <a:pt x="308619" y="199563"/>
                  <a:pt x="274906" y="207080"/>
                  <a:pt x="241860" y="203833"/>
                </a:cubicBezTo>
                <a:lnTo>
                  <a:pt x="199741" y="199741"/>
                </a:lnTo>
                <a:lnTo>
                  <a:pt x="203833" y="241860"/>
                </a:lnTo>
                <a:cubicBezTo>
                  <a:pt x="207035" y="274861"/>
                  <a:pt x="199564" y="308574"/>
                  <a:pt x="192714" y="340730"/>
                </a:cubicBezTo>
                <a:cubicBezTo>
                  <a:pt x="185687" y="373820"/>
                  <a:pt x="178927" y="403886"/>
                  <a:pt x="178304" y="438043"/>
                </a:cubicBezTo>
                <a:cubicBezTo>
                  <a:pt x="178082" y="450230"/>
                  <a:pt x="178304" y="461971"/>
                  <a:pt x="179105" y="473669"/>
                </a:cubicBezTo>
                <a:cubicBezTo>
                  <a:pt x="170254" y="481363"/>
                  <a:pt x="161803" y="489547"/>
                  <a:pt x="153353" y="498308"/>
                </a:cubicBezTo>
                <a:cubicBezTo>
                  <a:pt x="129647" y="522904"/>
                  <a:pt x="113147" y="548966"/>
                  <a:pt x="94734" y="577298"/>
                </a:cubicBezTo>
                <a:cubicBezTo>
                  <a:pt x="76854" y="604828"/>
                  <a:pt x="58308" y="634004"/>
                  <a:pt x="32690" y="655086"/>
                </a:cubicBezTo>
                <a:lnTo>
                  <a:pt x="0" y="681949"/>
                </a:lnTo>
                <a:lnTo>
                  <a:pt x="32690" y="708857"/>
                </a:lnTo>
                <a:cubicBezTo>
                  <a:pt x="58308" y="729939"/>
                  <a:pt x="76854" y="759071"/>
                  <a:pt x="94734" y="786601"/>
                </a:cubicBezTo>
                <a:cubicBezTo>
                  <a:pt x="113147" y="814977"/>
                  <a:pt x="129647" y="841040"/>
                  <a:pt x="153353" y="865635"/>
                </a:cubicBezTo>
                <a:cubicBezTo>
                  <a:pt x="161803" y="874397"/>
                  <a:pt x="170254" y="882580"/>
                  <a:pt x="179105" y="890275"/>
                </a:cubicBezTo>
                <a:cubicBezTo>
                  <a:pt x="178260" y="901972"/>
                  <a:pt x="178082" y="913758"/>
                  <a:pt x="178304" y="925900"/>
                </a:cubicBezTo>
                <a:cubicBezTo>
                  <a:pt x="178927" y="960057"/>
                  <a:pt x="185643" y="990168"/>
                  <a:pt x="192714" y="1023213"/>
                </a:cubicBezTo>
                <a:cubicBezTo>
                  <a:pt x="199564" y="1055325"/>
                  <a:pt x="207035" y="1089038"/>
                  <a:pt x="203833" y="1122083"/>
                </a:cubicBezTo>
                <a:lnTo>
                  <a:pt x="199741" y="1164202"/>
                </a:lnTo>
                <a:lnTo>
                  <a:pt x="241860" y="1160110"/>
                </a:lnTo>
                <a:cubicBezTo>
                  <a:pt x="274861" y="1156908"/>
                  <a:pt x="308619" y="1164424"/>
                  <a:pt x="340730" y="1171229"/>
                </a:cubicBezTo>
                <a:cubicBezTo>
                  <a:pt x="373820" y="1178256"/>
                  <a:pt x="403886" y="1185017"/>
                  <a:pt x="438043" y="1185639"/>
                </a:cubicBezTo>
                <a:cubicBezTo>
                  <a:pt x="450230" y="1185862"/>
                  <a:pt x="461972" y="1185639"/>
                  <a:pt x="473669" y="1184839"/>
                </a:cubicBezTo>
                <a:cubicBezTo>
                  <a:pt x="481363" y="1193690"/>
                  <a:pt x="489547" y="1202140"/>
                  <a:pt x="498308" y="1210590"/>
                </a:cubicBezTo>
                <a:cubicBezTo>
                  <a:pt x="522904" y="1234296"/>
                  <a:pt x="548922" y="1250797"/>
                  <a:pt x="577298" y="1269210"/>
                </a:cubicBezTo>
                <a:cubicBezTo>
                  <a:pt x="604828" y="1287089"/>
                  <a:pt x="634004" y="1305635"/>
                  <a:pt x="655042" y="1331254"/>
                </a:cubicBezTo>
                <a:lnTo>
                  <a:pt x="681950" y="1363943"/>
                </a:lnTo>
                <a:lnTo>
                  <a:pt x="708813" y="1331254"/>
                </a:lnTo>
                <a:cubicBezTo>
                  <a:pt x="729895" y="1305635"/>
                  <a:pt x="759071" y="1287089"/>
                  <a:pt x="786601" y="1269210"/>
                </a:cubicBezTo>
                <a:cubicBezTo>
                  <a:pt x="814977" y="1250797"/>
                  <a:pt x="840995" y="1234296"/>
                  <a:pt x="865591" y="1210590"/>
                </a:cubicBezTo>
                <a:cubicBezTo>
                  <a:pt x="874352" y="1202140"/>
                  <a:pt x="882536" y="1193690"/>
                  <a:pt x="890230" y="1184839"/>
                </a:cubicBezTo>
                <a:cubicBezTo>
                  <a:pt x="901927" y="1185684"/>
                  <a:pt x="913714" y="1185862"/>
                  <a:pt x="925856" y="1185639"/>
                </a:cubicBezTo>
                <a:cubicBezTo>
                  <a:pt x="960013" y="1185017"/>
                  <a:pt x="990079" y="1178301"/>
                  <a:pt x="1023169" y="1171229"/>
                </a:cubicBezTo>
                <a:cubicBezTo>
                  <a:pt x="1055281" y="1164380"/>
                  <a:pt x="1088993" y="1156863"/>
                  <a:pt x="1122039" y="1160110"/>
                </a:cubicBezTo>
                <a:lnTo>
                  <a:pt x="1164158" y="1164202"/>
                </a:lnTo>
                <a:lnTo>
                  <a:pt x="1160066" y="1122083"/>
                </a:lnTo>
                <a:cubicBezTo>
                  <a:pt x="1156864" y="1089082"/>
                  <a:pt x="1164380" y="1055325"/>
                  <a:pt x="1171185" y="1023213"/>
                </a:cubicBezTo>
                <a:cubicBezTo>
                  <a:pt x="1178212" y="990123"/>
                  <a:pt x="1184972" y="960057"/>
                  <a:pt x="1185595" y="925900"/>
                </a:cubicBezTo>
                <a:cubicBezTo>
                  <a:pt x="1185817" y="913714"/>
                  <a:pt x="1185595" y="901972"/>
                  <a:pt x="1184794" y="890275"/>
                </a:cubicBezTo>
                <a:cubicBezTo>
                  <a:pt x="1193645" y="882580"/>
                  <a:pt x="1202096" y="874397"/>
                  <a:pt x="1210546" y="865635"/>
                </a:cubicBezTo>
                <a:cubicBezTo>
                  <a:pt x="1234252" y="841040"/>
                  <a:pt x="1250752" y="815021"/>
                  <a:pt x="1269165" y="786601"/>
                </a:cubicBezTo>
                <a:cubicBezTo>
                  <a:pt x="1287045" y="759071"/>
                  <a:pt x="1305591" y="729894"/>
                  <a:pt x="1331209" y="708857"/>
                </a:cubicBezTo>
                <a:lnTo>
                  <a:pt x="1363899" y="681994"/>
                </a:lnTo>
                <a:lnTo>
                  <a:pt x="1331209" y="655086"/>
                </a:lnTo>
                <a:close/>
                <a:moveTo>
                  <a:pt x="950050" y="692446"/>
                </a:moveTo>
                <a:cubicBezTo>
                  <a:pt x="1022146" y="708190"/>
                  <a:pt x="1091084" y="789670"/>
                  <a:pt x="1109941" y="859275"/>
                </a:cubicBezTo>
                <a:cubicBezTo>
                  <a:pt x="1047408" y="895123"/>
                  <a:pt x="941022" y="904062"/>
                  <a:pt x="878933" y="864212"/>
                </a:cubicBezTo>
                <a:lnTo>
                  <a:pt x="837704" y="837704"/>
                </a:lnTo>
                <a:lnTo>
                  <a:pt x="864167" y="878933"/>
                </a:lnTo>
                <a:cubicBezTo>
                  <a:pt x="904062" y="941022"/>
                  <a:pt x="895123" y="1047408"/>
                  <a:pt x="859231" y="1109941"/>
                </a:cubicBezTo>
                <a:cubicBezTo>
                  <a:pt x="789670" y="1091084"/>
                  <a:pt x="708101" y="1022190"/>
                  <a:pt x="692401" y="950095"/>
                </a:cubicBezTo>
                <a:lnTo>
                  <a:pt x="681950" y="902194"/>
                </a:lnTo>
                <a:lnTo>
                  <a:pt x="671498" y="950095"/>
                </a:lnTo>
                <a:cubicBezTo>
                  <a:pt x="655798" y="1022190"/>
                  <a:pt x="574273" y="1091128"/>
                  <a:pt x="504668" y="1109986"/>
                </a:cubicBezTo>
                <a:cubicBezTo>
                  <a:pt x="468776" y="1047453"/>
                  <a:pt x="459881" y="941066"/>
                  <a:pt x="499732" y="878978"/>
                </a:cubicBezTo>
                <a:lnTo>
                  <a:pt x="526195" y="837749"/>
                </a:lnTo>
                <a:lnTo>
                  <a:pt x="484921" y="864256"/>
                </a:lnTo>
                <a:cubicBezTo>
                  <a:pt x="422833" y="904107"/>
                  <a:pt x="316446" y="895212"/>
                  <a:pt x="253913" y="859319"/>
                </a:cubicBezTo>
                <a:cubicBezTo>
                  <a:pt x="272771" y="789759"/>
                  <a:pt x="341664" y="708235"/>
                  <a:pt x="413804" y="692490"/>
                </a:cubicBezTo>
                <a:lnTo>
                  <a:pt x="461705" y="682038"/>
                </a:lnTo>
                <a:lnTo>
                  <a:pt x="413804" y="671587"/>
                </a:lnTo>
                <a:cubicBezTo>
                  <a:pt x="341709" y="655887"/>
                  <a:pt x="272771" y="574318"/>
                  <a:pt x="253958" y="504757"/>
                </a:cubicBezTo>
                <a:cubicBezTo>
                  <a:pt x="316491" y="468865"/>
                  <a:pt x="422877" y="459970"/>
                  <a:pt x="484966" y="499820"/>
                </a:cubicBezTo>
                <a:lnTo>
                  <a:pt x="526195" y="526284"/>
                </a:lnTo>
                <a:lnTo>
                  <a:pt x="499732" y="485054"/>
                </a:lnTo>
                <a:cubicBezTo>
                  <a:pt x="459881" y="422966"/>
                  <a:pt x="468776" y="316580"/>
                  <a:pt x="504668" y="254047"/>
                </a:cubicBezTo>
                <a:cubicBezTo>
                  <a:pt x="574273" y="272904"/>
                  <a:pt x="655798" y="341798"/>
                  <a:pt x="671498" y="413937"/>
                </a:cubicBezTo>
                <a:lnTo>
                  <a:pt x="681950" y="461838"/>
                </a:lnTo>
                <a:lnTo>
                  <a:pt x="692401" y="413937"/>
                </a:lnTo>
                <a:cubicBezTo>
                  <a:pt x="708101" y="341842"/>
                  <a:pt x="789670" y="272904"/>
                  <a:pt x="859231" y="254091"/>
                </a:cubicBezTo>
                <a:cubicBezTo>
                  <a:pt x="895078" y="316624"/>
                  <a:pt x="904018" y="423011"/>
                  <a:pt x="864123" y="485099"/>
                </a:cubicBezTo>
                <a:lnTo>
                  <a:pt x="837660" y="526328"/>
                </a:lnTo>
                <a:lnTo>
                  <a:pt x="878889" y="499865"/>
                </a:lnTo>
                <a:cubicBezTo>
                  <a:pt x="940977" y="459970"/>
                  <a:pt x="1047364" y="468910"/>
                  <a:pt x="1109897" y="504757"/>
                </a:cubicBezTo>
                <a:cubicBezTo>
                  <a:pt x="1091039" y="574318"/>
                  <a:pt x="1022146" y="655887"/>
                  <a:pt x="950006" y="671587"/>
                </a:cubicBezTo>
                <a:lnTo>
                  <a:pt x="902105" y="682038"/>
                </a:lnTo>
                <a:lnTo>
                  <a:pt x="950006" y="692490"/>
                </a:lnTo>
                <a:close/>
                <a:moveTo>
                  <a:pt x="1089972" y="273927"/>
                </a:moveTo>
                <a:cubicBezTo>
                  <a:pt x="1091217" y="301235"/>
                  <a:pt x="1096376" y="327877"/>
                  <a:pt x="1101669" y="354740"/>
                </a:cubicBezTo>
                <a:cubicBezTo>
                  <a:pt x="1106917" y="381292"/>
                  <a:pt x="1113677" y="403930"/>
                  <a:pt x="1116079" y="429771"/>
                </a:cubicBezTo>
                <a:cubicBezTo>
                  <a:pt x="1114300" y="428926"/>
                  <a:pt x="1112566" y="428081"/>
                  <a:pt x="1110742" y="427280"/>
                </a:cubicBezTo>
                <a:cubicBezTo>
                  <a:pt x="1067245" y="407488"/>
                  <a:pt x="1004934" y="397704"/>
                  <a:pt x="955565" y="408334"/>
                </a:cubicBezTo>
                <a:cubicBezTo>
                  <a:pt x="966240" y="358965"/>
                  <a:pt x="956411" y="296654"/>
                  <a:pt x="936619" y="253157"/>
                </a:cubicBezTo>
                <a:cubicBezTo>
                  <a:pt x="935774" y="251333"/>
                  <a:pt x="934929" y="249599"/>
                  <a:pt x="934128" y="247820"/>
                </a:cubicBezTo>
                <a:cubicBezTo>
                  <a:pt x="959969" y="250222"/>
                  <a:pt x="982651" y="257026"/>
                  <a:pt x="1009159" y="262230"/>
                </a:cubicBezTo>
                <a:cubicBezTo>
                  <a:pt x="1036022" y="267523"/>
                  <a:pt x="1062664" y="272637"/>
                  <a:pt x="1089972" y="273927"/>
                </a:cubicBezTo>
                <a:close/>
                <a:moveTo>
                  <a:pt x="616525" y="153798"/>
                </a:moveTo>
                <a:cubicBezTo>
                  <a:pt x="639253" y="138543"/>
                  <a:pt x="661713" y="123332"/>
                  <a:pt x="681950" y="104919"/>
                </a:cubicBezTo>
                <a:cubicBezTo>
                  <a:pt x="702142" y="123332"/>
                  <a:pt x="724646" y="138543"/>
                  <a:pt x="747329" y="153798"/>
                </a:cubicBezTo>
                <a:cubicBezTo>
                  <a:pt x="769834" y="168875"/>
                  <a:pt x="790693" y="180039"/>
                  <a:pt x="810663" y="196628"/>
                </a:cubicBezTo>
                <a:cubicBezTo>
                  <a:pt x="808795" y="197295"/>
                  <a:pt x="806927" y="197962"/>
                  <a:pt x="805014" y="198674"/>
                </a:cubicBezTo>
                <a:cubicBezTo>
                  <a:pt x="760272" y="215441"/>
                  <a:pt x="709258" y="252534"/>
                  <a:pt x="681905" y="295009"/>
                </a:cubicBezTo>
                <a:cubicBezTo>
                  <a:pt x="654508" y="252534"/>
                  <a:pt x="603538" y="215441"/>
                  <a:pt x="558796" y="198674"/>
                </a:cubicBezTo>
                <a:cubicBezTo>
                  <a:pt x="556883" y="197962"/>
                  <a:pt x="555060" y="197340"/>
                  <a:pt x="553147" y="196628"/>
                </a:cubicBezTo>
                <a:cubicBezTo>
                  <a:pt x="573161" y="180039"/>
                  <a:pt x="594021" y="168875"/>
                  <a:pt x="616481" y="153798"/>
                </a:cubicBezTo>
                <a:close/>
                <a:moveTo>
                  <a:pt x="262186" y="354740"/>
                </a:moveTo>
                <a:cubicBezTo>
                  <a:pt x="267478" y="327877"/>
                  <a:pt x="272593" y="301235"/>
                  <a:pt x="273883" y="273927"/>
                </a:cubicBezTo>
                <a:cubicBezTo>
                  <a:pt x="301191" y="272637"/>
                  <a:pt x="327832" y="267523"/>
                  <a:pt x="354696" y="262230"/>
                </a:cubicBezTo>
                <a:cubicBezTo>
                  <a:pt x="381248" y="256982"/>
                  <a:pt x="403886" y="250222"/>
                  <a:pt x="429726" y="247820"/>
                </a:cubicBezTo>
                <a:cubicBezTo>
                  <a:pt x="428881" y="249599"/>
                  <a:pt x="428036" y="251333"/>
                  <a:pt x="427236" y="253157"/>
                </a:cubicBezTo>
                <a:cubicBezTo>
                  <a:pt x="407444" y="296654"/>
                  <a:pt x="397659" y="358965"/>
                  <a:pt x="408289" y="408334"/>
                </a:cubicBezTo>
                <a:cubicBezTo>
                  <a:pt x="358876" y="397659"/>
                  <a:pt x="296610" y="407488"/>
                  <a:pt x="253113" y="427280"/>
                </a:cubicBezTo>
                <a:cubicBezTo>
                  <a:pt x="251289" y="428125"/>
                  <a:pt x="249554" y="428970"/>
                  <a:pt x="247775" y="429771"/>
                </a:cubicBezTo>
                <a:cubicBezTo>
                  <a:pt x="250177" y="403930"/>
                  <a:pt x="256982" y="381248"/>
                  <a:pt x="262186" y="354740"/>
                </a:cubicBezTo>
                <a:close/>
                <a:moveTo>
                  <a:pt x="153753" y="747374"/>
                </a:moveTo>
                <a:cubicBezTo>
                  <a:pt x="138498" y="724646"/>
                  <a:pt x="123287" y="702186"/>
                  <a:pt x="104874" y="681994"/>
                </a:cubicBezTo>
                <a:cubicBezTo>
                  <a:pt x="123287" y="661802"/>
                  <a:pt x="138498" y="639297"/>
                  <a:pt x="153753" y="616570"/>
                </a:cubicBezTo>
                <a:cubicBezTo>
                  <a:pt x="168831" y="594109"/>
                  <a:pt x="179994" y="573206"/>
                  <a:pt x="196584" y="553236"/>
                </a:cubicBezTo>
                <a:cubicBezTo>
                  <a:pt x="197251" y="555104"/>
                  <a:pt x="197918" y="556972"/>
                  <a:pt x="198630" y="558885"/>
                </a:cubicBezTo>
                <a:cubicBezTo>
                  <a:pt x="215397" y="603627"/>
                  <a:pt x="252490" y="654641"/>
                  <a:pt x="294964" y="681994"/>
                </a:cubicBezTo>
                <a:cubicBezTo>
                  <a:pt x="252490" y="709391"/>
                  <a:pt x="215397" y="760361"/>
                  <a:pt x="198630" y="805103"/>
                </a:cubicBezTo>
                <a:cubicBezTo>
                  <a:pt x="197918" y="807016"/>
                  <a:pt x="197295" y="808839"/>
                  <a:pt x="196584" y="810752"/>
                </a:cubicBezTo>
                <a:cubicBezTo>
                  <a:pt x="179994" y="790738"/>
                  <a:pt x="168831" y="769878"/>
                  <a:pt x="153753" y="747418"/>
                </a:cubicBezTo>
                <a:close/>
                <a:moveTo>
                  <a:pt x="273883" y="1090016"/>
                </a:moveTo>
                <a:cubicBezTo>
                  <a:pt x="272593" y="1062708"/>
                  <a:pt x="267478" y="1036067"/>
                  <a:pt x="262186" y="1009203"/>
                </a:cubicBezTo>
                <a:cubicBezTo>
                  <a:pt x="256937" y="982651"/>
                  <a:pt x="250177" y="960013"/>
                  <a:pt x="247775" y="934172"/>
                </a:cubicBezTo>
                <a:cubicBezTo>
                  <a:pt x="249554" y="935017"/>
                  <a:pt x="251289" y="935863"/>
                  <a:pt x="253113" y="936663"/>
                </a:cubicBezTo>
                <a:cubicBezTo>
                  <a:pt x="296610" y="956455"/>
                  <a:pt x="358921" y="966240"/>
                  <a:pt x="408289" y="955610"/>
                </a:cubicBezTo>
                <a:cubicBezTo>
                  <a:pt x="397615" y="1004978"/>
                  <a:pt x="407444" y="1067289"/>
                  <a:pt x="427236" y="1110786"/>
                </a:cubicBezTo>
                <a:cubicBezTo>
                  <a:pt x="428081" y="1112610"/>
                  <a:pt x="428926" y="1114344"/>
                  <a:pt x="429771" y="1116123"/>
                </a:cubicBezTo>
                <a:cubicBezTo>
                  <a:pt x="403930" y="1113722"/>
                  <a:pt x="381248" y="1106917"/>
                  <a:pt x="354740" y="1101713"/>
                </a:cubicBezTo>
                <a:cubicBezTo>
                  <a:pt x="327877" y="1096421"/>
                  <a:pt x="301236" y="1091306"/>
                  <a:pt x="273927" y="1090016"/>
                </a:cubicBezTo>
                <a:close/>
                <a:moveTo>
                  <a:pt x="747329" y="1210190"/>
                </a:moveTo>
                <a:cubicBezTo>
                  <a:pt x="724602" y="1225445"/>
                  <a:pt x="702097" y="1240656"/>
                  <a:pt x="681905" y="1259069"/>
                </a:cubicBezTo>
                <a:cubicBezTo>
                  <a:pt x="661713" y="1240656"/>
                  <a:pt x="639208" y="1225445"/>
                  <a:pt x="616481" y="1210190"/>
                </a:cubicBezTo>
                <a:cubicBezTo>
                  <a:pt x="594021" y="1195113"/>
                  <a:pt x="573117" y="1183949"/>
                  <a:pt x="553147" y="1167360"/>
                </a:cubicBezTo>
                <a:cubicBezTo>
                  <a:pt x="555015" y="1166693"/>
                  <a:pt x="556883" y="1166026"/>
                  <a:pt x="558751" y="1165314"/>
                </a:cubicBezTo>
                <a:cubicBezTo>
                  <a:pt x="603494" y="1148546"/>
                  <a:pt x="654508" y="1111409"/>
                  <a:pt x="681861" y="1068979"/>
                </a:cubicBezTo>
                <a:cubicBezTo>
                  <a:pt x="709258" y="1111453"/>
                  <a:pt x="760227" y="1148546"/>
                  <a:pt x="804970" y="1165314"/>
                </a:cubicBezTo>
                <a:cubicBezTo>
                  <a:pt x="806882" y="1166026"/>
                  <a:pt x="808706" y="1166648"/>
                  <a:pt x="810618" y="1167360"/>
                </a:cubicBezTo>
                <a:cubicBezTo>
                  <a:pt x="790649" y="1183949"/>
                  <a:pt x="769745" y="1195113"/>
                  <a:pt x="747285" y="1210190"/>
                </a:cubicBezTo>
                <a:close/>
                <a:moveTo>
                  <a:pt x="1101669" y="1009248"/>
                </a:moveTo>
                <a:cubicBezTo>
                  <a:pt x="1096376" y="1036111"/>
                  <a:pt x="1091262" y="1062752"/>
                  <a:pt x="1089972" y="1090061"/>
                </a:cubicBezTo>
                <a:cubicBezTo>
                  <a:pt x="1062664" y="1091306"/>
                  <a:pt x="1036022" y="1096465"/>
                  <a:pt x="1009159" y="1101758"/>
                </a:cubicBezTo>
                <a:cubicBezTo>
                  <a:pt x="982607" y="1107006"/>
                  <a:pt x="959969" y="1113766"/>
                  <a:pt x="934128" y="1116168"/>
                </a:cubicBezTo>
                <a:cubicBezTo>
                  <a:pt x="934973" y="1114389"/>
                  <a:pt x="935818" y="1112654"/>
                  <a:pt x="936619" y="1110831"/>
                </a:cubicBezTo>
                <a:cubicBezTo>
                  <a:pt x="956411" y="1067333"/>
                  <a:pt x="966195" y="1005023"/>
                  <a:pt x="955565" y="955654"/>
                </a:cubicBezTo>
                <a:cubicBezTo>
                  <a:pt x="1004934" y="966329"/>
                  <a:pt x="1067245" y="956499"/>
                  <a:pt x="1110742" y="936708"/>
                </a:cubicBezTo>
                <a:cubicBezTo>
                  <a:pt x="1112566" y="935863"/>
                  <a:pt x="1114300" y="935017"/>
                  <a:pt x="1116079" y="934217"/>
                </a:cubicBezTo>
                <a:cubicBezTo>
                  <a:pt x="1113677" y="960057"/>
                  <a:pt x="1106873" y="982740"/>
                  <a:pt x="1101669" y="1009248"/>
                </a:cubicBezTo>
                <a:close/>
                <a:moveTo>
                  <a:pt x="1210146" y="747418"/>
                </a:moveTo>
                <a:cubicBezTo>
                  <a:pt x="1195068" y="769878"/>
                  <a:pt x="1183905" y="790782"/>
                  <a:pt x="1167315" y="810752"/>
                </a:cubicBezTo>
                <a:cubicBezTo>
                  <a:pt x="1166648" y="808884"/>
                  <a:pt x="1165981" y="807016"/>
                  <a:pt x="1165270" y="805103"/>
                </a:cubicBezTo>
                <a:cubicBezTo>
                  <a:pt x="1148502" y="760361"/>
                  <a:pt x="1111365" y="709347"/>
                  <a:pt x="1068935" y="681994"/>
                </a:cubicBezTo>
                <a:cubicBezTo>
                  <a:pt x="1111409" y="654597"/>
                  <a:pt x="1148502" y="603627"/>
                  <a:pt x="1165270" y="558885"/>
                </a:cubicBezTo>
                <a:cubicBezTo>
                  <a:pt x="1165981" y="556972"/>
                  <a:pt x="1166604" y="555149"/>
                  <a:pt x="1167315" y="553236"/>
                </a:cubicBezTo>
                <a:cubicBezTo>
                  <a:pt x="1183905" y="573250"/>
                  <a:pt x="1195068" y="594109"/>
                  <a:pt x="1210146" y="616570"/>
                </a:cubicBezTo>
                <a:cubicBezTo>
                  <a:pt x="1225401" y="639297"/>
                  <a:pt x="1240612" y="661802"/>
                  <a:pt x="1259025" y="681994"/>
                </a:cubicBezTo>
                <a:cubicBezTo>
                  <a:pt x="1240612" y="702186"/>
                  <a:pt x="1225401" y="724691"/>
                  <a:pt x="1210146" y="747418"/>
                </a:cubicBezTo>
                <a:close/>
              </a:path>
            </a:pathLst>
          </a:custGeom>
          <a:solidFill>
            <a:srgbClr val="D1AA3B"/>
          </a:solidFill>
          <a:ln w="44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1774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784454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20,8%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75" name="object 70">
            <a:extLst>
              <a:ext uri="{FF2B5EF4-FFF2-40B4-BE49-F238E27FC236}">
                <a16:creationId xmlns:a16="http://schemas.microsoft.com/office/drawing/2014/main" id="{DE8E435B-2AB8-59D5-2917-7CACC3643EAF}"/>
              </a:ext>
            </a:extLst>
          </p:cNvPr>
          <p:cNvSpPr txBox="1"/>
          <p:nvPr/>
        </p:nvSpPr>
        <p:spPr>
          <a:xfrm>
            <a:off x="2113492" y="8573648"/>
            <a:ext cx="2352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Mikrokredit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76" name="Graphic 223">
            <a:extLst>
              <a:ext uri="{FF2B5EF4-FFF2-40B4-BE49-F238E27FC236}">
                <a16:creationId xmlns:a16="http://schemas.microsoft.com/office/drawing/2014/main" id="{8878E1C0-A5F4-0A05-E37D-22F3818837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65382" y="8546970"/>
            <a:ext cx="432000" cy="435512"/>
          </a:xfrm>
          <a:prstGeom prst="rect">
            <a:avLst/>
          </a:prstGeom>
        </p:spPr>
      </p:pic>
      <p:sp>
        <p:nvSpPr>
          <p:cNvPr id="1777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8541268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21,1%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78" name="object 70">
            <a:extLst>
              <a:ext uri="{FF2B5EF4-FFF2-40B4-BE49-F238E27FC236}">
                <a16:creationId xmlns:a16="http://schemas.microsoft.com/office/drawing/2014/main" id="{3ECD25BD-A7DD-F83E-E251-85C17512CE94}"/>
              </a:ext>
            </a:extLst>
          </p:cNvPr>
          <p:cNvSpPr txBox="1"/>
          <p:nvPr/>
        </p:nvSpPr>
        <p:spPr>
          <a:xfrm>
            <a:off x="2113492" y="9284822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Apex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79" name="object 99">
            <a:extLst>
              <a:ext uri="{FF2B5EF4-FFF2-40B4-BE49-F238E27FC236}">
                <a16:creationId xmlns:a16="http://schemas.microsoft.com/office/drawing/2014/main" id="{1D1F1176-BB4E-AF8F-DFF2-F16C70542F4E}"/>
              </a:ext>
            </a:extLst>
          </p:cNvPr>
          <p:cNvSpPr/>
          <p:nvPr/>
        </p:nvSpPr>
        <p:spPr>
          <a:xfrm>
            <a:off x="1361926" y="9256444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488314" h="497204">
                <a:moveTo>
                  <a:pt x="244025" y="242565"/>
                </a:moveTo>
                <a:lnTo>
                  <a:pt x="119822" y="369688"/>
                </a:lnTo>
                <a:lnTo>
                  <a:pt x="244025" y="496810"/>
                </a:lnTo>
                <a:lnTo>
                  <a:pt x="368228" y="369688"/>
                </a:lnTo>
                <a:lnTo>
                  <a:pt x="244025" y="242565"/>
                </a:lnTo>
                <a:close/>
              </a:path>
              <a:path w="488314" h="497204">
                <a:moveTo>
                  <a:pt x="244025" y="0"/>
                </a:moveTo>
                <a:lnTo>
                  <a:pt x="0" y="248405"/>
                </a:lnTo>
                <a:lnTo>
                  <a:pt x="73056" y="322922"/>
                </a:lnTo>
                <a:lnTo>
                  <a:pt x="244025" y="149045"/>
                </a:lnTo>
                <a:lnTo>
                  <a:pt x="390443" y="149045"/>
                </a:lnTo>
                <a:lnTo>
                  <a:pt x="244025" y="0"/>
                </a:lnTo>
                <a:close/>
              </a:path>
              <a:path w="488314" h="497204">
                <a:moveTo>
                  <a:pt x="390443" y="149045"/>
                </a:moveTo>
                <a:lnTo>
                  <a:pt x="244025" y="149045"/>
                </a:lnTo>
                <a:lnTo>
                  <a:pt x="414982" y="322922"/>
                </a:lnTo>
                <a:lnTo>
                  <a:pt x="488051" y="248405"/>
                </a:lnTo>
                <a:lnTo>
                  <a:pt x="390443" y="149045"/>
                </a:lnTo>
                <a:close/>
              </a:path>
            </a:pathLst>
          </a:custGeom>
          <a:solidFill>
            <a:srgbClr val="C1291B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80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9252441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21,5%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81" name="object 70">
            <a:extLst>
              <a:ext uri="{FF2B5EF4-FFF2-40B4-BE49-F238E27FC236}">
                <a16:creationId xmlns:a16="http://schemas.microsoft.com/office/drawing/2014/main" id="{A2B05C62-7CEE-2287-32D2-6F54B421B3C8}"/>
              </a:ext>
            </a:extLst>
          </p:cNvPr>
          <p:cNvSpPr txBox="1"/>
          <p:nvPr/>
        </p:nvSpPr>
        <p:spPr>
          <a:xfrm>
            <a:off x="2113492" y="9980763"/>
            <a:ext cx="211223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Ipak yuli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82" name="Graphic 262">
            <a:extLst>
              <a:ext uri="{FF2B5EF4-FFF2-40B4-BE49-F238E27FC236}">
                <a16:creationId xmlns:a16="http://schemas.microsoft.com/office/drawing/2014/main" id="{0421C791-80BC-D7C4-285E-DA82AC1A0DB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356823" y="9952385"/>
            <a:ext cx="449118" cy="438912"/>
          </a:xfrm>
          <a:prstGeom prst="rect">
            <a:avLst/>
          </a:prstGeom>
        </p:spPr>
      </p:pic>
      <p:sp>
        <p:nvSpPr>
          <p:cNvPr id="1783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994838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21,7%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84" name="object 70">
            <a:extLst>
              <a:ext uri="{FF2B5EF4-FFF2-40B4-BE49-F238E27FC236}">
                <a16:creationId xmlns:a16="http://schemas.microsoft.com/office/drawing/2014/main" id="{0886B661-BF87-A2AE-BA49-16D324E45DDE}"/>
              </a:ext>
            </a:extLst>
          </p:cNvPr>
          <p:cNvSpPr txBox="1"/>
          <p:nvPr/>
        </p:nvSpPr>
        <p:spPr>
          <a:xfrm>
            <a:off x="2113492" y="10682214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 err="1">
                <a:solidFill>
                  <a:srgbClr val="00294B"/>
                </a:solidFill>
                <a:latin typeface="Roboto"/>
                <a:cs typeface="Roboto"/>
              </a:rPr>
              <a:t>Aloqa</a:t>
            </a:r>
            <a:r>
              <a:rPr sz="2400" b="1" spc="-20" dirty="0" err="1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85" name="object 101">
            <a:extLst>
              <a:ext uri="{FF2B5EF4-FFF2-40B4-BE49-F238E27FC236}">
                <a16:creationId xmlns:a16="http://schemas.microsoft.com/office/drawing/2014/main" id="{A7685254-48B7-7159-F4E3-72B5E18D9F72}"/>
              </a:ext>
            </a:extLst>
          </p:cNvPr>
          <p:cNvSpPr/>
          <p:nvPr/>
        </p:nvSpPr>
        <p:spPr>
          <a:xfrm>
            <a:off x="1363894" y="10655804"/>
            <a:ext cx="434975" cy="434975"/>
          </a:xfrm>
          <a:custGeom>
            <a:avLst/>
            <a:gdLst/>
            <a:ahLst/>
            <a:cxnLst/>
            <a:rect l="l" t="t" r="r" b="b"/>
            <a:pathLst>
              <a:path w="434975" h="434975">
                <a:moveTo>
                  <a:pt x="433184" y="0"/>
                </a:moveTo>
                <a:lnTo>
                  <a:pt x="0" y="0"/>
                </a:lnTo>
                <a:lnTo>
                  <a:pt x="0" y="184289"/>
                </a:lnTo>
                <a:lnTo>
                  <a:pt x="216598" y="63423"/>
                </a:lnTo>
                <a:lnTo>
                  <a:pt x="433184" y="185483"/>
                </a:lnTo>
                <a:lnTo>
                  <a:pt x="433184" y="0"/>
                </a:lnTo>
                <a:close/>
              </a:path>
              <a:path w="434975" h="434975">
                <a:moveTo>
                  <a:pt x="434390" y="232156"/>
                </a:moveTo>
                <a:lnTo>
                  <a:pt x="217792" y="110096"/>
                </a:lnTo>
                <a:lnTo>
                  <a:pt x="216598" y="111290"/>
                </a:lnTo>
                <a:lnTo>
                  <a:pt x="0" y="232156"/>
                </a:lnTo>
                <a:lnTo>
                  <a:pt x="0" y="434403"/>
                </a:lnTo>
                <a:lnTo>
                  <a:pt x="434390" y="434403"/>
                </a:lnTo>
                <a:lnTo>
                  <a:pt x="434390" y="232156"/>
                </a:lnTo>
                <a:close/>
              </a:path>
            </a:pathLst>
          </a:custGeom>
          <a:solidFill>
            <a:srgbClr val="4795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6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1064983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21,7%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87" name="object 70">
            <a:extLst>
              <a:ext uri="{FF2B5EF4-FFF2-40B4-BE49-F238E27FC236}">
                <a16:creationId xmlns:a16="http://schemas.microsoft.com/office/drawing/2014/main" id="{8129EB70-4ED3-BB9D-F5FE-387FFF616E0C}"/>
              </a:ext>
            </a:extLst>
          </p:cNvPr>
          <p:cNvSpPr txBox="1"/>
          <p:nvPr/>
        </p:nvSpPr>
        <p:spPr>
          <a:xfrm>
            <a:off x="2113492" y="11382603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Trast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88" name="Graphic 209">
            <a:extLst>
              <a:ext uri="{FF2B5EF4-FFF2-40B4-BE49-F238E27FC236}">
                <a16:creationId xmlns:a16="http://schemas.microsoft.com/office/drawing/2014/main" id="{E5615E40-DE7E-CCE6-71C8-F4A65EC4ED7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r="24267" b="1298"/>
          <a:stretch/>
        </p:blipFill>
        <p:spPr>
          <a:xfrm>
            <a:off x="1197254" y="11354225"/>
            <a:ext cx="768256" cy="438912"/>
          </a:xfrm>
          <a:prstGeom prst="rect">
            <a:avLst/>
          </a:prstGeom>
        </p:spPr>
      </p:pic>
      <p:sp>
        <p:nvSpPr>
          <p:cNvPr id="1789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1135022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21,7%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90" name="object 70">
            <a:extLst>
              <a:ext uri="{FF2B5EF4-FFF2-40B4-BE49-F238E27FC236}">
                <a16:creationId xmlns:a16="http://schemas.microsoft.com/office/drawing/2014/main" id="{4E852ABB-3F5B-DBAF-51A0-B4FAB7E4AE76}"/>
              </a:ext>
            </a:extLst>
          </p:cNvPr>
          <p:cNvSpPr txBox="1"/>
          <p:nvPr/>
        </p:nvSpPr>
        <p:spPr>
          <a:xfrm>
            <a:off x="2113492" y="12099137"/>
            <a:ext cx="1894721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Asaka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91" name="Freeform: Shape 221">
            <a:extLst>
              <a:ext uri="{FF2B5EF4-FFF2-40B4-BE49-F238E27FC236}">
                <a16:creationId xmlns:a16="http://schemas.microsoft.com/office/drawing/2014/main" id="{9D393B74-FC06-9CB2-1600-33216B522192}"/>
              </a:ext>
            </a:extLst>
          </p:cNvPr>
          <p:cNvSpPr/>
          <p:nvPr/>
        </p:nvSpPr>
        <p:spPr>
          <a:xfrm>
            <a:off x="1365382" y="12074215"/>
            <a:ext cx="432000" cy="432000"/>
          </a:xfrm>
          <a:custGeom>
            <a:avLst/>
            <a:gdLst>
              <a:gd name="connsiteX0" fmla="*/ 124585 w 772426"/>
              <a:gd name="connsiteY0" fmla="*/ 610467 h 772427"/>
              <a:gd name="connsiteX1" fmla="*/ 0 w 772426"/>
              <a:gd name="connsiteY1" fmla="*/ 735052 h 772427"/>
              <a:gd name="connsiteX2" fmla="*/ 0 w 772426"/>
              <a:gd name="connsiteY2" fmla="*/ 610467 h 772427"/>
              <a:gd name="connsiteX3" fmla="*/ 124585 w 772426"/>
              <a:gd name="connsiteY3" fmla="*/ 610467 h 772427"/>
              <a:gd name="connsiteX4" fmla="*/ 530732 w 772426"/>
              <a:gd name="connsiteY4" fmla="*/ 0 h 772427"/>
              <a:gd name="connsiteX5" fmla="*/ 0 w 772426"/>
              <a:gd name="connsiteY5" fmla="*/ 535716 h 772427"/>
              <a:gd name="connsiteX6" fmla="*/ 0 w 772426"/>
              <a:gd name="connsiteY6" fmla="*/ 0 h 772427"/>
              <a:gd name="connsiteX7" fmla="*/ 530732 w 772426"/>
              <a:gd name="connsiteY7" fmla="*/ 0 h 772427"/>
              <a:gd name="connsiteX8" fmla="*/ 735052 w 772426"/>
              <a:gd name="connsiteY8" fmla="*/ 0 h 772427"/>
              <a:gd name="connsiteX9" fmla="*/ 602991 w 772426"/>
              <a:gd name="connsiteY9" fmla="*/ 0 h 772427"/>
              <a:gd name="connsiteX10" fmla="*/ 52326 w 772426"/>
              <a:gd name="connsiteY10" fmla="*/ 558141 h 772427"/>
              <a:gd name="connsiteX11" fmla="*/ 176911 w 772426"/>
              <a:gd name="connsiteY11" fmla="*/ 558141 h 772427"/>
              <a:gd name="connsiteX12" fmla="*/ 735052 w 772426"/>
              <a:gd name="connsiteY12" fmla="*/ 0 h 772427"/>
              <a:gd name="connsiteX13" fmla="*/ 772427 w 772426"/>
              <a:gd name="connsiteY13" fmla="*/ 37376 h 772427"/>
              <a:gd name="connsiteX14" fmla="*/ 772427 w 772426"/>
              <a:gd name="connsiteY14" fmla="*/ 772427 h 772427"/>
              <a:gd name="connsiteX15" fmla="*/ 607975 w 772426"/>
              <a:gd name="connsiteY15" fmla="*/ 772427 h 772427"/>
              <a:gd name="connsiteX16" fmla="*/ 607975 w 772426"/>
              <a:gd name="connsiteY16" fmla="*/ 201828 h 772427"/>
              <a:gd name="connsiteX17" fmla="*/ 772427 w 772426"/>
              <a:gd name="connsiteY17" fmla="*/ 37376 h 772427"/>
              <a:gd name="connsiteX18" fmla="*/ 555649 w 772426"/>
              <a:gd name="connsiteY18" fmla="*/ 254153 h 772427"/>
              <a:gd name="connsiteX19" fmla="*/ 251662 w 772426"/>
              <a:gd name="connsiteY19" fmla="*/ 558141 h 772427"/>
              <a:gd name="connsiteX20" fmla="*/ 555649 w 772426"/>
              <a:gd name="connsiteY20" fmla="*/ 558141 h 772427"/>
              <a:gd name="connsiteX21" fmla="*/ 555649 w 772426"/>
              <a:gd name="connsiteY21" fmla="*/ 254153 h 772427"/>
              <a:gd name="connsiteX22" fmla="*/ 555649 w 772426"/>
              <a:gd name="connsiteY22" fmla="*/ 610467 h 772427"/>
              <a:gd name="connsiteX23" fmla="*/ 199336 w 772426"/>
              <a:gd name="connsiteY23" fmla="*/ 610467 h 772427"/>
              <a:gd name="connsiteX24" fmla="*/ 37376 w 772426"/>
              <a:gd name="connsiteY24" fmla="*/ 772427 h 772427"/>
              <a:gd name="connsiteX25" fmla="*/ 555649 w 772426"/>
              <a:gd name="connsiteY25" fmla="*/ 772427 h 772427"/>
              <a:gd name="connsiteX26" fmla="*/ 555649 w 772426"/>
              <a:gd name="connsiteY26" fmla="*/ 610467 h 772427"/>
              <a:gd name="connsiteX27" fmla="*/ 555649 w 772426"/>
              <a:gd name="connsiteY27" fmla="*/ 610467 h 772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72426" h="772427">
                <a:moveTo>
                  <a:pt x="124585" y="610467"/>
                </a:moveTo>
                <a:lnTo>
                  <a:pt x="0" y="735052"/>
                </a:lnTo>
                <a:lnTo>
                  <a:pt x="0" y="610467"/>
                </a:lnTo>
                <a:lnTo>
                  <a:pt x="124585" y="610467"/>
                </a:lnTo>
                <a:close/>
                <a:moveTo>
                  <a:pt x="530732" y="0"/>
                </a:moveTo>
                <a:lnTo>
                  <a:pt x="0" y="535716"/>
                </a:lnTo>
                <a:lnTo>
                  <a:pt x="0" y="0"/>
                </a:lnTo>
                <a:lnTo>
                  <a:pt x="530732" y="0"/>
                </a:lnTo>
                <a:close/>
                <a:moveTo>
                  <a:pt x="735052" y="0"/>
                </a:moveTo>
                <a:lnTo>
                  <a:pt x="602991" y="0"/>
                </a:lnTo>
                <a:lnTo>
                  <a:pt x="52326" y="558141"/>
                </a:lnTo>
                <a:lnTo>
                  <a:pt x="176911" y="558141"/>
                </a:lnTo>
                <a:lnTo>
                  <a:pt x="735052" y="0"/>
                </a:lnTo>
                <a:close/>
                <a:moveTo>
                  <a:pt x="772427" y="37376"/>
                </a:moveTo>
                <a:lnTo>
                  <a:pt x="772427" y="772427"/>
                </a:lnTo>
                <a:lnTo>
                  <a:pt x="607975" y="772427"/>
                </a:lnTo>
                <a:lnTo>
                  <a:pt x="607975" y="201828"/>
                </a:lnTo>
                <a:lnTo>
                  <a:pt x="772427" y="37376"/>
                </a:lnTo>
                <a:close/>
                <a:moveTo>
                  <a:pt x="555649" y="254153"/>
                </a:moveTo>
                <a:lnTo>
                  <a:pt x="251662" y="558141"/>
                </a:lnTo>
                <a:lnTo>
                  <a:pt x="555649" y="558141"/>
                </a:lnTo>
                <a:lnTo>
                  <a:pt x="555649" y="254153"/>
                </a:lnTo>
                <a:close/>
                <a:moveTo>
                  <a:pt x="555649" y="610467"/>
                </a:moveTo>
                <a:lnTo>
                  <a:pt x="199336" y="610467"/>
                </a:lnTo>
                <a:lnTo>
                  <a:pt x="37376" y="772427"/>
                </a:lnTo>
                <a:lnTo>
                  <a:pt x="555649" y="772427"/>
                </a:lnTo>
                <a:lnTo>
                  <a:pt x="555649" y="610467"/>
                </a:lnTo>
                <a:lnTo>
                  <a:pt x="555649" y="610467"/>
                </a:lnTo>
                <a:close/>
              </a:path>
            </a:pathLst>
          </a:custGeom>
          <a:solidFill>
            <a:srgbClr val="E40026"/>
          </a:solidFill>
          <a:ln w="24884" cap="flat">
            <a:noFill/>
            <a:prstDash val="solid"/>
            <a:miter/>
          </a:ln>
        </p:spPr>
        <p:txBody>
          <a:bodyPr rtlCol="0" anchor="ctr"/>
          <a:lstStyle/>
          <a:p>
            <a:endParaRPr lang="uz-Latn-UZ" sz="2400" dirty="0"/>
          </a:p>
        </p:txBody>
      </p:sp>
      <p:sp>
        <p:nvSpPr>
          <p:cNvPr id="1792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1206675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22,1%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93" name="object 70">
            <a:extLst>
              <a:ext uri="{FF2B5EF4-FFF2-40B4-BE49-F238E27FC236}">
                <a16:creationId xmlns:a16="http://schemas.microsoft.com/office/drawing/2014/main" id="{01800862-B4E2-C7E8-421C-6E9302FEB78E}"/>
              </a:ext>
            </a:extLst>
          </p:cNvPr>
          <p:cNvSpPr txBox="1"/>
          <p:nvPr/>
        </p:nvSpPr>
        <p:spPr>
          <a:xfrm>
            <a:off x="2113492" y="12795685"/>
            <a:ext cx="19718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Hamkor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794" name="Freeform: Shape 249">
            <a:extLst>
              <a:ext uri="{FF2B5EF4-FFF2-40B4-BE49-F238E27FC236}">
                <a16:creationId xmlns:a16="http://schemas.microsoft.com/office/drawing/2014/main" id="{4AD7B3F6-1F88-D24F-6179-3A85E44CD925}"/>
              </a:ext>
            </a:extLst>
          </p:cNvPr>
          <p:cNvSpPr/>
          <p:nvPr/>
        </p:nvSpPr>
        <p:spPr>
          <a:xfrm>
            <a:off x="1361926" y="12767307"/>
            <a:ext cx="438912" cy="438912"/>
          </a:xfrm>
          <a:custGeom>
            <a:avLst/>
            <a:gdLst>
              <a:gd name="connsiteX0" fmla="*/ 416065 w 1267553"/>
              <a:gd name="connsiteY0" fmla="*/ 1240654 h 1280549"/>
              <a:gd name="connsiteX1" fmla="*/ 1229734 w 1267553"/>
              <a:gd name="connsiteY1" fmla="*/ 858010 h 1280549"/>
              <a:gd name="connsiteX2" fmla="*/ 1141770 w 1267553"/>
              <a:gd name="connsiteY2" fmla="*/ 255455 h 1280549"/>
              <a:gd name="connsiteX3" fmla="*/ 1088991 w 1267553"/>
              <a:gd name="connsiteY3" fmla="*/ 400596 h 1280549"/>
              <a:gd name="connsiteX4" fmla="*/ 1115380 w 1267553"/>
              <a:gd name="connsiteY4" fmla="*/ 814028 h 1280549"/>
              <a:gd name="connsiteX5" fmla="*/ 455649 w 1267553"/>
              <a:gd name="connsiteY5" fmla="*/ 1121902 h 1280549"/>
              <a:gd name="connsiteX6" fmla="*/ 411667 w 1267553"/>
              <a:gd name="connsiteY6" fmla="*/ 1104309 h 1280549"/>
              <a:gd name="connsiteX7" fmla="*/ 556808 w 1267553"/>
              <a:gd name="connsiteY7" fmla="*/ 699674 h 1280549"/>
              <a:gd name="connsiteX8" fmla="*/ 662365 w 1267553"/>
              <a:gd name="connsiteY8" fmla="*/ 699674 h 1280549"/>
              <a:gd name="connsiteX9" fmla="*/ 570003 w 1267553"/>
              <a:gd name="connsiteY9" fmla="*/ 954770 h 1280549"/>
              <a:gd name="connsiteX10" fmla="*/ 781116 w 1267553"/>
              <a:gd name="connsiteY10" fmla="*/ 954770 h 1280549"/>
              <a:gd name="connsiteX11" fmla="*/ 1062602 w 1267553"/>
              <a:gd name="connsiteY11" fmla="*/ 171889 h 1280549"/>
              <a:gd name="connsiteX12" fmla="*/ 847090 w 1267553"/>
              <a:gd name="connsiteY12" fmla="*/ 39943 h 1280549"/>
              <a:gd name="connsiteX13" fmla="*/ 37820 w 1267553"/>
              <a:gd name="connsiteY13" fmla="*/ 418189 h 1280549"/>
              <a:gd name="connsiteX14" fmla="*/ 125784 w 1267553"/>
              <a:gd name="connsiteY14" fmla="*/ 1020743 h 1280549"/>
              <a:gd name="connsiteX15" fmla="*/ 178562 w 1267553"/>
              <a:gd name="connsiteY15" fmla="*/ 875602 h 1280549"/>
              <a:gd name="connsiteX16" fmla="*/ 152173 w 1267553"/>
              <a:gd name="connsiteY16" fmla="*/ 462171 h 1280549"/>
              <a:gd name="connsiteX17" fmla="*/ 811904 w 1267553"/>
              <a:gd name="connsiteY17" fmla="*/ 149898 h 1280549"/>
              <a:gd name="connsiteX18" fmla="*/ 855886 w 1267553"/>
              <a:gd name="connsiteY18" fmla="*/ 167491 h 1280549"/>
              <a:gd name="connsiteX19" fmla="*/ 710745 w 1267553"/>
              <a:gd name="connsiteY19" fmla="*/ 572126 h 1280549"/>
              <a:gd name="connsiteX20" fmla="*/ 605188 w 1267553"/>
              <a:gd name="connsiteY20" fmla="*/ 572126 h 1280549"/>
              <a:gd name="connsiteX21" fmla="*/ 697551 w 1267553"/>
              <a:gd name="connsiteY21" fmla="*/ 317030 h 1280549"/>
              <a:gd name="connsiteX22" fmla="*/ 486437 w 1267553"/>
              <a:gd name="connsiteY22" fmla="*/ 317030 h 1280549"/>
              <a:gd name="connsiteX23" fmla="*/ 204951 w 1267553"/>
              <a:gd name="connsiteY23" fmla="*/ 1099911 h 1280549"/>
              <a:gd name="connsiteX24" fmla="*/ 420464 w 1267553"/>
              <a:gd name="connsiteY24" fmla="*/ 1231857 h 128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67553" h="1280549">
                <a:moveTo>
                  <a:pt x="416065" y="1240654"/>
                </a:moveTo>
                <a:cubicBezTo>
                  <a:pt x="745931" y="1363803"/>
                  <a:pt x="1110982" y="1192273"/>
                  <a:pt x="1229734" y="858010"/>
                </a:cubicBezTo>
                <a:cubicBezTo>
                  <a:pt x="1304503" y="646896"/>
                  <a:pt x="1264919" y="422587"/>
                  <a:pt x="1141770" y="255455"/>
                </a:cubicBezTo>
                <a:lnTo>
                  <a:pt x="1088991" y="400596"/>
                </a:lnTo>
                <a:cubicBezTo>
                  <a:pt x="1150566" y="523746"/>
                  <a:pt x="1168159" y="673285"/>
                  <a:pt x="1115380" y="814028"/>
                </a:cubicBezTo>
                <a:cubicBezTo>
                  <a:pt x="1018620" y="1082318"/>
                  <a:pt x="723940" y="1223061"/>
                  <a:pt x="455649" y="1121902"/>
                </a:cubicBezTo>
                <a:cubicBezTo>
                  <a:pt x="438056" y="1117504"/>
                  <a:pt x="424862" y="1108707"/>
                  <a:pt x="411667" y="1104309"/>
                </a:cubicBezTo>
                <a:lnTo>
                  <a:pt x="556808" y="699674"/>
                </a:lnTo>
                <a:lnTo>
                  <a:pt x="662365" y="699674"/>
                </a:lnTo>
                <a:lnTo>
                  <a:pt x="570003" y="954770"/>
                </a:lnTo>
                <a:lnTo>
                  <a:pt x="781116" y="954770"/>
                </a:lnTo>
                <a:cubicBezTo>
                  <a:pt x="781116" y="954770"/>
                  <a:pt x="1062602" y="171889"/>
                  <a:pt x="1062602" y="171889"/>
                </a:cubicBezTo>
                <a:cubicBezTo>
                  <a:pt x="1001027" y="114713"/>
                  <a:pt x="930656" y="70731"/>
                  <a:pt x="847090" y="39943"/>
                </a:cubicBezTo>
                <a:cubicBezTo>
                  <a:pt x="521622" y="-83207"/>
                  <a:pt x="156571" y="88323"/>
                  <a:pt x="37820" y="418189"/>
                </a:cubicBezTo>
                <a:cubicBezTo>
                  <a:pt x="-36950" y="629303"/>
                  <a:pt x="2634" y="853611"/>
                  <a:pt x="125784" y="1020743"/>
                </a:cubicBezTo>
                <a:lnTo>
                  <a:pt x="178562" y="875602"/>
                </a:lnTo>
                <a:cubicBezTo>
                  <a:pt x="116987" y="752453"/>
                  <a:pt x="99394" y="602914"/>
                  <a:pt x="152173" y="462171"/>
                </a:cubicBezTo>
                <a:cubicBezTo>
                  <a:pt x="248933" y="193880"/>
                  <a:pt x="543613" y="53138"/>
                  <a:pt x="811904" y="149898"/>
                </a:cubicBezTo>
                <a:cubicBezTo>
                  <a:pt x="829497" y="154297"/>
                  <a:pt x="842691" y="163093"/>
                  <a:pt x="855886" y="167491"/>
                </a:cubicBezTo>
                <a:lnTo>
                  <a:pt x="710745" y="572126"/>
                </a:lnTo>
                <a:lnTo>
                  <a:pt x="605188" y="572126"/>
                </a:lnTo>
                <a:lnTo>
                  <a:pt x="697551" y="317030"/>
                </a:lnTo>
                <a:lnTo>
                  <a:pt x="486437" y="317030"/>
                </a:lnTo>
                <a:cubicBezTo>
                  <a:pt x="486437" y="317030"/>
                  <a:pt x="204951" y="1099911"/>
                  <a:pt x="204951" y="1099911"/>
                </a:cubicBezTo>
                <a:cubicBezTo>
                  <a:pt x="266526" y="1157088"/>
                  <a:pt x="336898" y="1201070"/>
                  <a:pt x="420464" y="1231857"/>
                </a:cubicBezTo>
                <a:close/>
              </a:path>
            </a:pathLst>
          </a:custGeom>
          <a:solidFill>
            <a:srgbClr val="17A755"/>
          </a:solidFill>
          <a:ln w="4392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95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12763304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22,2%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96" name="object 70">
            <a:extLst>
              <a:ext uri="{FF2B5EF4-FFF2-40B4-BE49-F238E27FC236}">
                <a16:creationId xmlns:a16="http://schemas.microsoft.com/office/drawing/2014/main" id="{3258556C-9EF2-DEBA-7128-29BAAC60C48A}"/>
              </a:ext>
            </a:extLst>
          </p:cNvPr>
          <p:cNvSpPr txBox="1"/>
          <p:nvPr/>
        </p:nvSpPr>
        <p:spPr>
          <a:xfrm>
            <a:off x="2113492" y="13501282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Xalq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r>
              <a:rPr lang="uz-Latn-UZ" sz="2400" b="1" spc="-20" dirty="0">
                <a:solidFill>
                  <a:srgbClr val="00294B"/>
                </a:solidFill>
                <a:latin typeface="Roboto"/>
                <a:cs typeface="Roboto"/>
              </a:rPr>
              <a:t>i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797" name="Graphic 236">
            <a:extLst>
              <a:ext uri="{FF2B5EF4-FFF2-40B4-BE49-F238E27FC236}">
                <a16:creationId xmlns:a16="http://schemas.microsoft.com/office/drawing/2014/main" id="{A61EB9BB-32EC-493E-91E4-5FF222AF157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324239" y="13476360"/>
            <a:ext cx="514286" cy="432000"/>
          </a:xfrm>
          <a:prstGeom prst="rect">
            <a:avLst/>
          </a:prstGeom>
        </p:spPr>
      </p:pic>
      <p:sp>
        <p:nvSpPr>
          <p:cNvPr id="1798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13468901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22,4%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799" name="object 70">
            <a:extLst>
              <a:ext uri="{FF2B5EF4-FFF2-40B4-BE49-F238E27FC236}">
                <a16:creationId xmlns:a16="http://schemas.microsoft.com/office/drawing/2014/main" id="{5CDF462A-73E8-CD49-6390-825F741E2F58}"/>
              </a:ext>
            </a:extLst>
          </p:cNvPr>
          <p:cNvSpPr txBox="1"/>
          <p:nvPr/>
        </p:nvSpPr>
        <p:spPr>
          <a:xfrm>
            <a:off x="2113492" y="14192788"/>
            <a:ext cx="215662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Universal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800" name="Picture 2">
            <a:extLst>
              <a:ext uri="{FF2B5EF4-FFF2-40B4-BE49-F238E27FC236}">
                <a16:creationId xmlns:a16="http://schemas.microsoft.com/office/drawing/2014/main" id="{470B235F-487A-1DC4-7B78-F3213B21C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2" t="27319" r="79066" b="36988"/>
          <a:stretch>
            <a:fillRect/>
          </a:stretch>
        </p:blipFill>
        <p:spPr bwMode="auto">
          <a:xfrm>
            <a:off x="1363366" y="14164410"/>
            <a:ext cx="436032" cy="43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01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1416040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22,6%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02" name="object 70">
            <a:extLst>
              <a:ext uri="{FF2B5EF4-FFF2-40B4-BE49-F238E27FC236}">
                <a16:creationId xmlns:a16="http://schemas.microsoft.com/office/drawing/2014/main" id="{16DB0526-ACFA-539A-BE7B-2F6CD47ACC5A}"/>
              </a:ext>
            </a:extLst>
          </p:cNvPr>
          <p:cNvSpPr txBox="1"/>
          <p:nvPr/>
        </p:nvSpPr>
        <p:spPr>
          <a:xfrm>
            <a:off x="2113492" y="14900206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Agro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803" name="Freeform: Shape 227">
            <a:extLst>
              <a:ext uri="{FF2B5EF4-FFF2-40B4-BE49-F238E27FC236}">
                <a16:creationId xmlns:a16="http://schemas.microsoft.com/office/drawing/2014/main" id="{020B16CF-6D92-6ACD-5B00-0A7B60082654}"/>
              </a:ext>
            </a:extLst>
          </p:cNvPr>
          <p:cNvSpPr/>
          <p:nvPr/>
        </p:nvSpPr>
        <p:spPr>
          <a:xfrm>
            <a:off x="1365382" y="14875284"/>
            <a:ext cx="432000" cy="432000"/>
          </a:xfrm>
          <a:custGeom>
            <a:avLst/>
            <a:gdLst>
              <a:gd name="connsiteX0" fmla="*/ 0 w 994012"/>
              <a:gd name="connsiteY0" fmla="*/ 1006631 h 1006631"/>
              <a:gd name="connsiteX1" fmla="*/ 496994 w 994012"/>
              <a:gd name="connsiteY1" fmla="*/ 1006631 h 1006631"/>
              <a:gd name="connsiteX2" fmla="*/ 0 w 994012"/>
              <a:gd name="connsiteY2" fmla="*/ 503316 h 1006631"/>
              <a:gd name="connsiteX3" fmla="*/ 0 w 994012"/>
              <a:gd name="connsiteY3" fmla="*/ 1006631 h 1006631"/>
              <a:gd name="connsiteX4" fmla="*/ 994012 w 994012"/>
              <a:gd name="connsiteY4" fmla="*/ 1006631 h 1006631"/>
              <a:gd name="connsiteX5" fmla="*/ 994012 w 994012"/>
              <a:gd name="connsiteY5" fmla="*/ 503316 h 1006631"/>
              <a:gd name="connsiteX6" fmla="*/ 497018 w 994012"/>
              <a:gd name="connsiteY6" fmla="*/ 1006631 h 1006631"/>
              <a:gd name="connsiteX7" fmla="*/ 994012 w 994012"/>
              <a:gd name="connsiteY7" fmla="*/ 1006631 h 1006631"/>
              <a:gd name="connsiteX8" fmla="*/ 496994 w 994012"/>
              <a:gd name="connsiteY8" fmla="*/ 0 h 1006631"/>
              <a:gd name="connsiteX9" fmla="*/ 994012 w 994012"/>
              <a:gd name="connsiteY9" fmla="*/ 503316 h 1006631"/>
              <a:gd name="connsiteX10" fmla="*/ 994012 w 994012"/>
              <a:gd name="connsiteY10" fmla="*/ 0 h 1006631"/>
              <a:gd name="connsiteX11" fmla="*/ 497018 w 994012"/>
              <a:gd name="connsiteY11" fmla="*/ 0 h 1006631"/>
              <a:gd name="connsiteX12" fmla="*/ 0 w 994012"/>
              <a:gd name="connsiteY12" fmla="*/ 0 h 1006631"/>
              <a:gd name="connsiteX13" fmla="*/ 0 w 994012"/>
              <a:gd name="connsiteY13" fmla="*/ 503316 h 1006631"/>
              <a:gd name="connsiteX14" fmla="*/ 496994 w 994012"/>
              <a:gd name="connsiteY14" fmla="*/ 0 h 1006631"/>
              <a:gd name="connsiteX15" fmla="*/ 0 w 994012"/>
              <a:gd name="connsiteY15" fmla="*/ 0 h 1006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994012" h="1006631">
                <a:moveTo>
                  <a:pt x="0" y="1006631"/>
                </a:moveTo>
                <a:lnTo>
                  <a:pt x="496994" y="1006631"/>
                </a:lnTo>
                <a:lnTo>
                  <a:pt x="0" y="503316"/>
                </a:lnTo>
                <a:lnTo>
                  <a:pt x="0" y="1006631"/>
                </a:lnTo>
                <a:close/>
                <a:moveTo>
                  <a:pt x="994012" y="1006631"/>
                </a:moveTo>
                <a:lnTo>
                  <a:pt x="994012" y="503316"/>
                </a:lnTo>
                <a:lnTo>
                  <a:pt x="497018" y="1006631"/>
                </a:lnTo>
                <a:lnTo>
                  <a:pt x="994012" y="1006631"/>
                </a:lnTo>
                <a:close/>
                <a:moveTo>
                  <a:pt x="496994" y="0"/>
                </a:moveTo>
                <a:lnTo>
                  <a:pt x="994012" y="503316"/>
                </a:lnTo>
                <a:lnTo>
                  <a:pt x="994012" y="0"/>
                </a:lnTo>
                <a:lnTo>
                  <a:pt x="497018" y="0"/>
                </a:lnTo>
                <a:close/>
                <a:moveTo>
                  <a:pt x="0" y="0"/>
                </a:moveTo>
                <a:lnTo>
                  <a:pt x="0" y="503316"/>
                </a:lnTo>
                <a:lnTo>
                  <a:pt x="4969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69"/>
          </a:solidFill>
          <a:ln w="2339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1804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14867825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22,7%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05" name="object 70">
            <a:extLst>
              <a:ext uri="{FF2B5EF4-FFF2-40B4-BE49-F238E27FC236}">
                <a16:creationId xmlns:a16="http://schemas.microsoft.com/office/drawing/2014/main" id="{6DC33DDE-2EE8-98B2-E30A-B4ECB84085F9}"/>
              </a:ext>
            </a:extLst>
          </p:cNvPr>
          <p:cNvSpPr txBox="1"/>
          <p:nvPr/>
        </p:nvSpPr>
        <p:spPr>
          <a:xfrm>
            <a:off x="2113492" y="15650104"/>
            <a:ext cx="257545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Asia Alliance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806" name="object 138">
            <a:extLst>
              <a:ext uri="{FF2B5EF4-FFF2-40B4-BE49-F238E27FC236}">
                <a16:creationId xmlns:a16="http://schemas.microsoft.com/office/drawing/2014/main" id="{781E77B3-A257-CD77-D37A-58B0F32AA153}"/>
              </a:ext>
            </a:extLst>
          </p:cNvPr>
          <p:cNvSpPr/>
          <p:nvPr/>
        </p:nvSpPr>
        <p:spPr>
          <a:xfrm>
            <a:off x="1361926" y="15621726"/>
            <a:ext cx="438912" cy="438912"/>
          </a:xfrm>
          <a:custGeom>
            <a:avLst/>
            <a:gdLst/>
            <a:ahLst/>
            <a:cxnLst/>
            <a:rect l="l" t="t" r="r" b="b"/>
            <a:pathLst>
              <a:path w="562609" h="563245">
                <a:moveTo>
                  <a:pt x="406565" y="512000"/>
                </a:moveTo>
                <a:lnTo>
                  <a:pt x="396227" y="498246"/>
                </a:lnTo>
                <a:lnTo>
                  <a:pt x="376415" y="492417"/>
                </a:lnTo>
                <a:lnTo>
                  <a:pt x="94703" y="492417"/>
                </a:lnTo>
                <a:lnTo>
                  <a:pt x="134645" y="521931"/>
                </a:lnTo>
                <a:lnTo>
                  <a:pt x="179552" y="544131"/>
                </a:lnTo>
                <a:lnTo>
                  <a:pt x="228549" y="558126"/>
                </a:lnTo>
                <a:lnTo>
                  <a:pt x="280758" y="563041"/>
                </a:lnTo>
                <a:lnTo>
                  <a:pt x="310337" y="561555"/>
                </a:lnTo>
                <a:lnTo>
                  <a:pt x="365061" y="550341"/>
                </a:lnTo>
                <a:lnTo>
                  <a:pt x="405422" y="528091"/>
                </a:lnTo>
                <a:lnTo>
                  <a:pt x="406565" y="512000"/>
                </a:lnTo>
                <a:close/>
              </a:path>
              <a:path w="562609" h="563245">
                <a:moveTo>
                  <a:pt x="468642" y="71462"/>
                </a:moveTo>
                <a:lnTo>
                  <a:pt x="428472" y="41554"/>
                </a:lnTo>
                <a:lnTo>
                  <a:pt x="383247" y="19062"/>
                </a:lnTo>
                <a:lnTo>
                  <a:pt x="333857" y="4914"/>
                </a:lnTo>
                <a:lnTo>
                  <a:pt x="281203" y="0"/>
                </a:lnTo>
                <a:lnTo>
                  <a:pt x="251929" y="1498"/>
                </a:lnTo>
                <a:lnTo>
                  <a:pt x="196100" y="13093"/>
                </a:lnTo>
                <a:lnTo>
                  <a:pt x="155371" y="35775"/>
                </a:lnTo>
                <a:lnTo>
                  <a:pt x="154305" y="51892"/>
                </a:lnTo>
                <a:lnTo>
                  <a:pt x="164655" y="65646"/>
                </a:lnTo>
                <a:lnTo>
                  <a:pt x="184442" y="71462"/>
                </a:lnTo>
                <a:lnTo>
                  <a:pt x="468642" y="71462"/>
                </a:lnTo>
                <a:close/>
              </a:path>
              <a:path w="562609" h="563245">
                <a:moveTo>
                  <a:pt x="539394" y="393928"/>
                </a:moveTo>
                <a:lnTo>
                  <a:pt x="23025" y="393928"/>
                </a:lnTo>
                <a:lnTo>
                  <a:pt x="32143" y="412877"/>
                </a:lnTo>
                <a:lnTo>
                  <a:pt x="42608" y="431012"/>
                </a:lnTo>
                <a:lnTo>
                  <a:pt x="54356" y="448259"/>
                </a:lnTo>
                <a:lnTo>
                  <a:pt x="67310" y="464553"/>
                </a:lnTo>
                <a:lnTo>
                  <a:pt x="495096" y="464553"/>
                </a:lnTo>
                <a:lnTo>
                  <a:pt x="508063" y="448259"/>
                </a:lnTo>
                <a:lnTo>
                  <a:pt x="519798" y="431012"/>
                </a:lnTo>
                <a:lnTo>
                  <a:pt x="530263" y="412877"/>
                </a:lnTo>
                <a:lnTo>
                  <a:pt x="539394" y="393928"/>
                </a:lnTo>
                <a:close/>
              </a:path>
              <a:path w="562609" h="563245">
                <a:moveTo>
                  <a:pt x="539394" y="169113"/>
                </a:moveTo>
                <a:lnTo>
                  <a:pt x="530263" y="150152"/>
                </a:lnTo>
                <a:lnTo>
                  <a:pt x="519798" y="132029"/>
                </a:lnTo>
                <a:lnTo>
                  <a:pt x="508050" y="114782"/>
                </a:lnTo>
                <a:lnTo>
                  <a:pt x="495096" y="98475"/>
                </a:lnTo>
                <a:lnTo>
                  <a:pt x="67310" y="98475"/>
                </a:lnTo>
                <a:lnTo>
                  <a:pt x="54356" y="114782"/>
                </a:lnTo>
                <a:lnTo>
                  <a:pt x="42608" y="132029"/>
                </a:lnTo>
                <a:lnTo>
                  <a:pt x="32143" y="150152"/>
                </a:lnTo>
                <a:lnTo>
                  <a:pt x="23025" y="169113"/>
                </a:lnTo>
                <a:lnTo>
                  <a:pt x="539394" y="169113"/>
                </a:lnTo>
                <a:close/>
              </a:path>
              <a:path w="562609" h="563245">
                <a:moveTo>
                  <a:pt x="562394" y="267601"/>
                </a:moveTo>
                <a:lnTo>
                  <a:pt x="560895" y="249250"/>
                </a:lnTo>
                <a:lnTo>
                  <a:pt x="558253" y="231254"/>
                </a:lnTo>
                <a:lnTo>
                  <a:pt x="554482" y="213652"/>
                </a:lnTo>
                <a:lnTo>
                  <a:pt x="549643" y="196469"/>
                </a:lnTo>
                <a:lnTo>
                  <a:pt x="12763" y="196469"/>
                </a:lnTo>
                <a:lnTo>
                  <a:pt x="7924" y="213652"/>
                </a:lnTo>
                <a:lnTo>
                  <a:pt x="4165" y="231254"/>
                </a:lnTo>
                <a:lnTo>
                  <a:pt x="1511" y="249250"/>
                </a:lnTo>
                <a:lnTo>
                  <a:pt x="25" y="267601"/>
                </a:lnTo>
                <a:lnTo>
                  <a:pt x="562394" y="267601"/>
                </a:lnTo>
                <a:close/>
              </a:path>
              <a:path w="562609" h="563245">
                <a:moveTo>
                  <a:pt x="562406" y="294944"/>
                </a:moveTo>
                <a:lnTo>
                  <a:pt x="0" y="294944"/>
                </a:lnTo>
                <a:lnTo>
                  <a:pt x="1460" y="313296"/>
                </a:lnTo>
                <a:lnTo>
                  <a:pt x="4064" y="331292"/>
                </a:lnTo>
                <a:lnTo>
                  <a:pt x="7797" y="348894"/>
                </a:lnTo>
                <a:lnTo>
                  <a:pt x="12611" y="366077"/>
                </a:lnTo>
                <a:lnTo>
                  <a:pt x="549808" y="366077"/>
                </a:lnTo>
                <a:lnTo>
                  <a:pt x="554609" y="348894"/>
                </a:lnTo>
                <a:lnTo>
                  <a:pt x="558342" y="331292"/>
                </a:lnTo>
                <a:lnTo>
                  <a:pt x="560946" y="313296"/>
                </a:lnTo>
                <a:lnTo>
                  <a:pt x="562406" y="294944"/>
                </a:lnTo>
                <a:close/>
              </a:path>
            </a:pathLst>
          </a:custGeom>
          <a:solidFill>
            <a:srgbClr val="0040E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7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4937587" y="1561772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22,8%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08" name="object 70">
            <a:extLst>
              <a:ext uri="{FF2B5EF4-FFF2-40B4-BE49-F238E27FC236}">
                <a16:creationId xmlns:a16="http://schemas.microsoft.com/office/drawing/2014/main" id="{93F7A6AC-F94D-2308-12DA-E608932998FE}"/>
              </a:ext>
            </a:extLst>
          </p:cNvPr>
          <p:cNvSpPr txBox="1"/>
          <p:nvPr/>
        </p:nvSpPr>
        <p:spPr>
          <a:xfrm>
            <a:off x="7688891" y="6401658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>
                <a:solidFill>
                  <a:srgbClr val="00294B"/>
                </a:solidFill>
                <a:latin typeface="Roboto"/>
                <a:cs typeface="Roboto"/>
              </a:rPr>
              <a:t>BR</a:t>
            </a: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809" name="object 89">
            <a:extLst>
              <a:ext uri="{FF2B5EF4-FFF2-40B4-BE49-F238E27FC236}">
                <a16:creationId xmlns:a16="http://schemas.microsoft.com/office/drawing/2014/main" id="{83A72F7E-EA43-3B57-C7C6-8B4DDE96E82D}"/>
              </a:ext>
            </a:extLst>
          </p:cNvPr>
          <p:cNvSpPr/>
          <p:nvPr/>
        </p:nvSpPr>
        <p:spPr>
          <a:xfrm>
            <a:off x="6956445" y="6410808"/>
            <a:ext cx="593090" cy="363855"/>
          </a:xfrm>
          <a:custGeom>
            <a:avLst/>
            <a:gdLst/>
            <a:ahLst/>
            <a:cxnLst/>
            <a:rect l="l" t="t" r="r" b="b"/>
            <a:pathLst>
              <a:path w="593089" h="363854">
                <a:moveTo>
                  <a:pt x="592843" y="0"/>
                </a:moveTo>
                <a:lnTo>
                  <a:pt x="403326" y="0"/>
                </a:lnTo>
                <a:lnTo>
                  <a:pt x="385097" y="37330"/>
                </a:lnTo>
                <a:lnTo>
                  <a:pt x="371387" y="61788"/>
                </a:lnTo>
                <a:lnTo>
                  <a:pt x="330042" y="115347"/>
                </a:lnTo>
                <a:lnTo>
                  <a:pt x="279375" y="159550"/>
                </a:lnTo>
                <a:lnTo>
                  <a:pt x="217148" y="185113"/>
                </a:lnTo>
                <a:lnTo>
                  <a:pt x="178177" y="196525"/>
                </a:lnTo>
                <a:lnTo>
                  <a:pt x="138587" y="213816"/>
                </a:lnTo>
                <a:lnTo>
                  <a:pt x="99675" y="238061"/>
                </a:lnTo>
                <a:lnTo>
                  <a:pt x="62741" y="270337"/>
                </a:lnTo>
                <a:lnTo>
                  <a:pt x="29083" y="311720"/>
                </a:lnTo>
                <a:lnTo>
                  <a:pt x="0" y="363285"/>
                </a:lnTo>
                <a:lnTo>
                  <a:pt x="189517" y="363285"/>
                </a:lnTo>
                <a:lnTo>
                  <a:pt x="207746" y="325955"/>
                </a:lnTo>
                <a:lnTo>
                  <a:pt x="221456" y="301497"/>
                </a:lnTo>
                <a:lnTo>
                  <a:pt x="262801" y="247938"/>
                </a:lnTo>
                <a:lnTo>
                  <a:pt x="313463" y="203735"/>
                </a:lnTo>
                <a:lnTo>
                  <a:pt x="375695" y="178172"/>
                </a:lnTo>
                <a:lnTo>
                  <a:pt x="414665" y="166760"/>
                </a:lnTo>
                <a:lnTo>
                  <a:pt x="454256" y="149469"/>
                </a:lnTo>
                <a:lnTo>
                  <a:pt x="493168" y="125224"/>
                </a:lnTo>
                <a:lnTo>
                  <a:pt x="530102" y="92948"/>
                </a:lnTo>
                <a:lnTo>
                  <a:pt x="563760" y="51565"/>
                </a:lnTo>
                <a:lnTo>
                  <a:pt x="592843" y="0"/>
                </a:lnTo>
                <a:close/>
              </a:path>
            </a:pathLst>
          </a:custGeom>
          <a:solidFill>
            <a:srgbClr val="EC382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10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636927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23,5%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11" name="object 70">
            <a:extLst>
              <a:ext uri="{FF2B5EF4-FFF2-40B4-BE49-F238E27FC236}">
                <a16:creationId xmlns:a16="http://schemas.microsoft.com/office/drawing/2014/main" id="{474E38DF-9E8E-BAAF-8739-DB856C9F25A2}"/>
              </a:ext>
            </a:extLst>
          </p:cNvPr>
          <p:cNvSpPr txBox="1"/>
          <p:nvPr/>
        </p:nvSpPr>
        <p:spPr>
          <a:xfrm>
            <a:off x="7688891" y="7169649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Infin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812" name="object 46">
            <a:extLst>
              <a:ext uri="{FF2B5EF4-FFF2-40B4-BE49-F238E27FC236}">
                <a16:creationId xmlns:a16="http://schemas.microsoft.com/office/drawing/2014/main" id="{2BE42A6B-E028-64A9-8226-3C03DA19ED1C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165386" y="7069508"/>
            <a:ext cx="208615" cy="169182"/>
          </a:xfrm>
          <a:prstGeom prst="rect">
            <a:avLst/>
          </a:prstGeom>
        </p:spPr>
      </p:pic>
      <p:sp>
        <p:nvSpPr>
          <p:cNvPr id="1813" name="object 45">
            <a:extLst>
              <a:ext uri="{FF2B5EF4-FFF2-40B4-BE49-F238E27FC236}">
                <a16:creationId xmlns:a16="http://schemas.microsoft.com/office/drawing/2014/main" id="{27EC538A-DB36-EBFE-0EAE-4CB032ADF98C}"/>
              </a:ext>
            </a:extLst>
          </p:cNvPr>
          <p:cNvSpPr/>
          <p:nvPr/>
        </p:nvSpPr>
        <p:spPr>
          <a:xfrm>
            <a:off x="7032962" y="7209351"/>
            <a:ext cx="440055" cy="442595"/>
          </a:xfrm>
          <a:custGeom>
            <a:avLst/>
            <a:gdLst/>
            <a:ahLst/>
            <a:cxnLst/>
            <a:rect l="l" t="t" r="r" b="b"/>
            <a:pathLst>
              <a:path w="440055" h="442595">
                <a:moveTo>
                  <a:pt x="117956" y="0"/>
                </a:moveTo>
                <a:lnTo>
                  <a:pt x="57476" y="0"/>
                </a:lnTo>
                <a:lnTo>
                  <a:pt x="34823" y="4570"/>
                </a:lnTo>
                <a:lnTo>
                  <a:pt x="35095" y="4570"/>
                </a:lnTo>
                <a:lnTo>
                  <a:pt x="16931" y="16744"/>
                </a:lnTo>
                <a:lnTo>
                  <a:pt x="4553" y="34925"/>
                </a:lnTo>
                <a:lnTo>
                  <a:pt x="0" y="57200"/>
                </a:lnTo>
                <a:lnTo>
                  <a:pt x="0" y="384873"/>
                </a:lnTo>
                <a:lnTo>
                  <a:pt x="4553" y="406939"/>
                </a:lnTo>
                <a:lnTo>
                  <a:pt x="16931" y="425147"/>
                </a:lnTo>
                <a:lnTo>
                  <a:pt x="35317" y="437593"/>
                </a:lnTo>
                <a:lnTo>
                  <a:pt x="35557" y="437593"/>
                </a:lnTo>
                <a:lnTo>
                  <a:pt x="57476" y="442086"/>
                </a:lnTo>
                <a:lnTo>
                  <a:pt x="382372" y="442086"/>
                </a:lnTo>
                <a:lnTo>
                  <a:pt x="404635" y="437593"/>
                </a:lnTo>
                <a:lnTo>
                  <a:pt x="422917" y="425336"/>
                </a:lnTo>
                <a:lnTo>
                  <a:pt x="435295" y="407151"/>
                </a:lnTo>
                <a:lnTo>
                  <a:pt x="439849" y="384873"/>
                </a:lnTo>
                <a:lnTo>
                  <a:pt x="439849" y="348243"/>
                </a:lnTo>
                <a:lnTo>
                  <a:pt x="110955" y="348243"/>
                </a:lnTo>
                <a:lnTo>
                  <a:pt x="107963" y="343732"/>
                </a:lnTo>
                <a:lnTo>
                  <a:pt x="107963" y="309603"/>
                </a:lnTo>
                <a:lnTo>
                  <a:pt x="110955" y="305594"/>
                </a:lnTo>
                <a:lnTo>
                  <a:pt x="167941" y="305594"/>
                </a:lnTo>
                <a:lnTo>
                  <a:pt x="166935" y="92825"/>
                </a:lnTo>
                <a:lnTo>
                  <a:pt x="166935" y="88817"/>
                </a:lnTo>
                <a:lnTo>
                  <a:pt x="169939" y="85801"/>
                </a:lnTo>
                <a:lnTo>
                  <a:pt x="439849" y="85801"/>
                </a:lnTo>
                <a:lnTo>
                  <a:pt x="439849" y="58384"/>
                </a:lnTo>
                <a:lnTo>
                  <a:pt x="197502" y="58384"/>
                </a:lnTo>
                <a:lnTo>
                  <a:pt x="167505" y="52370"/>
                </a:lnTo>
                <a:lnTo>
                  <a:pt x="142851" y="39489"/>
                </a:lnTo>
                <a:lnTo>
                  <a:pt x="125459" y="20068"/>
                </a:lnTo>
                <a:lnTo>
                  <a:pt x="124453" y="18560"/>
                </a:lnTo>
                <a:lnTo>
                  <a:pt x="123951" y="17052"/>
                </a:lnTo>
                <a:lnTo>
                  <a:pt x="122958" y="15544"/>
                </a:lnTo>
                <a:lnTo>
                  <a:pt x="120457" y="10530"/>
                </a:lnTo>
                <a:lnTo>
                  <a:pt x="118961" y="5516"/>
                </a:lnTo>
                <a:lnTo>
                  <a:pt x="117956" y="0"/>
                </a:lnTo>
                <a:close/>
              </a:path>
              <a:path w="440055" h="442595">
                <a:moveTo>
                  <a:pt x="439849" y="85801"/>
                </a:moveTo>
                <a:lnTo>
                  <a:pt x="268401" y="85801"/>
                </a:lnTo>
                <a:lnTo>
                  <a:pt x="271405" y="88817"/>
                </a:lnTo>
                <a:lnTo>
                  <a:pt x="271405" y="92825"/>
                </a:lnTo>
                <a:lnTo>
                  <a:pt x="272410" y="305594"/>
                </a:lnTo>
                <a:lnTo>
                  <a:pt x="328881" y="305594"/>
                </a:lnTo>
                <a:lnTo>
                  <a:pt x="331885" y="310105"/>
                </a:lnTo>
                <a:lnTo>
                  <a:pt x="331885" y="344234"/>
                </a:lnTo>
                <a:lnTo>
                  <a:pt x="328881" y="348243"/>
                </a:lnTo>
                <a:lnTo>
                  <a:pt x="439849" y="348243"/>
                </a:lnTo>
                <a:lnTo>
                  <a:pt x="439849" y="85801"/>
                </a:lnTo>
                <a:close/>
              </a:path>
              <a:path w="440055" h="442595">
                <a:moveTo>
                  <a:pt x="382372" y="0"/>
                </a:moveTo>
                <a:lnTo>
                  <a:pt x="338885" y="0"/>
                </a:lnTo>
                <a:lnTo>
                  <a:pt x="330451" y="9201"/>
                </a:lnTo>
                <a:lnTo>
                  <a:pt x="320890" y="17933"/>
                </a:lnTo>
                <a:lnTo>
                  <a:pt x="310203" y="26102"/>
                </a:lnTo>
                <a:lnTo>
                  <a:pt x="294393" y="36127"/>
                </a:lnTo>
                <a:lnTo>
                  <a:pt x="289905" y="38137"/>
                </a:lnTo>
                <a:lnTo>
                  <a:pt x="284903" y="40639"/>
                </a:lnTo>
                <a:lnTo>
                  <a:pt x="283396" y="41141"/>
                </a:lnTo>
                <a:lnTo>
                  <a:pt x="277023" y="44053"/>
                </a:lnTo>
                <a:lnTo>
                  <a:pt x="270651" y="46727"/>
                </a:lnTo>
                <a:lnTo>
                  <a:pt x="230921" y="57200"/>
                </a:lnTo>
                <a:lnTo>
                  <a:pt x="197502" y="58384"/>
                </a:lnTo>
                <a:lnTo>
                  <a:pt x="439849" y="58384"/>
                </a:lnTo>
                <a:lnTo>
                  <a:pt x="422955" y="17052"/>
                </a:lnTo>
                <a:lnTo>
                  <a:pt x="404635" y="4570"/>
                </a:lnTo>
                <a:lnTo>
                  <a:pt x="382372" y="0"/>
                </a:lnTo>
                <a:close/>
              </a:path>
            </a:pathLst>
          </a:custGeom>
          <a:solidFill>
            <a:srgbClr val="2249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4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7137268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23,7%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15" name="object 70">
            <a:extLst>
              <a:ext uri="{FF2B5EF4-FFF2-40B4-BE49-F238E27FC236}">
                <a16:creationId xmlns:a16="http://schemas.microsoft.com/office/drawing/2014/main" id="{02DB5884-B120-4D87-A38F-C9E1884F7B74}"/>
              </a:ext>
            </a:extLst>
          </p:cNvPr>
          <p:cNvSpPr txBox="1"/>
          <p:nvPr/>
        </p:nvSpPr>
        <p:spPr>
          <a:xfrm>
            <a:off x="7688891" y="7876924"/>
            <a:ext cx="251013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Kapital bank</a:t>
            </a:r>
          </a:p>
        </p:txBody>
      </p:sp>
      <p:pic>
        <p:nvPicPr>
          <p:cNvPr id="1816" name="Picture 4" descr="Ob'ektlar - «Kapitalbank» ATB">
            <a:extLst>
              <a:ext uri="{FF2B5EF4-FFF2-40B4-BE49-F238E27FC236}">
                <a16:creationId xmlns:a16="http://schemas.microsoft.com/office/drawing/2014/main" id="{33AE2C3C-D044-B7F7-EBD5-E46EDF52B0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917" r="88168" b="43657"/>
          <a:stretch/>
        </p:blipFill>
        <p:spPr bwMode="auto">
          <a:xfrm>
            <a:off x="7027463" y="7834002"/>
            <a:ext cx="451053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17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7844543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24,1%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18" name="object 70">
            <a:extLst>
              <a:ext uri="{FF2B5EF4-FFF2-40B4-BE49-F238E27FC236}">
                <a16:creationId xmlns:a16="http://schemas.microsoft.com/office/drawing/2014/main" id="{D62D3059-4209-1AD7-1CA3-D9EE94E3256A}"/>
              </a:ext>
            </a:extLst>
          </p:cNvPr>
          <p:cNvSpPr txBox="1"/>
          <p:nvPr/>
        </p:nvSpPr>
        <p:spPr>
          <a:xfrm>
            <a:off x="7688891" y="8573648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Turon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819" name="Freeform: Shape 217">
            <a:extLst>
              <a:ext uri="{FF2B5EF4-FFF2-40B4-BE49-F238E27FC236}">
                <a16:creationId xmlns:a16="http://schemas.microsoft.com/office/drawing/2014/main" id="{696527CB-767C-D9EE-1891-ED9E7C0F4174}"/>
              </a:ext>
            </a:extLst>
          </p:cNvPr>
          <p:cNvSpPr/>
          <p:nvPr/>
        </p:nvSpPr>
        <p:spPr>
          <a:xfrm>
            <a:off x="7033534" y="8545270"/>
            <a:ext cx="438912" cy="438912"/>
          </a:xfrm>
          <a:custGeom>
            <a:avLst/>
            <a:gdLst>
              <a:gd name="connsiteX0" fmla="*/ 0 w 895594"/>
              <a:gd name="connsiteY0" fmla="*/ 451188 h 902355"/>
              <a:gd name="connsiteX1" fmla="*/ 451822 w 895594"/>
              <a:gd name="connsiteY1" fmla="*/ 0 h 902355"/>
              <a:gd name="connsiteX2" fmla="*/ 757756 w 895594"/>
              <a:gd name="connsiteY2" fmla="*/ 305489 h 902355"/>
              <a:gd name="connsiteX3" fmla="*/ 562420 w 895594"/>
              <a:gd name="connsiteY3" fmla="*/ 255149 h 902355"/>
              <a:gd name="connsiteX4" fmla="*/ 344373 w 895594"/>
              <a:gd name="connsiteY4" fmla="*/ 298285 h 902355"/>
              <a:gd name="connsiteX5" fmla="*/ 491393 w 895594"/>
              <a:gd name="connsiteY5" fmla="*/ 309824 h 902355"/>
              <a:gd name="connsiteX6" fmla="*/ 738276 w 895594"/>
              <a:gd name="connsiteY6" fmla="*/ 384579 h 902355"/>
              <a:gd name="connsiteX7" fmla="*/ 817815 w 895594"/>
              <a:gd name="connsiteY7" fmla="*/ 365462 h 902355"/>
              <a:gd name="connsiteX8" fmla="*/ 888359 w 895594"/>
              <a:gd name="connsiteY8" fmla="*/ 435901 h 902355"/>
              <a:gd name="connsiteX9" fmla="*/ 667941 w 895594"/>
              <a:gd name="connsiteY9" fmla="*/ 420531 h 902355"/>
              <a:gd name="connsiteX10" fmla="*/ 344373 w 895594"/>
              <a:gd name="connsiteY10" fmla="*/ 434918 h 902355"/>
              <a:gd name="connsiteX11" fmla="*/ 478014 w 895594"/>
              <a:gd name="connsiteY11" fmla="*/ 442120 h 902355"/>
              <a:gd name="connsiteX12" fmla="*/ 639800 w 895594"/>
              <a:gd name="connsiteY12" fmla="*/ 492439 h 902355"/>
              <a:gd name="connsiteX13" fmla="*/ 738276 w 895594"/>
              <a:gd name="connsiteY13" fmla="*/ 521210 h 902355"/>
              <a:gd name="connsiteX14" fmla="*/ 895594 w 895594"/>
              <a:gd name="connsiteY14" fmla="*/ 459229 h 902355"/>
              <a:gd name="connsiteX15" fmla="*/ 775939 w 895594"/>
              <a:gd name="connsiteY15" fmla="*/ 578710 h 902355"/>
              <a:gd name="connsiteX16" fmla="*/ 667941 w 895594"/>
              <a:gd name="connsiteY16" fmla="*/ 549982 h 902355"/>
              <a:gd name="connsiteX17" fmla="*/ 562420 w 895594"/>
              <a:gd name="connsiteY17" fmla="*/ 521210 h 902355"/>
              <a:gd name="connsiteX18" fmla="*/ 344373 w 895594"/>
              <a:gd name="connsiteY18" fmla="*/ 571550 h 902355"/>
              <a:gd name="connsiteX19" fmla="*/ 639800 w 895594"/>
              <a:gd name="connsiteY19" fmla="*/ 629070 h 902355"/>
              <a:gd name="connsiteX20" fmla="*/ 705688 w 895594"/>
              <a:gd name="connsiteY20" fmla="*/ 648859 h 902355"/>
              <a:gd name="connsiteX21" fmla="*/ 451822 w 895594"/>
              <a:gd name="connsiteY21" fmla="*/ 902355 h 902355"/>
              <a:gd name="connsiteX22" fmla="*/ 0 w 895594"/>
              <a:gd name="connsiteY22" fmla="*/ 451188 h 902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895594" h="902355">
                <a:moveTo>
                  <a:pt x="0" y="451188"/>
                </a:moveTo>
                <a:lnTo>
                  <a:pt x="451822" y="0"/>
                </a:lnTo>
                <a:lnTo>
                  <a:pt x="757756" y="305489"/>
                </a:lnTo>
                <a:cubicBezTo>
                  <a:pt x="685180" y="305489"/>
                  <a:pt x="632816" y="255149"/>
                  <a:pt x="562420" y="255149"/>
                </a:cubicBezTo>
                <a:cubicBezTo>
                  <a:pt x="478014" y="247968"/>
                  <a:pt x="393610" y="276717"/>
                  <a:pt x="344373" y="298285"/>
                </a:cubicBezTo>
                <a:cubicBezTo>
                  <a:pt x="396525" y="297470"/>
                  <a:pt x="446749" y="296422"/>
                  <a:pt x="491393" y="309824"/>
                </a:cubicBezTo>
                <a:cubicBezTo>
                  <a:pt x="576637" y="335413"/>
                  <a:pt x="650117" y="384579"/>
                  <a:pt x="738276" y="384579"/>
                </a:cubicBezTo>
                <a:cubicBezTo>
                  <a:pt x="759372" y="384579"/>
                  <a:pt x="789672" y="379826"/>
                  <a:pt x="817815" y="365462"/>
                </a:cubicBezTo>
                <a:lnTo>
                  <a:pt x="888359" y="435901"/>
                </a:lnTo>
                <a:cubicBezTo>
                  <a:pt x="846147" y="443104"/>
                  <a:pt x="759372" y="456486"/>
                  <a:pt x="667941" y="420531"/>
                </a:cubicBezTo>
                <a:cubicBezTo>
                  <a:pt x="553297" y="370296"/>
                  <a:pt x="460085" y="384223"/>
                  <a:pt x="344373" y="434918"/>
                </a:cubicBezTo>
                <a:cubicBezTo>
                  <a:pt x="386565" y="434918"/>
                  <a:pt x="435802" y="434918"/>
                  <a:pt x="478014" y="442120"/>
                </a:cubicBezTo>
                <a:cubicBezTo>
                  <a:pt x="541324" y="449303"/>
                  <a:pt x="576492" y="463688"/>
                  <a:pt x="639800" y="492439"/>
                </a:cubicBezTo>
                <a:cubicBezTo>
                  <a:pt x="682012" y="514027"/>
                  <a:pt x="710133" y="521210"/>
                  <a:pt x="738276" y="521210"/>
                </a:cubicBezTo>
                <a:cubicBezTo>
                  <a:pt x="780467" y="521210"/>
                  <a:pt x="846376" y="487999"/>
                  <a:pt x="895594" y="459229"/>
                </a:cubicBezTo>
                <a:lnTo>
                  <a:pt x="775939" y="578710"/>
                </a:lnTo>
                <a:cubicBezTo>
                  <a:pt x="740771" y="578710"/>
                  <a:pt x="710133" y="571550"/>
                  <a:pt x="667941" y="549982"/>
                </a:cubicBezTo>
                <a:cubicBezTo>
                  <a:pt x="618704" y="528391"/>
                  <a:pt x="576492" y="521210"/>
                  <a:pt x="562420" y="521210"/>
                </a:cubicBezTo>
                <a:cubicBezTo>
                  <a:pt x="478014" y="514027"/>
                  <a:pt x="393610" y="542778"/>
                  <a:pt x="344373" y="571550"/>
                </a:cubicBezTo>
                <a:cubicBezTo>
                  <a:pt x="455366" y="571550"/>
                  <a:pt x="537697" y="582690"/>
                  <a:pt x="639800" y="629070"/>
                </a:cubicBezTo>
                <a:cubicBezTo>
                  <a:pt x="667941" y="643455"/>
                  <a:pt x="684592" y="648859"/>
                  <a:pt x="705688" y="648859"/>
                </a:cubicBezTo>
                <a:lnTo>
                  <a:pt x="451822" y="902355"/>
                </a:lnTo>
                <a:lnTo>
                  <a:pt x="0" y="451188"/>
                </a:lnTo>
                <a:close/>
              </a:path>
            </a:pathLst>
          </a:custGeom>
          <a:solidFill>
            <a:srgbClr val="1F467A"/>
          </a:solidFill>
          <a:ln w="2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 dirty="0"/>
          </a:p>
        </p:txBody>
      </p:sp>
      <p:sp>
        <p:nvSpPr>
          <p:cNvPr id="1820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854126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24,4%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21" name="object 70">
            <a:extLst>
              <a:ext uri="{FF2B5EF4-FFF2-40B4-BE49-F238E27FC236}">
                <a16:creationId xmlns:a16="http://schemas.microsoft.com/office/drawing/2014/main" id="{21568D74-B80F-20A7-D41F-6E5671F490E9}"/>
              </a:ext>
            </a:extLst>
          </p:cNvPr>
          <p:cNvSpPr txBox="1"/>
          <p:nvPr/>
        </p:nvSpPr>
        <p:spPr>
          <a:xfrm>
            <a:off x="7688891" y="9284822"/>
            <a:ext cx="1590675" cy="382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Ziraat</a:t>
            </a:r>
            <a:r>
              <a:rPr lang="uz-Latn-UZ"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lang="uz-Latn-UZ"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lang="uz-Latn-UZ" sz="2400" dirty="0">
              <a:latin typeface="Roboto"/>
              <a:cs typeface="Roboto"/>
            </a:endParaRPr>
          </a:p>
        </p:txBody>
      </p:sp>
      <p:pic>
        <p:nvPicPr>
          <p:cNvPr id="1822" name="Picture 2" descr="Ziraat Bankasi Logo, symbol, meaning, history, PNG, brand">
            <a:extLst>
              <a:ext uri="{FF2B5EF4-FFF2-40B4-BE49-F238E27FC236}">
                <a16:creationId xmlns:a16="http://schemas.microsoft.com/office/drawing/2014/main" id="{8877EECC-B4D8-D795-7E4E-A8D83B209D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2" t="12" r="30860"/>
          <a:stretch/>
        </p:blipFill>
        <p:spPr bwMode="auto">
          <a:xfrm>
            <a:off x="7058258" y="9187900"/>
            <a:ext cx="389464" cy="5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23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9252441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25,1%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24" name="object 70">
            <a:extLst>
              <a:ext uri="{FF2B5EF4-FFF2-40B4-BE49-F238E27FC236}">
                <a16:creationId xmlns:a16="http://schemas.microsoft.com/office/drawing/2014/main" id="{8DB6DE30-7BA7-E002-F151-4FCFE9EDD077}"/>
              </a:ext>
            </a:extLst>
          </p:cNvPr>
          <p:cNvSpPr txBox="1"/>
          <p:nvPr/>
        </p:nvSpPr>
        <p:spPr>
          <a:xfrm>
            <a:off x="7688891" y="9980957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SQB</a:t>
            </a:r>
            <a:endParaRPr sz="2400" dirty="0">
              <a:latin typeface="Roboto"/>
              <a:cs typeface="Roboto"/>
            </a:endParaRPr>
          </a:p>
        </p:txBody>
      </p:sp>
      <p:sp>
        <p:nvSpPr>
          <p:cNvPr id="1825" name="object 95">
            <a:extLst>
              <a:ext uri="{FF2B5EF4-FFF2-40B4-BE49-F238E27FC236}">
                <a16:creationId xmlns:a16="http://schemas.microsoft.com/office/drawing/2014/main" id="{717508F8-55F6-E35B-58FC-88108E611654}"/>
              </a:ext>
            </a:extLst>
          </p:cNvPr>
          <p:cNvSpPr/>
          <p:nvPr/>
        </p:nvSpPr>
        <p:spPr>
          <a:xfrm>
            <a:off x="7332786" y="10070988"/>
            <a:ext cx="139660" cy="305736"/>
          </a:xfrm>
          <a:custGeom>
            <a:avLst/>
            <a:gdLst/>
            <a:ahLst/>
            <a:cxnLst/>
            <a:rect l="l" t="t" r="r" b="b"/>
            <a:pathLst>
              <a:path w="187325" h="394334">
                <a:moveTo>
                  <a:pt x="153975" y="0"/>
                </a:moveTo>
                <a:lnTo>
                  <a:pt x="113763" y="19532"/>
                </a:lnTo>
                <a:lnTo>
                  <a:pt x="82525" y="49451"/>
                </a:lnTo>
                <a:lnTo>
                  <a:pt x="62268" y="87121"/>
                </a:lnTo>
                <a:lnTo>
                  <a:pt x="54999" y="129910"/>
                </a:lnTo>
                <a:lnTo>
                  <a:pt x="54999" y="276646"/>
                </a:lnTo>
                <a:lnTo>
                  <a:pt x="51413" y="309758"/>
                </a:lnTo>
                <a:lnTo>
                  <a:pt x="40728" y="341005"/>
                </a:lnTo>
                <a:lnTo>
                  <a:pt x="23429" y="369381"/>
                </a:lnTo>
                <a:lnTo>
                  <a:pt x="0" y="393884"/>
                </a:lnTo>
                <a:lnTo>
                  <a:pt x="28244" y="381538"/>
                </a:lnTo>
                <a:lnTo>
                  <a:pt x="79482" y="348956"/>
                </a:lnTo>
                <a:lnTo>
                  <a:pt x="137466" y="287362"/>
                </a:lnTo>
                <a:lnTo>
                  <a:pt x="164158" y="239581"/>
                </a:lnTo>
                <a:lnTo>
                  <a:pt x="181019" y="186847"/>
                </a:lnTo>
                <a:lnTo>
                  <a:pt x="186896" y="130269"/>
                </a:lnTo>
                <a:lnTo>
                  <a:pt x="186298" y="111988"/>
                </a:lnTo>
                <a:lnTo>
                  <a:pt x="177622" y="59366"/>
                </a:lnTo>
                <a:lnTo>
                  <a:pt x="161148" y="14238"/>
                </a:lnTo>
                <a:lnTo>
                  <a:pt x="153975" y="0"/>
                </a:lnTo>
                <a:close/>
              </a:path>
            </a:pathLst>
          </a:custGeom>
          <a:solidFill>
            <a:srgbClr val="D21F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6" name="object 93">
            <a:extLst>
              <a:ext uri="{FF2B5EF4-FFF2-40B4-BE49-F238E27FC236}">
                <a16:creationId xmlns:a16="http://schemas.microsoft.com/office/drawing/2014/main" id="{13069FF6-BAA4-EE4A-7203-3F7355D8C728}"/>
              </a:ext>
            </a:extLst>
          </p:cNvPr>
          <p:cNvSpPr/>
          <p:nvPr/>
        </p:nvSpPr>
        <p:spPr>
          <a:xfrm>
            <a:off x="7065637" y="9952579"/>
            <a:ext cx="374477" cy="177731"/>
          </a:xfrm>
          <a:custGeom>
            <a:avLst/>
            <a:gdLst/>
            <a:ahLst/>
            <a:cxnLst/>
            <a:rect l="l" t="t" r="r" b="b"/>
            <a:pathLst>
              <a:path w="502285" h="229234">
                <a:moveTo>
                  <a:pt x="251085" y="0"/>
                </a:moveTo>
                <a:lnTo>
                  <a:pt x="210945" y="2606"/>
                </a:lnTo>
                <a:lnTo>
                  <a:pt x="172471" y="10200"/>
                </a:lnTo>
                <a:lnTo>
                  <a:pt x="136019" y="22440"/>
                </a:lnTo>
                <a:lnTo>
                  <a:pt x="71994" y="58447"/>
                </a:lnTo>
                <a:lnTo>
                  <a:pt x="20714" y="106993"/>
                </a:lnTo>
                <a:lnTo>
                  <a:pt x="0" y="135487"/>
                </a:lnTo>
                <a:lnTo>
                  <a:pt x="32434" y="150365"/>
                </a:lnTo>
                <a:lnTo>
                  <a:pt x="60372" y="171490"/>
                </a:lnTo>
                <a:lnTo>
                  <a:pt x="82862" y="197904"/>
                </a:lnTo>
                <a:lnTo>
                  <a:pt x="98952" y="228648"/>
                </a:lnTo>
                <a:lnTo>
                  <a:pt x="105977" y="213101"/>
                </a:lnTo>
                <a:lnTo>
                  <a:pt x="136468" y="172500"/>
                </a:lnTo>
                <a:lnTo>
                  <a:pt x="188015" y="139102"/>
                </a:lnTo>
                <a:lnTo>
                  <a:pt x="251085" y="126859"/>
                </a:lnTo>
                <a:lnTo>
                  <a:pt x="283745" y="130026"/>
                </a:lnTo>
                <a:lnTo>
                  <a:pt x="341717" y="153484"/>
                </a:lnTo>
                <a:lnTo>
                  <a:pt x="377335" y="184936"/>
                </a:lnTo>
                <a:lnTo>
                  <a:pt x="403218" y="228636"/>
                </a:lnTo>
                <a:lnTo>
                  <a:pt x="419334" y="197835"/>
                </a:lnTo>
                <a:lnTo>
                  <a:pt x="441839" y="171435"/>
                </a:lnTo>
                <a:lnTo>
                  <a:pt x="469772" y="150348"/>
                </a:lnTo>
                <a:lnTo>
                  <a:pt x="502171" y="135487"/>
                </a:lnTo>
                <a:lnTo>
                  <a:pt x="481455" y="106993"/>
                </a:lnTo>
                <a:lnTo>
                  <a:pt x="430167" y="58447"/>
                </a:lnTo>
                <a:lnTo>
                  <a:pt x="366142" y="22445"/>
                </a:lnTo>
                <a:lnTo>
                  <a:pt x="329693" y="10204"/>
                </a:lnTo>
                <a:lnTo>
                  <a:pt x="291223" y="2608"/>
                </a:lnTo>
                <a:lnTo>
                  <a:pt x="251085" y="0"/>
                </a:lnTo>
                <a:close/>
              </a:path>
            </a:pathLst>
          </a:custGeom>
          <a:solidFill>
            <a:srgbClr val="AEB0B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27" name="object 94">
            <a:extLst>
              <a:ext uri="{FF2B5EF4-FFF2-40B4-BE49-F238E27FC236}">
                <a16:creationId xmlns:a16="http://schemas.microsoft.com/office/drawing/2014/main" id="{95DADCDD-B76E-792D-272D-ED4B5ECEA4D0}"/>
              </a:ext>
            </a:extLst>
          </p:cNvPr>
          <p:cNvSpPr/>
          <p:nvPr/>
        </p:nvSpPr>
        <p:spPr>
          <a:xfrm>
            <a:off x="7033534" y="10070986"/>
            <a:ext cx="325242" cy="320505"/>
          </a:xfrm>
          <a:custGeom>
            <a:avLst/>
            <a:gdLst/>
            <a:ahLst/>
            <a:cxnLst/>
            <a:rect l="l" t="t" r="r" b="b"/>
            <a:pathLst>
              <a:path w="436244" h="413384">
                <a:moveTo>
                  <a:pt x="32920" y="0"/>
                </a:moveTo>
                <a:lnTo>
                  <a:pt x="13902" y="43945"/>
                </a:lnTo>
                <a:lnTo>
                  <a:pt x="2366" y="94055"/>
                </a:lnTo>
                <a:lnTo>
                  <a:pt x="0" y="130269"/>
                </a:lnTo>
                <a:lnTo>
                  <a:pt x="3849" y="176176"/>
                </a:lnTo>
                <a:lnTo>
                  <a:pt x="14994" y="219723"/>
                </a:lnTo>
                <a:lnTo>
                  <a:pt x="32829" y="260327"/>
                </a:lnTo>
                <a:lnTo>
                  <a:pt x="56749" y="297406"/>
                </a:lnTo>
                <a:lnTo>
                  <a:pt x="86148" y="330377"/>
                </a:lnTo>
                <a:lnTo>
                  <a:pt x="120421" y="358665"/>
                </a:lnTo>
                <a:lnTo>
                  <a:pt x="158962" y="381681"/>
                </a:lnTo>
                <a:lnTo>
                  <a:pt x="201166" y="398843"/>
                </a:lnTo>
                <a:lnTo>
                  <a:pt x="246428" y="409566"/>
                </a:lnTo>
                <a:lnTo>
                  <a:pt x="294142" y="413270"/>
                </a:lnTo>
                <a:lnTo>
                  <a:pt x="322531" y="410545"/>
                </a:lnTo>
                <a:lnTo>
                  <a:pt x="374209" y="389593"/>
                </a:lnTo>
                <a:lnTo>
                  <a:pt x="412873" y="351877"/>
                </a:lnTo>
                <a:lnTo>
                  <a:pt x="433480" y="303729"/>
                </a:lnTo>
                <a:lnTo>
                  <a:pt x="436175" y="276682"/>
                </a:lnTo>
                <a:lnTo>
                  <a:pt x="436139" y="205887"/>
                </a:lnTo>
                <a:lnTo>
                  <a:pt x="430267" y="215286"/>
                </a:lnTo>
                <a:lnTo>
                  <a:pt x="423747" y="224238"/>
                </a:lnTo>
                <a:lnTo>
                  <a:pt x="384863" y="259743"/>
                </a:lnTo>
                <a:lnTo>
                  <a:pt x="326841" y="283228"/>
                </a:lnTo>
                <a:lnTo>
                  <a:pt x="294142" y="286399"/>
                </a:lnTo>
                <a:lnTo>
                  <a:pt x="261435" y="283228"/>
                </a:lnTo>
                <a:lnTo>
                  <a:pt x="203409" y="259738"/>
                </a:lnTo>
                <a:lnTo>
                  <a:pt x="159577" y="217567"/>
                </a:lnTo>
                <a:lnTo>
                  <a:pt x="135158" y="161737"/>
                </a:lnTo>
                <a:lnTo>
                  <a:pt x="131861" y="130269"/>
                </a:lnTo>
                <a:lnTo>
                  <a:pt x="124691" y="87323"/>
                </a:lnTo>
                <a:lnTo>
                  <a:pt x="104496" y="49603"/>
                </a:lnTo>
                <a:lnTo>
                  <a:pt x="73248" y="19649"/>
                </a:lnTo>
                <a:lnTo>
                  <a:pt x="32920" y="0"/>
                </a:lnTo>
                <a:close/>
              </a:path>
            </a:pathLst>
          </a:custGeom>
          <a:solidFill>
            <a:srgbClr val="003C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8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994857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25,4%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29" name="object 70">
            <a:extLst>
              <a:ext uri="{FF2B5EF4-FFF2-40B4-BE49-F238E27FC236}">
                <a16:creationId xmlns:a16="http://schemas.microsoft.com/office/drawing/2014/main" id="{85CD4721-C8E8-30F2-C598-3FB01FFD2F32}"/>
              </a:ext>
            </a:extLst>
          </p:cNvPr>
          <p:cNvSpPr txBox="1"/>
          <p:nvPr/>
        </p:nvSpPr>
        <p:spPr>
          <a:xfrm>
            <a:off x="7688891" y="10680057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Davr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830" name="Graphic 260">
            <a:extLst>
              <a:ext uri="{FF2B5EF4-FFF2-40B4-BE49-F238E27FC236}">
                <a16:creationId xmlns:a16="http://schemas.microsoft.com/office/drawing/2014/main" id="{4011884D-74F9-86A8-EFE1-1FFB14CFEFC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950462" y="10651679"/>
            <a:ext cx="605055" cy="438912"/>
          </a:xfrm>
          <a:prstGeom prst="rect">
            <a:avLst/>
          </a:prstGeom>
        </p:spPr>
      </p:pic>
      <p:sp>
        <p:nvSpPr>
          <p:cNvPr id="1831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1064767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27,0%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32" name="object 70">
            <a:extLst>
              <a:ext uri="{FF2B5EF4-FFF2-40B4-BE49-F238E27FC236}">
                <a16:creationId xmlns:a16="http://schemas.microsoft.com/office/drawing/2014/main" id="{4ADBE298-3511-A45A-6C90-1377A7D90C7C}"/>
              </a:ext>
            </a:extLst>
          </p:cNvPr>
          <p:cNvSpPr txBox="1"/>
          <p:nvPr/>
        </p:nvSpPr>
        <p:spPr>
          <a:xfrm>
            <a:off x="7688891" y="11382603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Hayot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833" name="Picture 8" descr="Приложения в Google Play – Hayot Business">
            <a:extLst>
              <a:ext uri="{FF2B5EF4-FFF2-40B4-BE49-F238E27FC236}">
                <a16:creationId xmlns:a16="http://schemas.microsoft.com/office/drawing/2014/main" id="{141FA2C6-225A-CE9B-0FF0-1A0D26FDB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990" y="11339681"/>
            <a:ext cx="468000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4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11350222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27,8%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35" name="object 70">
            <a:extLst>
              <a:ext uri="{FF2B5EF4-FFF2-40B4-BE49-F238E27FC236}">
                <a16:creationId xmlns:a16="http://schemas.microsoft.com/office/drawing/2014/main" id="{EA466F51-95E6-BFF8-99F4-CD6EF9F19186}"/>
              </a:ext>
            </a:extLst>
          </p:cNvPr>
          <p:cNvSpPr txBox="1"/>
          <p:nvPr/>
        </p:nvSpPr>
        <p:spPr>
          <a:xfrm>
            <a:off x="7688891" y="12099137"/>
            <a:ext cx="193774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Garant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836" name="object 98">
            <a:extLst>
              <a:ext uri="{FF2B5EF4-FFF2-40B4-BE49-F238E27FC236}">
                <a16:creationId xmlns:a16="http://schemas.microsoft.com/office/drawing/2014/main" id="{633D1F19-06EE-4B8D-5D4C-314EE057CEB0}"/>
              </a:ext>
            </a:extLst>
          </p:cNvPr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7033534" y="12070759"/>
            <a:ext cx="438912" cy="438912"/>
          </a:xfrm>
          <a:prstGeom prst="rect">
            <a:avLst/>
          </a:prstGeom>
        </p:spPr>
      </p:pic>
      <p:sp>
        <p:nvSpPr>
          <p:cNvPr id="1837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12066756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27,9%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38" name="object 70">
            <a:extLst>
              <a:ext uri="{FF2B5EF4-FFF2-40B4-BE49-F238E27FC236}">
                <a16:creationId xmlns:a16="http://schemas.microsoft.com/office/drawing/2014/main" id="{BC73B1A5-FC2B-E31C-2AA8-AD6427508B34}"/>
              </a:ext>
            </a:extLst>
          </p:cNvPr>
          <p:cNvSpPr txBox="1"/>
          <p:nvPr/>
        </p:nvSpPr>
        <p:spPr>
          <a:xfrm>
            <a:off x="7688891" y="12795685"/>
            <a:ext cx="156059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Anor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839" name="Рисунок 733" descr="Изображение выглядит как символ, Графика, графическая вставка, логотип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13B1D39-ACC5-376A-0BCC-CF7CA94C9E5A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534" y="12767307"/>
            <a:ext cx="438912" cy="438912"/>
          </a:xfrm>
          <a:prstGeom prst="rect">
            <a:avLst/>
          </a:prstGeom>
        </p:spPr>
      </p:pic>
      <p:sp>
        <p:nvSpPr>
          <p:cNvPr id="1840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12763304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28,0%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41" name="object 70">
            <a:extLst>
              <a:ext uri="{FF2B5EF4-FFF2-40B4-BE49-F238E27FC236}">
                <a16:creationId xmlns:a16="http://schemas.microsoft.com/office/drawing/2014/main" id="{4747C8D0-3F19-B558-7001-35A1CF3F12D6}"/>
              </a:ext>
            </a:extLst>
          </p:cNvPr>
          <p:cNvSpPr txBox="1"/>
          <p:nvPr/>
        </p:nvSpPr>
        <p:spPr>
          <a:xfrm>
            <a:off x="7688891" y="13501282"/>
            <a:ext cx="182098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Tenge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842" name="Picture 270" descr="A green text on a black background&#10;&#10;AI-generated content may be incorrect.">
            <a:extLst>
              <a:ext uri="{FF2B5EF4-FFF2-40B4-BE49-F238E27FC236}">
                <a16:creationId xmlns:a16="http://schemas.microsoft.com/office/drawing/2014/main" id="{4EEECB4F-3E12-25F2-B09D-05F68904EC6D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80"/>
          <a:stretch>
            <a:fillRect/>
          </a:stretch>
        </p:blipFill>
        <p:spPr>
          <a:xfrm>
            <a:off x="7029357" y="13472904"/>
            <a:ext cx="447265" cy="438912"/>
          </a:xfrm>
          <a:prstGeom prst="rect">
            <a:avLst/>
          </a:prstGeom>
        </p:spPr>
      </p:pic>
      <p:sp>
        <p:nvSpPr>
          <p:cNvPr id="1843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13468901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29,2%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44" name="object 70">
            <a:extLst>
              <a:ext uri="{FF2B5EF4-FFF2-40B4-BE49-F238E27FC236}">
                <a16:creationId xmlns:a16="http://schemas.microsoft.com/office/drawing/2014/main" id="{4ADBE298-3511-A45A-6C90-1377A7D90C7C}"/>
              </a:ext>
            </a:extLst>
          </p:cNvPr>
          <p:cNvSpPr txBox="1"/>
          <p:nvPr/>
        </p:nvSpPr>
        <p:spPr>
          <a:xfrm>
            <a:off x="7688891" y="14192788"/>
            <a:ext cx="15906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z-Latn-UZ" sz="2400" b="1" dirty="0">
                <a:solidFill>
                  <a:srgbClr val="00294B"/>
                </a:solidFill>
                <a:latin typeface="Roboto"/>
                <a:cs typeface="Roboto"/>
              </a:rPr>
              <a:t>TBC</a:t>
            </a:r>
            <a:r>
              <a:rPr sz="2400" b="1" spc="-25" dirty="0">
                <a:solidFill>
                  <a:srgbClr val="00294B"/>
                </a:solidFill>
                <a:latin typeface="Roboto"/>
                <a:cs typeface="Roboto"/>
              </a:rPr>
              <a:t> </a:t>
            </a:r>
            <a:r>
              <a:rPr sz="2400" b="1" spc="-20" dirty="0">
                <a:solidFill>
                  <a:srgbClr val="00294B"/>
                </a:solidFill>
                <a:latin typeface="Roboto"/>
                <a:cs typeface="Roboto"/>
              </a:rPr>
              <a:t>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845" name="Graphic 274">
            <a:extLst>
              <a:ext uri="{FF2B5EF4-FFF2-40B4-BE49-F238E27FC236}">
                <a16:creationId xmlns:a16="http://schemas.microsoft.com/office/drawing/2014/main" id="{A4C1B2B9-32CB-6ACA-B15D-C846B9B5F342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7033534" y="14164410"/>
            <a:ext cx="438912" cy="438912"/>
          </a:xfrm>
          <a:prstGeom prst="rect">
            <a:avLst/>
          </a:prstGeom>
        </p:spPr>
      </p:pic>
      <p:sp>
        <p:nvSpPr>
          <p:cNvPr id="1846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14160407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31,8%</a:t>
            </a:r>
            <a:endParaRPr sz="2800" dirty="0">
              <a:latin typeface="Roboto"/>
              <a:cs typeface="Roboto"/>
            </a:endParaRPr>
          </a:p>
        </p:txBody>
      </p:sp>
      <p:sp>
        <p:nvSpPr>
          <p:cNvPr id="1847" name="object 70">
            <a:extLst>
              <a:ext uri="{FF2B5EF4-FFF2-40B4-BE49-F238E27FC236}">
                <a16:creationId xmlns:a16="http://schemas.microsoft.com/office/drawing/2014/main" id="{3B703933-E0F2-818C-5241-A1A12A6B84EF}"/>
              </a:ext>
            </a:extLst>
          </p:cNvPr>
          <p:cNvSpPr txBox="1"/>
          <p:nvPr/>
        </p:nvSpPr>
        <p:spPr>
          <a:xfrm>
            <a:off x="7688891" y="14900206"/>
            <a:ext cx="257545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b="1" dirty="0" err="1">
                <a:solidFill>
                  <a:srgbClr val="00294B"/>
                </a:solidFill>
                <a:latin typeface="Roboto"/>
                <a:cs typeface="Roboto"/>
              </a:rPr>
              <a:t>Tayanch</a:t>
            </a:r>
            <a:r>
              <a:rPr lang="en-US" sz="2400" b="1" dirty="0">
                <a:solidFill>
                  <a:srgbClr val="00294B"/>
                </a:solidFill>
                <a:latin typeface="Roboto"/>
                <a:cs typeface="Roboto"/>
              </a:rPr>
              <a:t> bank</a:t>
            </a:r>
            <a:endParaRPr sz="2400" dirty="0">
              <a:latin typeface="Roboto"/>
              <a:cs typeface="Roboto"/>
            </a:endParaRPr>
          </a:p>
        </p:txBody>
      </p:sp>
      <p:pic>
        <p:nvPicPr>
          <p:cNvPr id="1848" name="Рисунок 36" descr="Изображение выглядит как логотип, Графика, символ, Шриф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0FC771F-7373-5A30-50BF-A2E73AC3F8CE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706" y="14771244"/>
            <a:ext cx="690567" cy="640080"/>
          </a:xfrm>
          <a:prstGeom prst="rect">
            <a:avLst/>
          </a:prstGeom>
        </p:spPr>
      </p:pic>
      <p:sp>
        <p:nvSpPr>
          <p:cNvPr id="1849" name="object 71">
            <a:extLst>
              <a:ext uri="{FF2B5EF4-FFF2-40B4-BE49-F238E27FC236}">
                <a16:creationId xmlns:a16="http://schemas.microsoft.com/office/drawing/2014/main" id="{CF85F9AA-E0AE-D3A1-2397-989349F58CC4}"/>
              </a:ext>
            </a:extLst>
          </p:cNvPr>
          <p:cNvSpPr txBox="1"/>
          <p:nvPr/>
        </p:nvSpPr>
        <p:spPr>
          <a:xfrm>
            <a:off x="10515119" y="14867825"/>
            <a:ext cx="990600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00" b="1" spc="-10" dirty="0">
                <a:solidFill>
                  <a:srgbClr val="00294B"/>
                </a:solidFill>
                <a:latin typeface="Roboto"/>
                <a:cs typeface="Roboto"/>
              </a:rPr>
              <a:t>33,0%</a:t>
            </a:r>
            <a:endParaRPr sz="2800" dirty="0">
              <a:latin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068810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1831</TotalTime>
  <Words>1175</Words>
  <Application>Microsoft Office PowerPoint</Application>
  <PresentationFormat>Произвольный</PresentationFormat>
  <Paragraphs>318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Calibri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avto_ipoteka_mikro</dc:title>
  <dc:creator>To'rayev Jahongir Xusniddin o'g'li</dc:creator>
  <cp:lastModifiedBy>Tuzaliyev Doston Abduraxim o'g'li</cp:lastModifiedBy>
  <cp:revision>62</cp:revision>
  <cp:lastPrinted>2026-04-27T14:10:45Z</cp:lastPrinted>
  <dcterms:created xsi:type="dcterms:W3CDTF">2026-04-27T10:45:54Z</dcterms:created>
  <dcterms:modified xsi:type="dcterms:W3CDTF">2026-11-04T11:10:35Z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2026-04-27T00:00:00Z</vt:filetime>
  </property>
  <property fmtid="{D5CDD505-2E9C-101B-9397-08002B2CF9AE}" pid="4" name="Creator">
    <vt:lpwstr>Adobe Illustrator 30.3 (Macintosh)</vt:lpwstr>
  </property>
  <property fmtid="{D5CDD505-2E9C-101B-9397-08002B2CF9AE}" pid="5" name="CreatorVersion">
    <vt:lpwstr>21.0.0</vt:lpwstr>
  </property>
  <property fmtid="{D5CDD505-2E9C-101B-9397-08002B2CF9AE}" pid="6" name="LastSaved">
    <vt:filetime>2026-04-27T00:00:00Z</vt:filetime>
  </property>
  <property fmtid="{D5CDD505-2E9C-101B-9397-08002B2CF9AE}" pid="7" name="Producer">
    <vt:lpwstr>Adobe PDF library 18.00</vt:lpwstr>
  </property>
</Properties>
</file>