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5144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747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42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8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872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21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561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832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478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61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262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F1FB73D-C029-45F0-90A5-374C0CB009C6}" type="datetimeFigureOut">
              <a:rPr lang="ru-RU" smtClean="0"/>
              <a:t>04.03.2026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F7D9B41-0E19-4D8F-8944-F3DE9E79ECEE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21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7861" y="1704392"/>
            <a:ext cx="9505295" cy="1575207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тизимида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корруп</a:t>
            </a:r>
            <a:r>
              <a:rPr lang="uz-Cyrl-UZ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ияни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келтириб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чиқарувчи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сабаб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шарт-шароитларни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таҳлил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қилиш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юзасидан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Cyrl-UZ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ўтказилган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аноним с</a:t>
            </a:r>
            <a:r>
              <a:rPr lang="uz-Cyrl-UZ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</a:t>
            </a:r>
            <a:r>
              <a:rPr lang="ru-RU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ровнома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натижалари</a:t>
            </a:r>
            <a:br>
              <a:rPr lang="uz-Cyrl-UZ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z-Cyrl-UZ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Cyrl-UZ" sz="1600" i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(2026 йил 5-26 январь)</a:t>
            </a:r>
            <a:endParaRPr lang="ru-RU" sz="1600" i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156" y="2980313"/>
            <a:ext cx="2741699" cy="274169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470" y="3475678"/>
            <a:ext cx="2143125" cy="21336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385" y="3279599"/>
            <a:ext cx="2143125" cy="2143125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2C0DCB70-7BD4-4C8C-9542-07FEFCB043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385" y="316641"/>
            <a:ext cx="1249671" cy="1249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596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9474" y="-34185"/>
            <a:ext cx="10234058" cy="692344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1149474" y="895739"/>
            <a:ext cx="5002510" cy="10944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томонидан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коррупцион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ҳаракатлар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содир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этилишига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дуч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келсангиз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қаерга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хабар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қиласиз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бир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нечта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жавобларни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белгилаш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мумкин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6456784" y="945502"/>
            <a:ext cx="4721289" cy="9446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Банкларнинг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коррупция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ҳақида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хабар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беришга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мўлжалланган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махсус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алоқа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каналлари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мавжудлиги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тўғрисида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маълумотга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эгамисиз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72" name="Google Shape;562;p26"/>
          <p:cNvGrpSpPr/>
          <p:nvPr/>
        </p:nvGrpSpPr>
        <p:grpSpPr>
          <a:xfrm>
            <a:off x="7040204" y="2264783"/>
            <a:ext cx="1487537" cy="2462727"/>
            <a:chOff x="3104017" y="1326163"/>
            <a:chExt cx="1551300" cy="2755611"/>
          </a:xfrm>
        </p:grpSpPr>
        <p:sp>
          <p:nvSpPr>
            <p:cNvPr id="80" name="Google Shape;563;p26"/>
            <p:cNvSpPr/>
            <p:nvPr/>
          </p:nvSpPr>
          <p:spPr>
            <a:xfrm>
              <a:off x="31587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31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799" y="30004"/>
                    <a:pt x="2323" y="29480"/>
                    <a:pt x="2323" y="28837"/>
                  </a:cubicBezTo>
                  <a:cubicBezTo>
                    <a:pt x="2323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71" y="55864"/>
                    <a:pt x="27671" y="56507"/>
                  </a:cubicBezTo>
                  <a:lnTo>
                    <a:pt x="27671" y="66235"/>
                  </a:lnTo>
                  <a:lnTo>
                    <a:pt x="23039" y="61603"/>
                  </a:lnTo>
                  <a:cubicBezTo>
                    <a:pt x="22813" y="61371"/>
                    <a:pt x="22516" y="61255"/>
                    <a:pt x="22218" y="61255"/>
                  </a:cubicBezTo>
                  <a:cubicBezTo>
                    <a:pt x="21920" y="61255"/>
                    <a:pt x="21623" y="61371"/>
                    <a:pt x="21396" y="61603"/>
                  </a:cubicBezTo>
                  <a:cubicBezTo>
                    <a:pt x="20944" y="62056"/>
                    <a:pt x="20944" y="62782"/>
                    <a:pt x="21396" y="63234"/>
                  </a:cubicBezTo>
                  <a:lnTo>
                    <a:pt x="28052" y="69902"/>
                  </a:lnTo>
                  <a:cubicBezTo>
                    <a:pt x="28266" y="70116"/>
                    <a:pt x="28564" y="70235"/>
                    <a:pt x="28874" y="70235"/>
                  </a:cubicBezTo>
                  <a:cubicBezTo>
                    <a:pt x="29183" y="70235"/>
                    <a:pt x="29481" y="70116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8" y="61603"/>
                  </a:cubicBezTo>
                  <a:lnTo>
                    <a:pt x="29993" y="66318"/>
                  </a:lnTo>
                  <a:lnTo>
                    <a:pt x="29993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33" y="0"/>
                    <a:pt x="28838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564;p26"/>
            <p:cNvSpPr/>
            <p:nvPr/>
          </p:nvSpPr>
          <p:spPr>
            <a:xfrm>
              <a:off x="33902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ҲА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82" name="Google Shape;566;p26"/>
            <p:cNvSpPr txBox="1"/>
            <p:nvPr/>
          </p:nvSpPr>
          <p:spPr>
            <a:xfrm>
              <a:off x="3104017" y="3300679"/>
              <a:ext cx="1551300" cy="7810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72,9 %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uz-Cyrl-UZ" sz="13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3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6 413 нафар</a:t>
              </a:r>
              <a:endParaRPr sz="13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83" name="Google Shape;567;p26"/>
          <p:cNvGrpSpPr/>
          <p:nvPr/>
        </p:nvGrpSpPr>
        <p:grpSpPr>
          <a:xfrm>
            <a:off x="8745035" y="2264783"/>
            <a:ext cx="1487537" cy="2462727"/>
            <a:chOff x="1720155" y="1326163"/>
            <a:chExt cx="1551300" cy="2755611"/>
          </a:xfrm>
        </p:grpSpPr>
        <p:sp>
          <p:nvSpPr>
            <p:cNvPr id="84" name="Google Shape;568;p26"/>
            <p:cNvSpPr/>
            <p:nvPr/>
          </p:nvSpPr>
          <p:spPr>
            <a:xfrm>
              <a:off x="20064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ЙЎҚ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85" name="Google Shape;569;p26"/>
            <p:cNvSpPr/>
            <p:nvPr/>
          </p:nvSpPr>
          <p:spPr>
            <a:xfrm>
              <a:off x="17749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43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810" y="30004"/>
                    <a:pt x="2334" y="29480"/>
                    <a:pt x="2334" y="28837"/>
                  </a:cubicBezTo>
                  <a:cubicBezTo>
                    <a:pt x="2334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83" y="55864"/>
                    <a:pt x="27683" y="56507"/>
                  </a:cubicBezTo>
                  <a:lnTo>
                    <a:pt x="27683" y="66247"/>
                  </a:lnTo>
                  <a:lnTo>
                    <a:pt x="23027" y="61603"/>
                  </a:lnTo>
                  <a:cubicBezTo>
                    <a:pt x="22801" y="61371"/>
                    <a:pt x="22507" y="61255"/>
                    <a:pt x="22210" y="61255"/>
                  </a:cubicBezTo>
                  <a:cubicBezTo>
                    <a:pt x="21914" y="61255"/>
                    <a:pt x="21617" y="61371"/>
                    <a:pt x="21384" y="61603"/>
                  </a:cubicBezTo>
                  <a:cubicBezTo>
                    <a:pt x="20932" y="62056"/>
                    <a:pt x="20932" y="62782"/>
                    <a:pt x="21384" y="63234"/>
                  </a:cubicBezTo>
                  <a:lnTo>
                    <a:pt x="28052" y="69902"/>
                  </a:lnTo>
                  <a:cubicBezTo>
                    <a:pt x="28278" y="70128"/>
                    <a:pt x="28576" y="70235"/>
                    <a:pt x="28873" y="70235"/>
                  </a:cubicBezTo>
                  <a:cubicBezTo>
                    <a:pt x="29171" y="70235"/>
                    <a:pt x="29457" y="70128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7" y="61603"/>
                  </a:cubicBezTo>
                  <a:lnTo>
                    <a:pt x="30004" y="66306"/>
                  </a:lnTo>
                  <a:lnTo>
                    <a:pt x="30004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44" y="0"/>
                    <a:pt x="2883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571;p26"/>
            <p:cNvSpPr txBox="1"/>
            <p:nvPr/>
          </p:nvSpPr>
          <p:spPr>
            <a:xfrm>
              <a:off x="1720155" y="3300679"/>
              <a:ext cx="1551300" cy="78109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27,1%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uz-Cyrl-UZ" sz="1700" b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3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2 383 нафар</a:t>
              </a:r>
              <a:endParaRPr sz="1300" i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29" name="Google Shape;719;p30"/>
          <p:cNvGrpSpPr/>
          <p:nvPr/>
        </p:nvGrpSpPr>
        <p:grpSpPr>
          <a:xfrm>
            <a:off x="1206758" y="2105114"/>
            <a:ext cx="1486678" cy="1828949"/>
            <a:chOff x="1393865" y="1889450"/>
            <a:chExt cx="2025170" cy="2702804"/>
          </a:xfrm>
        </p:grpSpPr>
        <p:sp>
          <p:nvSpPr>
            <p:cNvPr id="30" name="Google Shape;720;p30"/>
            <p:cNvSpPr/>
            <p:nvPr/>
          </p:nvSpPr>
          <p:spPr>
            <a:xfrm>
              <a:off x="1508513" y="1889450"/>
              <a:ext cx="1766025" cy="1729700"/>
            </a:xfrm>
            <a:custGeom>
              <a:avLst/>
              <a:gdLst/>
              <a:ahLst/>
              <a:cxnLst/>
              <a:rect l="l" t="t" r="r" b="b"/>
              <a:pathLst>
                <a:path w="70641" h="69188" extrusionOk="0">
                  <a:moveTo>
                    <a:pt x="35315" y="1"/>
                  </a:moveTo>
                  <a:cubicBezTo>
                    <a:pt x="33410" y="1"/>
                    <a:pt x="31505" y="727"/>
                    <a:pt x="30052" y="2180"/>
                  </a:cubicBezTo>
                  <a:lnTo>
                    <a:pt x="2906" y="29338"/>
                  </a:lnTo>
                  <a:cubicBezTo>
                    <a:pt x="1" y="32243"/>
                    <a:pt x="1" y="36958"/>
                    <a:pt x="2906" y="39863"/>
                  </a:cubicBezTo>
                  <a:lnTo>
                    <a:pt x="30052" y="67009"/>
                  </a:lnTo>
                  <a:cubicBezTo>
                    <a:pt x="31505" y="68462"/>
                    <a:pt x="33410" y="69188"/>
                    <a:pt x="35315" y="69188"/>
                  </a:cubicBezTo>
                  <a:cubicBezTo>
                    <a:pt x="37220" y="69188"/>
                    <a:pt x="39125" y="68462"/>
                    <a:pt x="40577" y="67009"/>
                  </a:cubicBezTo>
                  <a:lnTo>
                    <a:pt x="67736" y="39863"/>
                  </a:lnTo>
                  <a:cubicBezTo>
                    <a:pt x="70641" y="36958"/>
                    <a:pt x="70641" y="32243"/>
                    <a:pt x="67736" y="29338"/>
                  </a:cubicBezTo>
                  <a:lnTo>
                    <a:pt x="40577" y="2180"/>
                  </a:lnTo>
                  <a:cubicBezTo>
                    <a:pt x="39125" y="727"/>
                    <a:pt x="37220" y="1"/>
                    <a:pt x="35315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29;p30"/>
            <p:cNvSpPr/>
            <p:nvPr/>
          </p:nvSpPr>
          <p:spPr>
            <a:xfrm>
              <a:off x="20030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31;p30"/>
            <p:cNvSpPr txBox="1"/>
            <p:nvPr/>
          </p:nvSpPr>
          <p:spPr>
            <a:xfrm>
              <a:off x="1393865" y="3720628"/>
              <a:ext cx="2025170" cy="87162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Банкларнинг коррупцияга қарши ички назорат тузилмаларига</a:t>
              </a:r>
              <a:endParaRPr sz="10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5" name="Google Shape;732;p30"/>
            <p:cNvSpPr/>
            <p:nvPr/>
          </p:nvSpPr>
          <p:spPr>
            <a:xfrm>
              <a:off x="20563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b="1" dirty="0">
                  <a:solidFill>
                    <a:schemeClr val="accent5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43,5 %</a:t>
              </a:r>
              <a:endParaRPr sz="1200" b="1" dirty="0">
                <a:solidFill>
                  <a:schemeClr val="accent5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44" name="Google Shape;733;p30"/>
          <p:cNvGrpSpPr/>
          <p:nvPr/>
        </p:nvGrpSpPr>
        <p:grpSpPr>
          <a:xfrm>
            <a:off x="2744595" y="2099947"/>
            <a:ext cx="1296422" cy="1834115"/>
            <a:chOff x="2968538" y="1889450"/>
            <a:chExt cx="1766000" cy="2710438"/>
          </a:xfrm>
        </p:grpSpPr>
        <p:sp>
          <p:nvSpPr>
            <p:cNvPr id="45" name="Google Shape;734;p30"/>
            <p:cNvSpPr/>
            <p:nvPr/>
          </p:nvSpPr>
          <p:spPr>
            <a:xfrm>
              <a:off x="2968538" y="1889450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3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3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748;p30"/>
            <p:cNvSpPr txBox="1"/>
            <p:nvPr/>
          </p:nvSpPr>
          <p:spPr>
            <a:xfrm>
              <a:off x="3075892" y="3720628"/>
              <a:ext cx="1551301" cy="87926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Коррупцияга қарши курашиш агентлигига</a:t>
              </a:r>
              <a:endParaRPr sz="10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49" name="Google Shape;749;p30"/>
            <p:cNvSpPr/>
            <p:nvPr/>
          </p:nvSpPr>
          <p:spPr>
            <a:xfrm>
              <a:off x="345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750;p30"/>
            <p:cNvSpPr/>
            <p:nvPr/>
          </p:nvSpPr>
          <p:spPr>
            <a:xfrm>
              <a:off x="350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200" b="1" dirty="0">
                  <a:solidFill>
                    <a:schemeClr val="accent5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30,0 %</a:t>
              </a:r>
              <a:endParaRPr sz="1200" b="1" dirty="0">
                <a:solidFill>
                  <a:schemeClr val="accent5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79" name="Google Shape;751;p30"/>
          <p:cNvGrpSpPr/>
          <p:nvPr/>
        </p:nvGrpSpPr>
        <p:grpSpPr>
          <a:xfrm>
            <a:off x="4198245" y="2099948"/>
            <a:ext cx="1296422" cy="1834113"/>
            <a:chOff x="4409488" y="1889450"/>
            <a:chExt cx="1766000" cy="2710435"/>
          </a:xfrm>
        </p:grpSpPr>
        <p:sp>
          <p:nvSpPr>
            <p:cNvPr id="86" name="Google Shape;752;p30"/>
            <p:cNvSpPr/>
            <p:nvPr/>
          </p:nvSpPr>
          <p:spPr>
            <a:xfrm>
              <a:off x="4409488" y="1889450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14" y="1"/>
                  </a:moveTo>
                  <a:cubicBezTo>
                    <a:pt x="33409" y="1"/>
                    <a:pt x="31504" y="727"/>
                    <a:pt x="30052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52" y="67009"/>
                  </a:lnTo>
                  <a:cubicBezTo>
                    <a:pt x="31504" y="68462"/>
                    <a:pt x="33409" y="69188"/>
                    <a:pt x="35314" y="69188"/>
                  </a:cubicBezTo>
                  <a:cubicBezTo>
                    <a:pt x="37219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19" y="1"/>
                    <a:pt x="35314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59;p30"/>
            <p:cNvSpPr txBox="1"/>
            <p:nvPr/>
          </p:nvSpPr>
          <p:spPr>
            <a:xfrm>
              <a:off x="4516855" y="3720628"/>
              <a:ext cx="1551301" cy="8792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Ҳуқуқни муҳофаза қилувчи органларга</a:t>
              </a:r>
              <a:endParaRPr sz="10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91" name="Google Shape;760;p30"/>
            <p:cNvSpPr/>
            <p:nvPr/>
          </p:nvSpPr>
          <p:spPr>
            <a:xfrm>
              <a:off x="491351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61;p30"/>
            <p:cNvSpPr/>
            <p:nvPr/>
          </p:nvSpPr>
          <p:spPr>
            <a:xfrm>
              <a:off x="496681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200" b="1" dirty="0">
                  <a:solidFill>
                    <a:schemeClr val="accent5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12,3 %</a:t>
              </a:r>
              <a:endParaRPr sz="1200" b="1" dirty="0">
                <a:solidFill>
                  <a:schemeClr val="accent5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98" name="Google Shape;762;p30"/>
          <p:cNvGrpSpPr/>
          <p:nvPr/>
        </p:nvGrpSpPr>
        <p:grpSpPr>
          <a:xfrm>
            <a:off x="1981816" y="4042691"/>
            <a:ext cx="1296422" cy="1721541"/>
            <a:chOff x="5869488" y="1889450"/>
            <a:chExt cx="1766000" cy="2544077"/>
          </a:xfrm>
        </p:grpSpPr>
        <p:sp>
          <p:nvSpPr>
            <p:cNvPr id="99" name="Google Shape;763;p30"/>
            <p:cNvSpPr/>
            <p:nvPr/>
          </p:nvSpPr>
          <p:spPr>
            <a:xfrm>
              <a:off x="5869488" y="1889450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4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4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769;p30"/>
            <p:cNvSpPr txBox="1"/>
            <p:nvPr/>
          </p:nvSpPr>
          <p:spPr>
            <a:xfrm>
              <a:off x="5978767" y="3720629"/>
              <a:ext cx="1551301" cy="71289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Марказий банкка</a:t>
              </a:r>
              <a:endParaRPr sz="10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03" name="Google Shape;770;p30"/>
            <p:cNvSpPr/>
            <p:nvPr/>
          </p:nvSpPr>
          <p:spPr>
            <a:xfrm>
              <a:off x="635446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771;p30"/>
            <p:cNvSpPr/>
            <p:nvPr/>
          </p:nvSpPr>
          <p:spPr>
            <a:xfrm>
              <a:off x="640776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200" b="1" dirty="0">
                  <a:solidFill>
                    <a:schemeClr val="accent5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10,9 %</a:t>
              </a:r>
              <a:endParaRPr sz="1200" b="1" dirty="0">
                <a:solidFill>
                  <a:schemeClr val="accent5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111" name="Google Shape;762;p30"/>
          <p:cNvGrpSpPr/>
          <p:nvPr/>
        </p:nvGrpSpPr>
        <p:grpSpPr>
          <a:xfrm>
            <a:off x="3438960" y="4029435"/>
            <a:ext cx="1296422" cy="1734797"/>
            <a:chOff x="5869488" y="1889450"/>
            <a:chExt cx="1766000" cy="2563667"/>
          </a:xfrm>
        </p:grpSpPr>
        <p:sp>
          <p:nvSpPr>
            <p:cNvPr id="112" name="Google Shape;763;p30"/>
            <p:cNvSpPr/>
            <p:nvPr/>
          </p:nvSpPr>
          <p:spPr>
            <a:xfrm>
              <a:off x="5869488" y="1889450"/>
              <a:ext cx="1766000" cy="1729700"/>
            </a:xfrm>
            <a:custGeom>
              <a:avLst/>
              <a:gdLst/>
              <a:ahLst/>
              <a:cxnLst/>
              <a:rect l="l" t="t" r="r" b="b"/>
              <a:pathLst>
                <a:path w="70640" h="69188" extrusionOk="0">
                  <a:moveTo>
                    <a:pt x="35320" y="1"/>
                  </a:moveTo>
                  <a:cubicBezTo>
                    <a:pt x="33418" y="1"/>
                    <a:pt x="31516" y="727"/>
                    <a:pt x="30064" y="2180"/>
                  </a:cubicBezTo>
                  <a:lnTo>
                    <a:pt x="2905" y="29338"/>
                  </a:lnTo>
                  <a:cubicBezTo>
                    <a:pt x="0" y="32243"/>
                    <a:pt x="0" y="36958"/>
                    <a:pt x="2905" y="39863"/>
                  </a:cubicBezTo>
                  <a:lnTo>
                    <a:pt x="30064" y="67009"/>
                  </a:lnTo>
                  <a:cubicBezTo>
                    <a:pt x="31516" y="68462"/>
                    <a:pt x="33418" y="69188"/>
                    <a:pt x="35320" y="69188"/>
                  </a:cubicBezTo>
                  <a:cubicBezTo>
                    <a:pt x="37222" y="69188"/>
                    <a:pt x="39124" y="68462"/>
                    <a:pt x="40577" y="67009"/>
                  </a:cubicBezTo>
                  <a:lnTo>
                    <a:pt x="67735" y="39863"/>
                  </a:lnTo>
                  <a:cubicBezTo>
                    <a:pt x="70640" y="36958"/>
                    <a:pt x="70640" y="32243"/>
                    <a:pt x="67735" y="29338"/>
                  </a:cubicBezTo>
                  <a:lnTo>
                    <a:pt x="40577" y="2180"/>
                  </a:lnTo>
                  <a:cubicBezTo>
                    <a:pt x="39124" y="727"/>
                    <a:pt x="37222" y="1"/>
                    <a:pt x="35320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769;p30"/>
            <p:cNvSpPr txBox="1"/>
            <p:nvPr/>
          </p:nvSpPr>
          <p:spPr>
            <a:xfrm>
              <a:off x="5978767" y="3720629"/>
              <a:ext cx="1551301" cy="7324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ОАВ ва ижтимоий тармоқларга</a:t>
              </a:r>
              <a:endParaRPr sz="10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16" name="Google Shape;770;p30"/>
            <p:cNvSpPr/>
            <p:nvPr/>
          </p:nvSpPr>
          <p:spPr>
            <a:xfrm>
              <a:off x="6354468" y="2366088"/>
              <a:ext cx="777015" cy="776751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771;p30"/>
            <p:cNvSpPr/>
            <p:nvPr/>
          </p:nvSpPr>
          <p:spPr>
            <a:xfrm>
              <a:off x="6407760" y="2419317"/>
              <a:ext cx="670432" cy="670292"/>
            </a:xfrm>
            <a:custGeom>
              <a:avLst/>
              <a:gdLst/>
              <a:ahLst/>
              <a:cxnLst/>
              <a:rect l="l" t="t" r="r" b="b"/>
              <a:pathLst>
                <a:path w="35351" h="35339" extrusionOk="0">
                  <a:moveTo>
                    <a:pt x="3204" y="1"/>
                  </a:moveTo>
                  <a:cubicBezTo>
                    <a:pt x="1442" y="1"/>
                    <a:pt x="1" y="1429"/>
                    <a:pt x="1" y="3203"/>
                  </a:cubicBezTo>
                  <a:lnTo>
                    <a:pt x="1" y="32135"/>
                  </a:lnTo>
                  <a:cubicBezTo>
                    <a:pt x="1" y="33909"/>
                    <a:pt x="1442" y="35338"/>
                    <a:pt x="3204" y="35338"/>
                  </a:cubicBezTo>
                  <a:lnTo>
                    <a:pt x="32136" y="35338"/>
                  </a:lnTo>
                  <a:cubicBezTo>
                    <a:pt x="33910" y="35338"/>
                    <a:pt x="35351" y="33909"/>
                    <a:pt x="35351" y="32135"/>
                  </a:cubicBezTo>
                  <a:lnTo>
                    <a:pt x="35351" y="3203"/>
                  </a:lnTo>
                  <a:cubicBezTo>
                    <a:pt x="35351" y="1429"/>
                    <a:pt x="33910" y="1"/>
                    <a:pt x="3213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200" b="1" dirty="0">
                  <a:solidFill>
                    <a:schemeClr val="accent5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3,3 %</a:t>
              </a:r>
              <a:endParaRPr sz="1200" b="1" dirty="0">
                <a:solidFill>
                  <a:schemeClr val="accent5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13179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7817" y="180485"/>
            <a:ext cx="10515600" cy="471096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1137817" y="881710"/>
            <a:ext cx="5088812" cy="9749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Банкларда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манфаатлар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тўқнашуви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ҳолатларининг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юзага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келиши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кўп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қайси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фаолият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йўналишларида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намоён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бўлади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деб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ҳисоблайсиз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бир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нечта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жавобларни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белгилаш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мумкин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00" name="Google Shape;820;p32"/>
          <p:cNvSpPr/>
          <p:nvPr/>
        </p:nvSpPr>
        <p:spPr>
          <a:xfrm>
            <a:off x="1461247" y="2867885"/>
            <a:ext cx="3618053" cy="753404"/>
          </a:xfrm>
          <a:custGeom>
            <a:avLst/>
            <a:gdLst/>
            <a:ahLst/>
            <a:cxnLst/>
            <a:rect l="l" t="t" r="r" b="b"/>
            <a:pathLst>
              <a:path w="126910" h="26742" extrusionOk="0">
                <a:moveTo>
                  <a:pt x="0" y="0"/>
                </a:moveTo>
                <a:lnTo>
                  <a:pt x="0" y="26742"/>
                </a:lnTo>
                <a:lnTo>
                  <a:pt x="126909" y="26742"/>
                </a:lnTo>
                <a:lnTo>
                  <a:pt x="126909" y="0"/>
                </a:lnTo>
                <a:close/>
              </a:path>
            </a:pathLst>
          </a:custGeom>
          <a:solidFill>
            <a:srgbClr val="EC3A3B"/>
          </a:solidFill>
          <a:ln>
            <a:noFill/>
          </a:ln>
        </p:spPr>
        <p:txBody>
          <a:bodyPr spcFirstLastPara="1" wrap="square" lIns="548625" tIns="91425" rIns="5486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Банкларга</a:t>
            </a:r>
            <a:r>
              <a:rPr lang="ru-RU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ишга</a:t>
            </a:r>
            <a:r>
              <a:rPr lang="ru-RU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қабул</a:t>
            </a:r>
            <a:r>
              <a:rPr lang="ru-RU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қилиш</a:t>
            </a:r>
            <a:r>
              <a:rPr lang="ru-RU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жараёнида</a:t>
            </a:r>
            <a:endParaRPr sz="2000" b="1" dirty="0">
              <a:solidFill>
                <a:srgbClr val="FFFFFF"/>
              </a:solidFill>
            </a:endParaRPr>
          </a:p>
        </p:txBody>
      </p:sp>
      <p:sp>
        <p:nvSpPr>
          <p:cNvPr id="101" name="Google Shape;821;p32"/>
          <p:cNvSpPr/>
          <p:nvPr/>
        </p:nvSpPr>
        <p:spPr>
          <a:xfrm>
            <a:off x="1462448" y="3537310"/>
            <a:ext cx="3618024" cy="753404"/>
          </a:xfrm>
          <a:custGeom>
            <a:avLst/>
            <a:gdLst/>
            <a:ahLst/>
            <a:cxnLst/>
            <a:rect l="l" t="t" r="r" b="b"/>
            <a:pathLst>
              <a:path w="126909" h="26742" extrusionOk="0">
                <a:moveTo>
                  <a:pt x="0" y="0"/>
                </a:moveTo>
                <a:lnTo>
                  <a:pt x="0" y="26742"/>
                </a:lnTo>
                <a:lnTo>
                  <a:pt x="126909" y="26742"/>
                </a:lnTo>
                <a:lnTo>
                  <a:pt x="126909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548625" tIns="91425" rIns="5486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Бошқа</a:t>
            </a:r>
            <a:r>
              <a:rPr lang="ru-RU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фаолият</a:t>
            </a:r>
            <a:r>
              <a:rPr lang="ru-RU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ru-RU" sz="1400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йўналишида</a:t>
            </a:r>
            <a:endParaRPr sz="1400" b="1" dirty="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5" name="Google Shape;823;p32"/>
          <p:cNvSpPr/>
          <p:nvPr/>
        </p:nvSpPr>
        <p:spPr>
          <a:xfrm>
            <a:off x="1462448" y="2198760"/>
            <a:ext cx="3121992" cy="753404"/>
          </a:xfrm>
          <a:custGeom>
            <a:avLst/>
            <a:gdLst/>
            <a:ahLst/>
            <a:cxnLst/>
            <a:rect l="l" t="t" r="r" b="b"/>
            <a:pathLst>
              <a:path w="126909" h="26742" extrusionOk="0">
                <a:moveTo>
                  <a:pt x="0" y="0"/>
                </a:moveTo>
                <a:lnTo>
                  <a:pt x="0" y="26741"/>
                </a:lnTo>
                <a:lnTo>
                  <a:pt x="126909" y="26741"/>
                </a:lnTo>
                <a:lnTo>
                  <a:pt x="126909" y="0"/>
                </a:lnTo>
                <a:close/>
              </a:path>
            </a:pathLst>
          </a:custGeom>
          <a:solidFill>
            <a:srgbClr val="4949E7"/>
          </a:solidFill>
          <a:ln>
            <a:noFill/>
          </a:ln>
        </p:spPr>
        <p:txBody>
          <a:bodyPr spcFirstLastPara="1" wrap="square" lIns="548625" tIns="91425" rIns="548625" bIns="91425" anchor="ctr" anchorCtr="0">
            <a:no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uz-Cyrl-UZ" sz="1400" b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Кредитлар ажратиш жараёнида</a:t>
            </a:r>
            <a:endParaRPr sz="2000" b="1" dirty="0">
              <a:solidFill>
                <a:srgbClr val="FFFFFF"/>
              </a:solidFill>
            </a:endParaRPr>
          </a:p>
        </p:txBody>
      </p:sp>
      <p:sp>
        <p:nvSpPr>
          <p:cNvPr id="108" name="Google Shape;836;p32"/>
          <p:cNvSpPr/>
          <p:nvPr/>
        </p:nvSpPr>
        <p:spPr>
          <a:xfrm>
            <a:off x="1054048" y="2807160"/>
            <a:ext cx="929074" cy="918104"/>
          </a:xfrm>
          <a:custGeom>
            <a:avLst/>
            <a:gdLst/>
            <a:ahLst/>
            <a:cxnLst/>
            <a:rect l="l" t="t" r="r" b="b"/>
            <a:pathLst>
              <a:path w="32589" h="32588" extrusionOk="0">
                <a:moveTo>
                  <a:pt x="16288" y="0"/>
                </a:moveTo>
                <a:cubicBezTo>
                  <a:pt x="7287" y="0"/>
                  <a:pt x="1" y="7299"/>
                  <a:pt x="1" y="16288"/>
                </a:cubicBezTo>
                <a:cubicBezTo>
                  <a:pt x="1" y="25289"/>
                  <a:pt x="7287" y="32588"/>
                  <a:pt x="16288" y="32588"/>
                </a:cubicBezTo>
                <a:cubicBezTo>
                  <a:pt x="25290" y="32588"/>
                  <a:pt x="32588" y="25289"/>
                  <a:pt x="32588" y="16288"/>
                </a:cubicBezTo>
                <a:cubicBezTo>
                  <a:pt x="32588" y="7299"/>
                  <a:pt x="25290" y="0"/>
                  <a:pt x="16288" y="0"/>
                </a:cubicBezTo>
                <a:close/>
              </a:path>
            </a:pathLst>
          </a:custGeom>
          <a:solidFill>
            <a:srgbClr val="C1101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400" b="1" dirty="0">
                <a:solidFill>
                  <a:srgbClr val="FFFFFF"/>
                </a:solidFill>
                <a:latin typeface="Roboto"/>
                <a:ea typeface="Roboto"/>
                <a:cs typeface="Roboto"/>
              </a:rPr>
              <a:t>35,8 %</a:t>
            </a:r>
            <a:endParaRPr sz="1400" b="1" dirty="0">
              <a:solidFill>
                <a:srgbClr val="FFFFFF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117" name="Google Shape;845;p32"/>
          <p:cNvSpPr/>
          <p:nvPr/>
        </p:nvSpPr>
        <p:spPr>
          <a:xfrm>
            <a:off x="4227672" y="2113610"/>
            <a:ext cx="929045" cy="918132"/>
          </a:xfrm>
          <a:custGeom>
            <a:avLst/>
            <a:gdLst/>
            <a:ahLst/>
            <a:cxnLst/>
            <a:rect l="l" t="t" r="r" b="b"/>
            <a:pathLst>
              <a:path w="32588" h="32589" extrusionOk="0">
                <a:moveTo>
                  <a:pt x="16300" y="1"/>
                </a:moveTo>
                <a:cubicBezTo>
                  <a:pt x="7299" y="1"/>
                  <a:pt x="0" y="7287"/>
                  <a:pt x="0" y="16289"/>
                </a:cubicBezTo>
                <a:cubicBezTo>
                  <a:pt x="0" y="25290"/>
                  <a:pt x="7299" y="32588"/>
                  <a:pt x="16300" y="32588"/>
                </a:cubicBezTo>
                <a:cubicBezTo>
                  <a:pt x="25301" y="32588"/>
                  <a:pt x="32588" y="25290"/>
                  <a:pt x="32588" y="16289"/>
                </a:cubicBezTo>
                <a:cubicBezTo>
                  <a:pt x="32588" y="7287"/>
                  <a:pt x="25301" y="1"/>
                  <a:pt x="16300" y="1"/>
                </a:cubicBezTo>
                <a:close/>
              </a:path>
            </a:pathLst>
          </a:custGeom>
          <a:solidFill>
            <a:srgbClr val="1919C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400" b="1" dirty="0">
                <a:solidFill>
                  <a:srgbClr val="FFFFFF"/>
                </a:solidFill>
                <a:latin typeface="Roboto"/>
                <a:ea typeface="Roboto"/>
                <a:cs typeface="Roboto"/>
              </a:rPr>
              <a:t>37,6 %</a:t>
            </a:r>
            <a:endParaRPr sz="1400" b="1" dirty="0">
              <a:solidFill>
                <a:srgbClr val="FFFFFF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135" name="Google Shape;855;p32"/>
          <p:cNvSpPr/>
          <p:nvPr/>
        </p:nvSpPr>
        <p:spPr>
          <a:xfrm>
            <a:off x="4227672" y="3452185"/>
            <a:ext cx="929045" cy="918104"/>
          </a:xfrm>
          <a:custGeom>
            <a:avLst/>
            <a:gdLst/>
            <a:ahLst/>
            <a:cxnLst/>
            <a:rect l="l" t="t" r="r" b="b"/>
            <a:pathLst>
              <a:path w="32588" h="32588" extrusionOk="0">
                <a:moveTo>
                  <a:pt x="16300" y="0"/>
                </a:moveTo>
                <a:cubicBezTo>
                  <a:pt x="7299" y="0"/>
                  <a:pt x="0" y="7287"/>
                  <a:pt x="0" y="16288"/>
                </a:cubicBezTo>
                <a:cubicBezTo>
                  <a:pt x="0" y="25289"/>
                  <a:pt x="7299" y="32587"/>
                  <a:pt x="16300" y="32587"/>
                </a:cubicBezTo>
                <a:cubicBezTo>
                  <a:pt x="25301" y="32587"/>
                  <a:pt x="32588" y="25289"/>
                  <a:pt x="32588" y="16288"/>
                </a:cubicBezTo>
                <a:cubicBezTo>
                  <a:pt x="32588" y="7287"/>
                  <a:pt x="25301" y="0"/>
                  <a:pt x="16300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400" b="1" dirty="0">
                <a:solidFill>
                  <a:srgbClr val="FFFFFF"/>
                </a:solidFill>
                <a:latin typeface="Roboto"/>
                <a:ea typeface="Roboto"/>
                <a:cs typeface="Roboto"/>
              </a:rPr>
              <a:t>26,6 %</a:t>
            </a:r>
            <a:endParaRPr sz="1400" b="1" dirty="0">
              <a:solidFill>
                <a:srgbClr val="FFFFFF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61" name="Заголовок 1"/>
          <p:cNvSpPr txBox="1">
            <a:spLocks/>
          </p:cNvSpPr>
          <p:nvPr/>
        </p:nvSpPr>
        <p:spPr>
          <a:xfrm>
            <a:off x="6446977" y="624747"/>
            <a:ext cx="4615579" cy="12490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ходимларининг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коррупция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манфаатлар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тўқнашуви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бўйича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қонунчилик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талабларидан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хабардорлик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даражасини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баҳолайсиз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64" name="Google Shape;557;p26"/>
          <p:cNvGrpSpPr/>
          <p:nvPr/>
        </p:nvGrpSpPr>
        <p:grpSpPr>
          <a:xfrm>
            <a:off x="9215827" y="2003745"/>
            <a:ext cx="1438381" cy="2674651"/>
            <a:chOff x="4489005" y="1326163"/>
            <a:chExt cx="1551300" cy="2801566"/>
          </a:xfrm>
        </p:grpSpPr>
        <p:sp>
          <p:nvSpPr>
            <p:cNvPr id="65" name="Google Shape;558;p26"/>
            <p:cNvSpPr/>
            <p:nvPr/>
          </p:nvSpPr>
          <p:spPr>
            <a:xfrm>
              <a:off x="45437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43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7" y="30004"/>
                  </a:cubicBezTo>
                  <a:cubicBezTo>
                    <a:pt x="1810" y="30004"/>
                    <a:pt x="2322" y="29480"/>
                    <a:pt x="2322" y="28837"/>
                  </a:cubicBezTo>
                  <a:cubicBezTo>
                    <a:pt x="2322" y="14216"/>
                    <a:pt x="14217" y="2322"/>
                    <a:pt x="28838" y="2322"/>
                  </a:cubicBezTo>
                  <a:cubicBezTo>
                    <a:pt x="43458" y="2322"/>
                    <a:pt x="55353" y="14216"/>
                    <a:pt x="55353" y="28837"/>
                  </a:cubicBezTo>
                  <a:cubicBezTo>
                    <a:pt x="55353" y="43458"/>
                    <a:pt x="43458" y="55352"/>
                    <a:pt x="28838" y="55352"/>
                  </a:cubicBezTo>
                  <a:cubicBezTo>
                    <a:pt x="28195" y="55352"/>
                    <a:pt x="27671" y="55864"/>
                    <a:pt x="27671" y="56507"/>
                  </a:cubicBezTo>
                  <a:lnTo>
                    <a:pt x="27671" y="66282"/>
                  </a:lnTo>
                  <a:lnTo>
                    <a:pt x="22992" y="61603"/>
                  </a:lnTo>
                  <a:cubicBezTo>
                    <a:pt x="22765" y="61371"/>
                    <a:pt x="22471" y="61255"/>
                    <a:pt x="22175" y="61255"/>
                  </a:cubicBezTo>
                  <a:cubicBezTo>
                    <a:pt x="21878" y="61255"/>
                    <a:pt x="21581" y="61371"/>
                    <a:pt x="21349" y="61603"/>
                  </a:cubicBezTo>
                  <a:cubicBezTo>
                    <a:pt x="20896" y="62056"/>
                    <a:pt x="20896" y="62782"/>
                    <a:pt x="21349" y="63234"/>
                  </a:cubicBezTo>
                  <a:lnTo>
                    <a:pt x="28016" y="69902"/>
                  </a:lnTo>
                  <a:cubicBezTo>
                    <a:pt x="28242" y="70128"/>
                    <a:pt x="28540" y="70235"/>
                    <a:pt x="28838" y="70235"/>
                  </a:cubicBezTo>
                  <a:cubicBezTo>
                    <a:pt x="29135" y="70235"/>
                    <a:pt x="29421" y="70128"/>
                    <a:pt x="29659" y="69902"/>
                  </a:cubicBezTo>
                  <a:lnTo>
                    <a:pt x="36315" y="63234"/>
                  </a:lnTo>
                  <a:cubicBezTo>
                    <a:pt x="36767" y="62782"/>
                    <a:pt x="36767" y="62056"/>
                    <a:pt x="36315" y="61603"/>
                  </a:cubicBezTo>
                  <a:cubicBezTo>
                    <a:pt x="36089" y="61371"/>
                    <a:pt x="35791" y="61255"/>
                    <a:pt x="35493" y="61255"/>
                  </a:cubicBezTo>
                  <a:cubicBezTo>
                    <a:pt x="35196" y="61255"/>
                    <a:pt x="34898" y="61371"/>
                    <a:pt x="34672" y="61603"/>
                  </a:cubicBezTo>
                  <a:lnTo>
                    <a:pt x="29993" y="66270"/>
                  </a:lnTo>
                  <a:lnTo>
                    <a:pt x="29993" y="57650"/>
                  </a:lnTo>
                  <a:cubicBezTo>
                    <a:pt x="45363" y="57031"/>
                    <a:pt x="57675" y="44351"/>
                    <a:pt x="57675" y="28837"/>
                  </a:cubicBezTo>
                  <a:cubicBezTo>
                    <a:pt x="57675" y="12942"/>
                    <a:pt x="44732" y="0"/>
                    <a:pt x="2883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559;p26"/>
            <p:cNvSpPr/>
            <p:nvPr/>
          </p:nvSpPr>
          <p:spPr>
            <a:xfrm>
              <a:off x="47752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5" y="39148"/>
                    <a:pt x="39148" y="30385"/>
                    <a:pt x="39148" y="19574"/>
                  </a:cubicBezTo>
                  <a:cubicBezTo>
                    <a:pt x="39148" y="8763"/>
                    <a:pt x="30385" y="0"/>
                    <a:pt x="1957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2,0%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68" name="Google Shape;561;p26"/>
            <p:cNvSpPr txBox="1"/>
            <p:nvPr/>
          </p:nvSpPr>
          <p:spPr>
            <a:xfrm>
              <a:off x="4489005" y="3300680"/>
              <a:ext cx="1551300" cy="8270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Қониқарсиз</a:t>
              </a:r>
              <a:b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174 нафар</a:t>
              </a:r>
              <a:endParaRPr sz="1200" i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9" name="Google Shape;562;p26"/>
          <p:cNvGrpSpPr/>
          <p:nvPr/>
        </p:nvGrpSpPr>
        <p:grpSpPr>
          <a:xfrm>
            <a:off x="7830839" y="2003745"/>
            <a:ext cx="1438381" cy="2674651"/>
            <a:chOff x="3104017" y="1326163"/>
            <a:chExt cx="1551300" cy="2801566"/>
          </a:xfrm>
        </p:grpSpPr>
        <p:sp>
          <p:nvSpPr>
            <p:cNvPr id="70" name="Google Shape;563;p26"/>
            <p:cNvSpPr/>
            <p:nvPr/>
          </p:nvSpPr>
          <p:spPr>
            <a:xfrm>
              <a:off x="31587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31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799" y="30004"/>
                    <a:pt x="2323" y="29480"/>
                    <a:pt x="2323" y="28837"/>
                  </a:cubicBezTo>
                  <a:cubicBezTo>
                    <a:pt x="2323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71" y="55864"/>
                    <a:pt x="27671" y="56507"/>
                  </a:cubicBezTo>
                  <a:lnTo>
                    <a:pt x="27671" y="66235"/>
                  </a:lnTo>
                  <a:lnTo>
                    <a:pt x="23039" y="61603"/>
                  </a:lnTo>
                  <a:cubicBezTo>
                    <a:pt x="22813" y="61371"/>
                    <a:pt x="22516" y="61255"/>
                    <a:pt x="22218" y="61255"/>
                  </a:cubicBezTo>
                  <a:cubicBezTo>
                    <a:pt x="21920" y="61255"/>
                    <a:pt x="21623" y="61371"/>
                    <a:pt x="21396" y="61603"/>
                  </a:cubicBezTo>
                  <a:cubicBezTo>
                    <a:pt x="20944" y="62056"/>
                    <a:pt x="20944" y="62782"/>
                    <a:pt x="21396" y="63234"/>
                  </a:cubicBezTo>
                  <a:lnTo>
                    <a:pt x="28052" y="69902"/>
                  </a:lnTo>
                  <a:cubicBezTo>
                    <a:pt x="28266" y="70116"/>
                    <a:pt x="28564" y="70235"/>
                    <a:pt x="28874" y="70235"/>
                  </a:cubicBezTo>
                  <a:cubicBezTo>
                    <a:pt x="29183" y="70235"/>
                    <a:pt x="29481" y="70116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8" y="61603"/>
                  </a:cubicBezTo>
                  <a:lnTo>
                    <a:pt x="29993" y="66318"/>
                  </a:lnTo>
                  <a:lnTo>
                    <a:pt x="29993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33" y="0"/>
                    <a:pt x="28838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564;p26"/>
            <p:cNvSpPr/>
            <p:nvPr/>
          </p:nvSpPr>
          <p:spPr>
            <a:xfrm>
              <a:off x="33902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25,7 %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2" name="Google Shape;566;p26"/>
            <p:cNvSpPr txBox="1"/>
            <p:nvPr/>
          </p:nvSpPr>
          <p:spPr>
            <a:xfrm>
              <a:off x="3104017" y="3300680"/>
              <a:ext cx="1551300" cy="82704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chemeClr val="accent4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Қониқарли</a:t>
              </a:r>
              <a:br>
                <a:rPr lang="uz-Cyrl-UZ" sz="1700" b="1" dirty="0">
                  <a:solidFill>
                    <a:schemeClr val="accent4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chemeClr val="accent4">
                      <a:lumMod val="50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2 260 нафар</a:t>
              </a:r>
              <a:endParaRPr sz="1200" i="1" dirty="0">
                <a:solidFill>
                  <a:schemeClr val="accent4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80" name="Google Shape;567;p26"/>
          <p:cNvGrpSpPr/>
          <p:nvPr/>
        </p:nvGrpSpPr>
        <p:grpSpPr>
          <a:xfrm>
            <a:off x="6446977" y="2003745"/>
            <a:ext cx="1438381" cy="2674650"/>
            <a:chOff x="1720155" y="1326163"/>
            <a:chExt cx="1551300" cy="2801565"/>
          </a:xfrm>
        </p:grpSpPr>
        <p:sp>
          <p:nvSpPr>
            <p:cNvPr id="81" name="Google Shape;568;p26"/>
            <p:cNvSpPr/>
            <p:nvPr/>
          </p:nvSpPr>
          <p:spPr>
            <a:xfrm>
              <a:off x="20064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72,3 %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82" name="Google Shape;569;p26"/>
            <p:cNvSpPr/>
            <p:nvPr/>
          </p:nvSpPr>
          <p:spPr>
            <a:xfrm>
              <a:off x="17749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43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810" y="30004"/>
                    <a:pt x="2334" y="29480"/>
                    <a:pt x="2334" y="28837"/>
                  </a:cubicBezTo>
                  <a:cubicBezTo>
                    <a:pt x="2334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83" y="55864"/>
                    <a:pt x="27683" y="56507"/>
                  </a:cubicBezTo>
                  <a:lnTo>
                    <a:pt x="27683" y="66247"/>
                  </a:lnTo>
                  <a:lnTo>
                    <a:pt x="23027" y="61603"/>
                  </a:lnTo>
                  <a:cubicBezTo>
                    <a:pt x="22801" y="61371"/>
                    <a:pt x="22507" y="61255"/>
                    <a:pt x="22210" y="61255"/>
                  </a:cubicBezTo>
                  <a:cubicBezTo>
                    <a:pt x="21914" y="61255"/>
                    <a:pt x="21617" y="61371"/>
                    <a:pt x="21384" y="61603"/>
                  </a:cubicBezTo>
                  <a:cubicBezTo>
                    <a:pt x="20932" y="62056"/>
                    <a:pt x="20932" y="62782"/>
                    <a:pt x="21384" y="63234"/>
                  </a:cubicBezTo>
                  <a:lnTo>
                    <a:pt x="28052" y="69902"/>
                  </a:lnTo>
                  <a:cubicBezTo>
                    <a:pt x="28278" y="70128"/>
                    <a:pt x="28576" y="70235"/>
                    <a:pt x="28873" y="70235"/>
                  </a:cubicBezTo>
                  <a:cubicBezTo>
                    <a:pt x="29171" y="70235"/>
                    <a:pt x="29457" y="70128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7" y="61603"/>
                  </a:cubicBezTo>
                  <a:lnTo>
                    <a:pt x="30004" y="66306"/>
                  </a:lnTo>
                  <a:lnTo>
                    <a:pt x="30004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44" y="0"/>
                    <a:pt x="28838" y="0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571;p26"/>
            <p:cNvSpPr txBox="1"/>
            <p:nvPr/>
          </p:nvSpPr>
          <p:spPr>
            <a:xfrm>
              <a:off x="1720155" y="3300678"/>
              <a:ext cx="1551300" cy="8270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Яхши</a:t>
              </a:r>
              <a:b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6 362 нафар</a:t>
              </a:r>
              <a:endParaRPr sz="12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2576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2543" y="105134"/>
            <a:ext cx="10398077" cy="517170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7" name="Заголовок 1"/>
          <p:cNvSpPr txBox="1">
            <a:spLocks/>
          </p:cNvSpPr>
          <p:nvPr/>
        </p:nvSpPr>
        <p:spPr>
          <a:xfrm>
            <a:off x="6287365" y="1088572"/>
            <a:ext cx="4889365" cy="7340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коррупцияга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қарши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курашиш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самарадорлигини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ошириш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бўйича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таклифларингиз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бир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нечта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жавобларни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белгилаш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мумкин</a:t>
            </a:r>
            <a: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ru-RU" sz="14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0" name="Google Shape;92;p16"/>
          <p:cNvGrpSpPr/>
          <p:nvPr/>
        </p:nvGrpSpPr>
        <p:grpSpPr>
          <a:xfrm>
            <a:off x="5990252" y="2805193"/>
            <a:ext cx="5007553" cy="923350"/>
            <a:chOff x="2610900" y="1837425"/>
            <a:chExt cx="4004192" cy="923350"/>
          </a:xfrm>
        </p:grpSpPr>
        <p:sp>
          <p:nvSpPr>
            <p:cNvPr id="62" name="Google Shape;93;p16"/>
            <p:cNvSpPr txBox="1"/>
            <p:nvPr/>
          </p:nvSpPr>
          <p:spPr>
            <a:xfrm>
              <a:off x="5682938" y="2058500"/>
              <a:ext cx="932154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2400" b="1" dirty="0">
                  <a:solidFill>
                    <a:srgbClr val="7030A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24,4 %</a:t>
              </a:r>
              <a:endParaRPr sz="2400" b="1" dirty="0">
                <a:solidFill>
                  <a:srgbClr val="7030A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63" name="Google Shape;94;p16"/>
            <p:cNvSpPr/>
            <p:nvPr/>
          </p:nvSpPr>
          <p:spPr>
            <a:xfrm>
              <a:off x="5111825" y="1837425"/>
              <a:ext cx="565850" cy="923350"/>
            </a:xfrm>
            <a:custGeom>
              <a:avLst/>
              <a:gdLst/>
              <a:ahLst/>
              <a:cxnLst/>
              <a:rect l="l" t="t" r="r" b="b"/>
              <a:pathLst>
                <a:path w="22634" h="36934" extrusionOk="0">
                  <a:moveTo>
                    <a:pt x="18766" y="1"/>
                  </a:moveTo>
                  <a:cubicBezTo>
                    <a:pt x="17967" y="1"/>
                    <a:pt x="17169" y="304"/>
                    <a:pt x="16562" y="912"/>
                  </a:cubicBezTo>
                  <a:lnTo>
                    <a:pt x="1215" y="16259"/>
                  </a:lnTo>
                  <a:cubicBezTo>
                    <a:pt x="0" y="17473"/>
                    <a:pt x="0" y="19462"/>
                    <a:pt x="1215" y="20676"/>
                  </a:cubicBezTo>
                  <a:lnTo>
                    <a:pt x="16562" y="36023"/>
                  </a:lnTo>
                  <a:cubicBezTo>
                    <a:pt x="17169" y="36630"/>
                    <a:pt x="17967" y="36934"/>
                    <a:pt x="18766" y="36934"/>
                  </a:cubicBezTo>
                  <a:cubicBezTo>
                    <a:pt x="19565" y="36934"/>
                    <a:pt x="20366" y="36630"/>
                    <a:pt x="20979" y="36023"/>
                  </a:cubicBezTo>
                  <a:lnTo>
                    <a:pt x="22634" y="34368"/>
                  </a:lnTo>
                  <a:lnTo>
                    <a:pt x="8942" y="20676"/>
                  </a:lnTo>
                  <a:cubicBezTo>
                    <a:pt x="7716" y="19462"/>
                    <a:pt x="7716" y="17473"/>
                    <a:pt x="8942" y="16259"/>
                  </a:cubicBezTo>
                  <a:lnTo>
                    <a:pt x="22634" y="2567"/>
                  </a:lnTo>
                  <a:lnTo>
                    <a:pt x="20979" y="912"/>
                  </a:lnTo>
                  <a:cubicBezTo>
                    <a:pt x="20366" y="304"/>
                    <a:pt x="19565" y="1"/>
                    <a:pt x="18766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5;p16"/>
            <p:cNvSpPr/>
            <p:nvPr/>
          </p:nvSpPr>
          <p:spPr>
            <a:xfrm>
              <a:off x="5438650" y="2149825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5372" y="0"/>
                  </a:moveTo>
                  <a:cubicBezTo>
                    <a:pt x="5006" y="0"/>
                    <a:pt x="4635" y="137"/>
                    <a:pt x="4334" y="441"/>
                  </a:cubicBezTo>
                  <a:lnTo>
                    <a:pt x="1489" y="3286"/>
                  </a:lnTo>
                  <a:cubicBezTo>
                    <a:pt x="0" y="4763"/>
                    <a:pt x="0" y="7168"/>
                    <a:pt x="1489" y="8656"/>
                  </a:cubicBezTo>
                  <a:lnTo>
                    <a:pt x="4334" y="11502"/>
                  </a:lnTo>
                  <a:cubicBezTo>
                    <a:pt x="4635" y="11806"/>
                    <a:pt x="5006" y="11942"/>
                    <a:pt x="5372" y="11942"/>
                  </a:cubicBezTo>
                  <a:cubicBezTo>
                    <a:pt x="6135" y="11942"/>
                    <a:pt x="6870" y="11348"/>
                    <a:pt x="6870" y="10454"/>
                  </a:cubicBezTo>
                  <a:lnTo>
                    <a:pt x="6870" y="1489"/>
                  </a:lnTo>
                  <a:cubicBezTo>
                    <a:pt x="6870" y="595"/>
                    <a:pt x="6135" y="0"/>
                    <a:pt x="5372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96;p16"/>
            <p:cNvSpPr/>
            <p:nvPr/>
          </p:nvSpPr>
          <p:spPr>
            <a:xfrm>
              <a:off x="2610900" y="1922425"/>
              <a:ext cx="2853075" cy="753375"/>
            </a:xfrm>
            <a:custGeom>
              <a:avLst/>
              <a:gdLst/>
              <a:ahLst/>
              <a:cxnLst/>
              <a:rect l="l" t="t" r="r" b="b"/>
              <a:pathLst>
                <a:path w="114123" h="30135" extrusionOk="0">
                  <a:moveTo>
                    <a:pt x="14836" y="0"/>
                  </a:moveTo>
                  <a:lnTo>
                    <a:pt x="1" y="15061"/>
                  </a:lnTo>
                  <a:lnTo>
                    <a:pt x="14836" y="30135"/>
                  </a:lnTo>
                  <a:lnTo>
                    <a:pt x="114122" y="30135"/>
                  </a:lnTo>
                  <a:lnTo>
                    <a:pt x="101252" y="17276"/>
                  </a:lnTo>
                  <a:cubicBezTo>
                    <a:pt x="100644" y="16669"/>
                    <a:pt x="100335" y="15871"/>
                    <a:pt x="100335" y="15061"/>
                  </a:cubicBezTo>
                  <a:cubicBezTo>
                    <a:pt x="100335" y="14264"/>
                    <a:pt x="100644" y="13466"/>
                    <a:pt x="101252" y="12859"/>
                  </a:cubicBezTo>
                  <a:lnTo>
                    <a:pt x="1141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Электрон банк хизматлари кўламини кенгайтириш </a:t>
              </a:r>
              <a:endParaRPr sz="12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1" name="Google Shape;98;p16"/>
          <p:cNvGrpSpPr/>
          <p:nvPr/>
        </p:nvGrpSpPr>
        <p:grpSpPr>
          <a:xfrm>
            <a:off x="6052978" y="3794160"/>
            <a:ext cx="5123753" cy="923350"/>
            <a:chOff x="2549313" y="2780700"/>
            <a:chExt cx="3983837" cy="923350"/>
          </a:xfrm>
        </p:grpSpPr>
        <p:sp>
          <p:nvSpPr>
            <p:cNvPr id="73" name="Google Shape;99;p16"/>
            <p:cNvSpPr txBox="1"/>
            <p:nvPr/>
          </p:nvSpPr>
          <p:spPr>
            <a:xfrm>
              <a:off x="2549313" y="3001788"/>
              <a:ext cx="917062" cy="38988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24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4,1 %</a:t>
              </a:r>
              <a:endParaRPr sz="2400" b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4" name="Google Shape;100;p16"/>
            <p:cNvSpPr/>
            <p:nvPr/>
          </p:nvSpPr>
          <p:spPr>
            <a:xfrm>
              <a:off x="3466375" y="2780700"/>
              <a:ext cx="566175" cy="923350"/>
            </a:xfrm>
            <a:custGeom>
              <a:avLst/>
              <a:gdLst/>
              <a:ahLst/>
              <a:cxnLst/>
              <a:rect l="l" t="t" r="r" b="b"/>
              <a:pathLst>
                <a:path w="22647" h="36934" extrusionOk="0">
                  <a:moveTo>
                    <a:pt x="3869" y="1"/>
                  </a:moveTo>
                  <a:cubicBezTo>
                    <a:pt x="3069" y="1"/>
                    <a:pt x="2269" y="304"/>
                    <a:pt x="1655" y="911"/>
                  </a:cubicBezTo>
                  <a:lnTo>
                    <a:pt x="1" y="2566"/>
                  </a:lnTo>
                  <a:lnTo>
                    <a:pt x="13693" y="16259"/>
                  </a:lnTo>
                  <a:cubicBezTo>
                    <a:pt x="14919" y="17485"/>
                    <a:pt x="14919" y="19461"/>
                    <a:pt x="13693" y="20676"/>
                  </a:cubicBezTo>
                  <a:lnTo>
                    <a:pt x="1" y="34368"/>
                  </a:lnTo>
                  <a:lnTo>
                    <a:pt x="1655" y="36023"/>
                  </a:lnTo>
                  <a:cubicBezTo>
                    <a:pt x="2269" y="36630"/>
                    <a:pt x="3069" y="36934"/>
                    <a:pt x="3869" y="36934"/>
                  </a:cubicBezTo>
                  <a:cubicBezTo>
                    <a:pt x="4668" y="36934"/>
                    <a:pt x="5465" y="36630"/>
                    <a:pt x="6073" y="36023"/>
                  </a:cubicBezTo>
                  <a:lnTo>
                    <a:pt x="21420" y="20676"/>
                  </a:lnTo>
                  <a:cubicBezTo>
                    <a:pt x="22646" y="19461"/>
                    <a:pt x="22646" y="17485"/>
                    <a:pt x="21420" y="16259"/>
                  </a:cubicBezTo>
                  <a:lnTo>
                    <a:pt x="6073" y="911"/>
                  </a:lnTo>
                  <a:cubicBezTo>
                    <a:pt x="5465" y="304"/>
                    <a:pt x="4668" y="1"/>
                    <a:pt x="3869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101;p16"/>
            <p:cNvSpPr/>
            <p:nvPr/>
          </p:nvSpPr>
          <p:spPr>
            <a:xfrm>
              <a:off x="3533650" y="3093100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1499" y="0"/>
                  </a:moveTo>
                  <a:cubicBezTo>
                    <a:pt x="736" y="0"/>
                    <a:pt x="0" y="595"/>
                    <a:pt x="0" y="1488"/>
                  </a:cubicBezTo>
                  <a:lnTo>
                    <a:pt x="0" y="10454"/>
                  </a:lnTo>
                  <a:cubicBezTo>
                    <a:pt x="0" y="11348"/>
                    <a:pt x="736" y="11942"/>
                    <a:pt x="1499" y="11942"/>
                  </a:cubicBezTo>
                  <a:cubicBezTo>
                    <a:pt x="1864" y="11942"/>
                    <a:pt x="2236" y="11806"/>
                    <a:pt x="2536" y="11502"/>
                  </a:cubicBezTo>
                  <a:lnTo>
                    <a:pt x="5382" y="8656"/>
                  </a:lnTo>
                  <a:cubicBezTo>
                    <a:pt x="6870" y="7180"/>
                    <a:pt x="6870" y="4775"/>
                    <a:pt x="5382" y="3286"/>
                  </a:cubicBezTo>
                  <a:lnTo>
                    <a:pt x="2536" y="441"/>
                  </a:lnTo>
                  <a:cubicBezTo>
                    <a:pt x="2236" y="136"/>
                    <a:pt x="1864" y="0"/>
                    <a:pt x="1499" y="0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102;p16"/>
            <p:cNvSpPr/>
            <p:nvPr/>
          </p:nvSpPr>
          <p:spPr>
            <a:xfrm>
              <a:off x="3680100" y="2865675"/>
              <a:ext cx="2853050" cy="753400"/>
            </a:xfrm>
            <a:custGeom>
              <a:avLst/>
              <a:gdLst/>
              <a:ahLst/>
              <a:cxnLst/>
              <a:rect l="l" t="t" r="r" b="b"/>
              <a:pathLst>
                <a:path w="114122" h="30136" extrusionOk="0">
                  <a:moveTo>
                    <a:pt x="0" y="1"/>
                  </a:moveTo>
                  <a:lnTo>
                    <a:pt x="12871" y="12860"/>
                  </a:lnTo>
                  <a:cubicBezTo>
                    <a:pt x="13478" y="13467"/>
                    <a:pt x="13788" y="14265"/>
                    <a:pt x="13788" y="15074"/>
                  </a:cubicBezTo>
                  <a:cubicBezTo>
                    <a:pt x="13788" y="15872"/>
                    <a:pt x="13478" y="16670"/>
                    <a:pt x="12871" y="17277"/>
                  </a:cubicBezTo>
                  <a:lnTo>
                    <a:pt x="12" y="30135"/>
                  </a:lnTo>
                  <a:lnTo>
                    <a:pt x="99286" y="30135"/>
                  </a:lnTo>
                  <a:lnTo>
                    <a:pt x="114122" y="15074"/>
                  </a:lnTo>
                  <a:lnTo>
                    <a:pt x="9928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Коррупцияга қарши тарғибот ва ташвиқот ишларини кучайтириш</a:t>
              </a:r>
              <a:endParaRPr sz="12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77" name="Google Shape;104;p16"/>
          <p:cNvGrpSpPr/>
          <p:nvPr/>
        </p:nvGrpSpPr>
        <p:grpSpPr>
          <a:xfrm>
            <a:off x="6287365" y="4698127"/>
            <a:ext cx="5022336" cy="923575"/>
            <a:chOff x="2610900" y="3683275"/>
            <a:chExt cx="4016013" cy="923575"/>
          </a:xfrm>
        </p:grpSpPr>
        <p:sp>
          <p:nvSpPr>
            <p:cNvPr id="78" name="Google Shape;105;p16"/>
            <p:cNvSpPr txBox="1"/>
            <p:nvPr/>
          </p:nvSpPr>
          <p:spPr>
            <a:xfrm>
              <a:off x="5682025" y="3904450"/>
              <a:ext cx="944888" cy="4928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24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1,5 %</a:t>
              </a:r>
              <a:endParaRPr sz="2400" b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9" name="Google Shape;106;p16"/>
            <p:cNvSpPr/>
            <p:nvPr/>
          </p:nvSpPr>
          <p:spPr>
            <a:xfrm>
              <a:off x="5111825" y="3683275"/>
              <a:ext cx="565850" cy="923575"/>
            </a:xfrm>
            <a:custGeom>
              <a:avLst/>
              <a:gdLst/>
              <a:ahLst/>
              <a:cxnLst/>
              <a:rect l="l" t="t" r="r" b="b"/>
              <a:pathLst>
                <a:path w="22634" h="36943" extrusionOk="0">
                  <a:moveTo>
                    <a:pt x="18766" y="0"/>
                  </a:moveTo>
                  <a:cubicBezTo>
                    <a:pt x="17967" y="0"/>
                    <a:pt x="17169" y="307"/>
                    <a:pt x="16562" y="920"/>
                  </a:cubicBezTo>
                  <a:lnTo>
                    <a:pt x="1215" y="16267"/>
                  </a:lnTo>
                  <a:cubicBezTo>
                    <a:pt x="0" y="17482"/>
                    <a:pt x="0" y="19458"/>
                    <a:pt x="1215" y="20684"/>
                  </a:cubicBezTo>
                  <a:lnTo>
                    <a:pt x="16562" y="36031"/>
                  </a:lnTo>
                  <a:cubicBezTo>
                    <a:pt x="17169" y="36639"/>
                    <a:pt x="17967" y="36942"/>
                    <a:pt x="18766" y="36942"/>
                  </a:cubicBezTo>
                  <a:cubicBezTo>
                    <a:pt x="19565" y="36942"/>
                    <a:pt x="20366" y="36639"/>
                    <a:pt x="20979" y="36031"/>
                  </a:cubicBezTo>
                  <a:lnTo>
                    <a:pt x="22634" y="34377"/>
                  </a:lnTo>
                  <a:lnTo>
                    <a:pt x="8942" y="20684"/>
                  </a:lnTo>
                  <a:cubicBezTo>
                    <a:pt x="7716" y="19458"/>
                    <a:pt x="7716" y="17482"/>
                    <a:pt x="8942" y="16267"/>
                  </a:cubicBezTo>
                  <a:lnTo>
                    <a:pt x="22634" y="2563"/>
                  </a:lnTo>
                  <a:lnTo>
                    <a:pt x="20979" y="920"/>
                  </a:lnTo>
                  <a:cubicBezTo>
                    <a:pt x="20366" y="307"/>
                    <a:pt x="19565" y="0"/>
                    <a:pt x="18766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107;p16"/>
            <p:cNvSpPr/>
            <p:nvPr/>
          </p:nvSpPr>
          <p:spPr>
            <a:xfrm>
              <a:off x="5438650" y="3995875"/>
              <a:ext cx="171775" cy="298575"/>
            </a:xfrm>
            <a:custGeom>
              <a:avLst/>
              <a:gdLst/>
              <a:ahLst/>
              <a:cxnLst/>
              <a:rect l="l" t="t" r="r" b="b"/>
              <a:pathLst>
                <a:path w="6871" h="11943" extrusionOk="0">
                  <a:moveTo>
                    <a:pt x="5372" y="1"/>
                  </a:moveTo>
                  <a:cubicBezTo>
                    <a:pt x="5006" y="1"/>
                    <a:pt x="4635" y="137"/>
                    <a:pt x="4334" y="441"/>
                  </a:cubicBezTo>
                  <a:lnTo>
                    <a:pt x="1489" y="3287"/>
                  </a:lnTo>
                  <a:cubicBezTo>
                    <a:pt x="0" y="4763"/>
                    <a:pt x="0" y="7168"/>
                    <a:pt x="1489" y="8657"/>
                  </a:cubicBezTo>
                  <a:lnTo>
                    <a:pt x="4334" y="11502"/>
                  </a:lnTo>
                  <a:cubicBezTo>
                    <a:pt x="4635" y="11807"/>
                    <a:pt x="5006" y="11943"/>
                    <a:pt x="5372" y="11943"/>
                  </a:cubicBezTo>
                  <a:cubicBezTo>
                    <a:pt x="6135" y="11943"/>
                    <a:pt x="6870" y="11348"/>
                    <a:pt x="6870" y="10454"/>
                  </a:cubicBezTo>
                  <a:lnTo>
                    <a:pt x="6870" y="1489"/>
                  </a:lnTo>
                  <a:cubicBezTo>
                    <a:pt x="6870" y="595"/>
                    <a:pt x="6135" y="1"/>
                    <a:pt x="5372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108;p16"/>
            <p:cNvSpPr/>
            <p:nvPr/>
          </p:nvSpPr>
          <p:spPr>
            <a:xfrm>
              <a:off x="2610900" y="3768475"/>
              <a:ext cx="2853075" cy="753400"/>
            </a:xfrm>
            <a:custGeom>
              <a:avLst/>
              <a:gdLst/>
              <a:ahLst/>
              <a:cxnLst/>
              <a:rect l="l" t="t" r="r" b="b"/>
              <a:pathLst>
                <a:path w="114123" h="30136" extrusionOk="0">
                  <a:moveTo>
                    <a:pt x="14836" y="0"/>
                  </a:moveTo>
                  <a:lnTo>
                    <a:pt x="1" y="15062"/>
                  </a:lnTo>
                  <a:lnTo>
                    <a:pt x="14836" y="30135"/>
                  </a:lnTo>
                  <a:lnTo>
                    <a:pt x="114122" y="30135"/>
                  </a:lnTo>
                  <a:lnTo>
                    <a:pt x="101252" y="17276"/>
                  </a:lnTo>
                  <a:cubicBezTo>
                    <a:pt x="100644" y="16669"/>
                    <a:pt x="100335" y="15860"/>
                    <a:pt x="100335" y="15062"/>
                  </a:cubicBezTo>
                  <a:cubicBezTo>
                    <a:pt x="100335" y="14264"/>
                    <a:pt x="100644" y="13466"/>
                    <a:pt x="101252" y="12859"/>
                  </a:cubicBezTo>
                  <a:lnTo>
                    <a:pt x="11411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ru-RU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Банк </a:t>
              </a:r>
              <a:r>
                <a:rPr lang="ru-RU" sz="1200" b="1" dirty="0" err="1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ходимларининг</a:t>
              </a:r>
              <a:r>
                <a:rPr lang="ru-RU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br>
                <a:rPr lang="ru-RU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ru-RU" sz="1200" b="1" dirty="0" err="1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хатти-ҳаракатлари</a:t>
              </a:r>
              <a:r>
                <a:rPr lang="ru-RU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200" b="1" dirty="0" err="1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устидан</a:t>
              </a:r>
              <a:r>
                <a:rPr lang="ru-RU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200" b="1" dirty="0" err="1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назоратни</a:t>
              </a:r>
              <a:r>
                <a:rPr lang="ru-RU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200" b="1" dirty="0" err="1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кучайтириш</a:t>
              </a:r>
              <a:endParaRPr sz="12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86" name="Google Shape;110;p16"/>
          <p:cNvGrpSpPr/>
          <p:nvPr/>
        </p:nvGrpSpPr>
        <p:grpSpPr>
          <a:xfrm>
            <a:off x="6047281" y="1901001"/>
            <a:ext cx="4832334" cy="923575"/>
            <a:chOff x="2669069" y="934650"/>
            <a:chExt cx="3864081" cy="923575"/>
          </a:xfrm>
        </p:grpSpPr>
        <p:sp>
          <p:nvSpPr>
            <p:cNvPr id="87" name="Google Shape;111;p16"/>
            <p:cNvSpPr txBox="1"/>
            <p:nvPr/>
          </p:nvSpPr>
          <p:spPr>
            <a:xfrm>
              <a:off x="2669069" y="1155725"/>
              <a:ext cx="793257" cy="48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2400" b="1" dirty="0">
                  <a:solidFill>
                    <a:srgbClr val="00B0F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70 %</a:t>
              </a:r>
              <a:endParaRPr sz="2400" b="1" dirty="0">
                <a:solidFill>
                  <a:srgbClr val="00B0F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88" name="Google Shape;112;p16"/>
            <p:cNvSpPr/>
            <p:nvPr/>
          </p:nvSpPr>
          <p:spPr>
            <a:xfrm>
              <a:off x="3466375" y="934650"/>
              <a:ext cx="566175" cy="923575"/>
            </a:xfrm>
            <a:custGeom>
              <a:avLst/>
              <a:gdLst/>
              <a:ahLst/>
              <a:cxnLst/>
              <a:rect l="l" t="t" r="r" b="b"/>
              <a:pathLst>
                <a:path w="22647" h="36943" extrusionOk="0">
                  <a:moveTo>
                    <a:pt x="3869" y="0"/>
                  </a:moveTo>
                  <a:cubicBezTo>
                    <a:pt x="3069" y="0"/>
                    <a:pt x="2269" y="304"/>
                    <a:pt x="1655" y="911"/>
                  </a:cubicBezTo>
                  <a:lnTo>
                    <a:pt x="1" y="2566"/>
                  </a:lnTo>
                  <a:lnTo>
                    <a:pt x="13693" y="16258"/>
                  </a:lnTo>
                  <a:cubicBezTo>
                    <a:pt x="14919" y="17484"/>
                    <a:pt x="14919" y="19461"/>
                    <a:pt x="13693" y="20675"/>
                  </a:cubicBezTo>
                  <a:lnTo>
                    <a:pt x="1" y="34379"/>
                  </a:lnTo>
                  <a:lnTo>
                    <a:pt x="1655" y="36022"/>
                  </a:lnTo>
                  <a:cubicBezTo>
                    <a:pt x="2269" y="36636"/>
                    <a:pt x="3069" y="36942"/>
                    <a:pt x="3869" y="36942"/>
                  </a:cubicBezTo>
                  <a:cubicBezTo>
                    <a:pt x="4668" y="36942"/>
                    <a:pt x="5465" y="36636"/>
                    <a:pt x="6073" y="36022"/>
                  </a:cubicBezTo>
                  <a:lnTo>
                    <a:pt x="21420" y="20675"/>
                  </a:lnTo>
                  <a:cubicBezTo>
                    <a:pt x="22646" y="19461"/>
                    <a:pt x="22646" y="17484"/>
                    <a:pt x="21420" y="16258"/>
                  </a:cubicBezTo>
                  <a:lnTo>
                    <a:pt x="6073" y="911"/>
                  </a:lnTo>
                  <a:cubicBezTo>
                    <a:pt x="5465" y="304"/>
                    <a:pt x="4668" y="0"/>
                    <a:pt x="3869" y="0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113;p16"/>
            <p:cNvSpPr/>
            <p:nvPr/>
          </p:nvSpPr>
          <p:spPr>
            <a:xfrm>
              <a:off x="3533650" y="1247050"/>
              <a:ext cx="171775" cy="298550"/>
            </a:xfrm>
            <a:custGeom>
              <a:avLst/>
              <a:gdLst/>
              <a:ahLst/>
              <a:cxnLst/>
              <a:rect l="l" t="t" r="r" b="b"/>
              <a:pathLst>
                <a:path w="6871" h="11942" extrusionOk="0">
                  <a:moveTo>
                    <a:pt x="1501" y="0"/>
                  </a:moveTo>
                  <a:cubicBezTo>
                    <a:pt x="737" y="0"/>
                    <a:pt x="0" y="597"/>
                    <a:pt x="0" y="1500"/>
                  </a:cubicBezTo>
                  <a:lnTo>
                    <a:pt x="0" y="10453"/>
                  </a:lnTo>
                  <a:cubicBezTo>
                    <a:pt x="0" y="11347"/>
                    <a:pt x="736" y="11942"/>
                    <a:pt x="1499" y="11942"/>
                  </a:cubicBezTo>
                  <a:cubicBezTo>
                    <a:pt x="1864" y="11942"/>
                    <a:pt x="2236" y="11806"/>
                    <a:pt x="2536" y="11501"/>
                  </a:cubicBezTo>
                  <a:lnTo>
                    <a:pt x="5382" y="8656"/>
                  </a:lnTo>
                  <a:cubicBezTo>
                    <a:pt x="6870" y="7179"/>
                    <a:pt x="6870" y="4774"/>
                    <a:pt x="5382" y="3286"/>
                  </a:cubicBezTo>
                  <a:lnTo>
                    <a:pt x="2536" y="440"/>
                  </a:lnTo>
                  <a:cubicBezTo>
                    <a:pt x="2236" y="136"/>
                    <a:pt x="1865" y="0"/>
                    <a:pt x="1501" y="0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114;p16"/>
            <p:cNvSpPr/>
            <p:nvPr/>
          </p:nvSpPr>
          <p:spPr>
            <a:xfrm>
              <a:off x="3680100" y="1019625"/>
              <a:ext cx="2853050" cy="753400"/>
            </a:xfrm>
            <a:custGeom>
              <a:avLst/>
              <a:gdLst/>
              <a:ahLst/>
              <a:cxnLst/>
              <a:rect l="l" t="t" r="r" b="b"/>
              <a:pathLst>
                <a:path w="114122" h="30136" extrusionOk="0">
                  <a:moveTo>
                    <a:pt x="0" y="0"/>
                  </a:moveTo>
                  <a:lnTo>
                    <a:pt x="12871" y="12859"/>
                  </a:lnTo>
                  <a:cubicBezTo>
                    <a:pt x="13478" y="13466"/>
                    <a:pt x="13788" y="14276"/>
                    <a:pt x="13788" y="15074"/>
                  </a:cubicBezTo>
                  <a:cubicBezTo>
                    <a:pt x="13788" y="15871"/>
                    <a:pt x="13478" y="16669"/>
                    <a:pt x="12871" y="17276"/>
                  </a:cubicBezTo>
                  <a:lnTo>
                    <a:pt x="12" y="30135"/>
                  </a:lnTo>
                  <a:lnTo>
                    <a:pt x="99286" y="30135"/>
                  </a:lnTo>
                  <a:lnTo>
                    <a:pt x="114122" y="15074"/>
                  </a:lnTo>
                  <a:lnTo>
                    <a:pt x="9928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548625" tIns="91425" rIns="548625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uz-Cyrl-UZ" sz="1200" b="1" dirty="0">
                  <a:solidFill>
                    <a:srgbClr val="434343"/>
                  </a:solidFill>
                  <a:latin typeface="Roboto"/>
                  <a:ea typeface="Roboto"/>
                  <a:cs typeface="Roboto"/>
                  <a:sym typeface="Roboto"/>
                </a:rPr>
                <a:t>Банк ходимлари ойлик иш ҳақини ошириш</a:t>
              </a:r>
              <a:endParaRPr sz="1200" b="1" dirty="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sp>
        <p:nvSpPr>
          <p:cNvPr id="91" name="Заголовок 1"/>
          <p:cNvSpPr txBox="1">
            <a:spLocks/>
          </p:cNvSpPr>
          <p:nvPr/>
        </p:nvSpPr>
        <p:spPr>
          <a:xfrm>
            <a:off x="1068420" y="813217"/>
            <a:ext cx="4921831" cy="107152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коррупция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манфаатлар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тўқнашуви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ҳолатларини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олдини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олишга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қаратилган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самарадорлигини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даражада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баҳолайсиз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92" name="Google Shape;1143;p39"/>
          <p:cNvGrpSpPr/>
          <p:nvPr/>
        </p:nvGrpSpPr>
        <p:grpSpPr>
          <a:xfrm>
            <a:off x="1265547" y="2173300"/>
            <a:ext cx="1140628" cy="2191132"/>
            <a:chOff x="1178187" y="1392018"/>
            <a:chExt cx="1555263" cy="3058846"/>
          </a:xfrm>
        </p:grpSpPr>
        <p:sp>
          <p:nvSpPr>
            <p:cNvPr id="93" name="Google Shape;1144;p39"/>
            <p:cNvSpPr/>
            <p:nvPr/>
          </p:nvSpPr>
          <p:spPr>
            <a:xfrm>
              <a:off x="1280416" y="1494247"/>
              <a:ext cx="1229466" cy="2854373"/>
            </a:xfrm>
            <a:custGeom>
              <a:avLst/>
              <a:gdLst/>
              <a:ahLst/>
              <a:cxnLst/>
              <a:rect l="l" t="t" r="r" b="b"/>
              <a:pathLst>
                <a:path w="84210" h="195505" extrusionOk="0">
                  <a:moveTo>
                    <a:pt x="42105" y="1"/>
                  </a:moveTo>
                  <a:cubicBezTo>
                    <a:pt x="18889" y="1"/>
                    <a:pt x="1" y="18888"/>
                    <a:pt x="1" y="42104"/>
                  </a:cubicBezTo>
                  <a:lnTo>
                    <a:pt x="1" y="153401"/>
                  </a:lnTo>
                  <a:cubicBezTo>
                    <a:pt x="1" y="176617"/>
                    <a:pt x="18889" y="195505"/>
                    <a:pt x="42105" y="195505"/>
                  </a:cubicBezTo>
                  <a:cubicBezTo>
                    <a:pt x="65321" y="195505"/>
                    <a:pt x="84209" y="176618"/>
                    <a:pt x="84209" y="153401"/>
                  </a:cubicBezTo>
                  <a:lnTo>
                    <a:pt x="84209" y="42104"/>
                  </a:lnTo>
                  <a:cubicBezTo>
                    <a:pt x="84209" y="18888"/>
                    <a:pt x="65321" y="1"/>
                    <a:pt x="4210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4" name="Google Shape;1145;p39"/>
            <p:cNvGrpSpPr/>
            <p:nvPr/>
          </p:nvGrpSpPr>
          <p:grpSpPr>
            <a:xfrm>
              <a:off x="1178187" y="1392018"/>
              <a:ext cx="1478878" cy="3058846"/>
              <a:chOff x="1178187" y="1392018"/>
              <a:chExt cx="1478878" cy="3058846"/>
            </a:xfrm>
          </p:grpSpPr>
          <p:sp>
            <p:nvSpPr>
              <p:cNvPr id="100" name="Google Shape;1146;p39"/>
              <p:cNvSpPr/>
              <p:nvPr/>
            </p:nvSpPr>
            <p:spPr>
              <a:xfrm>
                <a:off x="1178187" y="1392018"/>
                <a:ext cx="1433924" cy="3058846"/>
              </a:xfrm>
              <a:custGeom>
                <a:avLst/>
                <a:gdLst/>
                <a:ahLst/>
                <a:cxnLst/>
                <a:rect l="l" t="t" r="r" b="b"/>
                <a:pathLst>
                  <a:path w="98214" h="209510" extrusionOk="0">
                    <a:moveTo>
                      <a:pt x="49107" y="0"/>
                    </a:moveTo>
                    <a:cubicBezTo>
                      <a:pt x="22030" y="0"/>
                      <a:pt x="0" y="22029"/>
                      <a:pt x="0" y="49106"/>
                    </a:cubicBezTo>
                    <a:lnTo>
                      <a:pt x="0" y="160403"/>
                    </a:lnTo>
                    <a:cubicBezTo>
                      <a:pt x="0" y="187480"/>
                      <a:pt x="22030" y="209509"/>
                      <a:pt x="49107" y="209509"/>
                    </a:cubicBezTo>
                    <a:cubicBezTo>
                      <a:pt x="76185" y="209509"/>
                      <a:pt x="98214" y="187480"/>
                      <a:pt x="98214" y="160403"/>
                    </a:cubicBezTo>
                    <a:lnTo>
                      <a:pt x="98214" y="105856"/>
                    </a:lnTo>
                    <a:cubicBezTo>
                      <a:pt x="98214" y="105394"/>
                      <a:pt x="97840" y="105020"/>
                      <a:pt x="97378" y="105020"/>
                    </a:cubicBezTo>
                    <a:cubicBezTo>
                      <a:pt x="96917" y="105020"/>
                      <a:pt x="96543" y="105394"/>
                      <a:pt x="96543" y="105856"/>
                    </a:cubicBezTo>
                    <a:lnTo>
                      <a:pt x="96543" y="160403"/>
                    </a:lnTo>
                    <a:cubicBezTo>
                      <a:pt x="96543" y="186559"/>
                      <a:pt x="75263" y="207838"/>
                      <a:pt x="49107" y="207838"/>
                    </a:cubicBezTo>
                    <a:cubicBezTo>
                      <a:pt x="22951" y="207838"/>
                      <a:pt x="1671" y="186560"/>
                      <a:pt x="1671" y="160403"/>
                    </a:cubicBezTo>
                    <a:lnTo>
                      <a:pt x="1671" y="49106"/>
                    </a:lnTo>
                    <a:cubicBezTo>
                      <a:pt x="1671" y="22951"/>
                      <a:pt x="22952" y="1671"/>
                      <a:pt x="49107" y="1671"/>
                    </a:cubicBezTo>
                    <a:cubicBezTo>
                      <a:pt x="75263" y="1671"/>
                      <a:pt x="96543" y="22951"/>
                      <a:pt x="96543" y="49106"/>
                    </a:cubicBezTo>
                    <a:cubicBezTo>
                      <a:pt x="96543" y="49567"/>
                      <a:pt x="96917" y="49942"/>
                      <a:pt x="97378" y="49942"/>
                    </a:cubicBezTo>
                    <a:cubicBezTo>
                      <a:pt x="97840" y="49942"/>
                      <a:pt x="98214" y="49567"/>
                      <a:pt x="98214" y="49106"/>
                    </a:cubicBezTo>
                    <a:cubicBezTo>
                      <a:pt x="98214" y="22029"/>
                      <a:pt x="76185" y="0"/>
                      <a:pt x="49107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147;p39"/>
              <p:cNvSpPr/>
              <p:nvPr/>
            </p:nvSpPr>
            <p:spPr>
              <a:xfrm>
                <a:off x="2547798" y="2068378"/>
                <a:ext cx="109266" cy="109281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7485" extrusionOk="0">
                    <a:moveTo>
                      <a:pt x="3742" y="0"/>
                    </a:moveTo>
                    <a:cubicBezTo>
                      <a:pt x="1675" y="0"/>
                      <a:pt x="1" y="1676"/>
                      <a:pt x="1" y="3742"/>
                    </a:cubicBezTo>
                    <a:cubicBezTo>
                      <a:pt x="1" y="5809"/>
                      <a:pt x="1677" y="7484"/>
                      <a:pt x="3742" y="7484"/>
                    </a:cubicBezTo>
                    <a:cubicBezTo>
                      <a:pt x="5808" y="7484"/>
                      <a:pt x="7484" y="5809"/>
                      <a:pt x="7484" y="3742"/>
                    </a:cubicBezTo>
                    <a:cubicBezTo>
                      <a:pt x="7484" y="1676"/>
                      <a:pt x="5809" y="0"/>
                      <a:pt x="3742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1148;p39"/>
            <p:cNvGrpSpPr/>
            <p:nvPr/>
          </p:nvGrpSpPr>
          <p:grpSpPr>
            <a:xfrm>
              <a:off x="1364745" y="1565247"/>
              <a:ext cx="1368705" cy="1166555"/>
              <a:chOff x="1364745" y="1565247"/>
              <a:chExt cx="1368705" cy="1166555"/>
            </a:xfrm>
          </p:grpSpPr>
          <p:sp>
            <p:nvSpPr>
              <p:cNvPr id="98" name="Google Shape;1149;p39"/>
              <p:cNvSpPr/>
              <p:nvPr/>
            </p:nvSpPr>
            <p:spPr>
              <a:xfrm>
                <a:off x="1364745" y="1565247"/>
                <a:ext cx="1352646" cy="1060778"/>
              </a:xfrm>
              <a:custGeom>
                <a:avLst/>
                <a:gdLst/>
                <a:ahLst/>
                <a:cxnLst/>
                <a:rect l="l" t="t" r="r" b="b"/>
                <a:pathLst>
                  <a:path w="92647" h="72656" extrusionOk="0">
                    <a:moveTo>
                      <a:pt x="36329" y="0"/>
                    </a:moveTo>
                    <a:cubicBezTo>
                      <a:pt x="16297" y="0"/>
                      <a:pt x="0" y="16296"/>
                      <a:pt x="0" y="36328"/>
                    </a:cubicBezTo>
                    <a:cubicBezTo>
                      <a:pt x="0" y="56360"/>
                      <a:pt x="16299" y="72656"/>
                      <a:pt x="36329" y="72656"/>
                    </a:cubicBezTo>
                    <a:lnTo>
                      <a:pt x="91812" y="72656"/>
                    </a:lnTo>
                    <a:cubicBezTo>
                      <a:pt x="92273" y="72656"/>
                      <a:pt x="92647" y="72282"/>
                      <a:pt x="92647" y="71820"/>
                    </a:cubicBezTo>
                    <a:cubicBezTo>
                      <a:pt x="92647" y="71359"/>
                      <a:pt x="92273" y="70985"/>
                      <a:pt x="91812" y="70985"/>
                    </a:cubicBezTo>
                    <a:lnTo>
                      <a:pt x="36329" y="70985"/>
                    </a:lnTo>
                    <a:cubicBezTo>
                      <a:pt x="17219" y="70985"/>
                      <a:pt x="1672" y="55438"/>
                      <a:pt x="1672" y="36328"/>
                    </a:cubicBezTo>
                    <a:cubicBezTo>
                      <a:pt x="1672" y="17217"/>
                      <a:pt x="17219" y="1672"/>
                      <a:pt x="36328" y="1672"/>
                    </a:cubicBezTo>
                    <a:cubicBezTo>
                      <a:pt x="55439" y="1672"/>
                      <a:pt x="70985" y="17217"/>
                      <a:pt x="70985" y="36328"/>
                    </a:cubicBezTo>
                    <a:cubicBezTo>
                      <a:pt x="70985" y="36788"/>
                      <a:pt x="71360" y="37163"/>
                      <a:pt x="71820" y="37163"/>
                    </a:cubicBezTo>
                    <a:cubicBezTo>
                      <a:pt x="72283" y="37163"/>
                      <a:pt x="72657" y="36788"/>
                      <a:pt x="72657" y="36328"/>
                    </a:cubicBezTo>
                    <a:cubicBezTo>
                      <a:pt x="72657" y="16297"/>
                      <a:pt x="56360" y="0"/>
                      <a:pt x="36329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1150;p39"/>
              <p:cNvSpPr/>
              <p:nvPr/>
            </p:nvSpPr>
            <p:spPr>
              <a:xfrm>
                <a:off x="2604648" y="2503414"/>
                <a:ext cx="128802" cy="228388"/>
              </a:xfrm>
              <a:custGeom>
                <a:avLst/>
                <a:gdLst/>
                <a:ahLst/>
                <a:cxnLst/>
                <a:rect l="l" t="t" r="r" b="b"/>
                <a:pathLst>
                  <a:path w="8822" h="15643" extrusionOk="0">
                    <a:moveTo>
                      <a:pt x="919" y="1"/>
                    </a:moveTo>
                    <a:cubicBezTo>
                      <a:pt x="705" y="1"/>
                      <a:pt x="491" y="82"/>
                      <a:pt x="328" y="246"/>
                    </a:cubicBezTo>
                    <a:cubicBezTo>
                      <a:pt x="1" y="572"/>
                      <a:pt x="1" y="1101"/>
                      <a:pt x="328" y="1427"/>
                    </a:cubicBezTo>
                    <a:lnTo>
                      <a:pt x="6723" y="7822"/>
                    </a:lnTo>
                    <a:lnTo>
                      <a:pt x="328" y="14217"/>
                    </a:lnTo>
                    <a:cubicBezTo>
                      <a:pt x="89" y="14456"/>
                      <a:pt x="17" y="14816"/>
                      <a:pt x="146" y="15128"/>
                    </a:cubicBezTo>
                    <a:cubicBezTo>
                      <a:pt x="276" y="15440"/>
                      <a:pt x="581" y="15643"/>
                      <a:pt x="919" y="15643"/>
                    </a:cubicBezTo>
                    <a:cubicBezTo>
                      <a:pt x="1140" y="15643"/>
                      <a:pt x="1353" y="15555"/>
                      <a:pt x="1510" y="15398"/>
                    </a:cubicBezTo>
                    <a:lnTo>
                      <a:pt x="8495" y="8413"/>
                    </a:lnTo>
                    <a:cubicBezTo>
                      <a:pt x="8821" y="8087"/>
                      <a:pt x="8821" y="7557"/>
                      <a:pt x="8495" y="7232"/>
                    </a:cubicBezTo>
                    <a:lnTo>
                      <a:pt x="1510" y="246"/>
                    </a:lnTo>
                    <a:cubicBezTo>
                      <a:pt x="1347" y="82"/>
                      <a:pt x="1133" y="1"/>
                      <a:pt x="919" y="1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b="1" dirty="0"/>
              </a:p>
            </p:txBody>
          </p:sp>
        </p:grpSp>
        <p:sp>
          <p:nvSpPr>
            <p:cNvPr id="96" name="Google Shape;1151;p39"/>
            <p:cNvSpPr txBox="1"/>
            <p:nvPr/>
          </p:nvSpPr>
          <p:spPr>
            <a:xfrm>
              <a:off x="1221603" y="2918652"/>
              <a:ext cx="1392069" cy="6722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Яхши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6 070 нафар</a:t>
              </a:r>
              <a:endParaRPr sz="10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102" name="Google Shape;1157;p39"/>
          <p:cNvGrpSpPr/>
          <p:nvPr/>
        </p:nvGrpSpPr>
        <p:grpSpPr>
          <a:xfrm>
            <a:off x="3912397" y="2171302"/>
            <a:ext cx="1146848" cy="2191132"/>
            <a:chOff x="4672087" y="1392018"/>
            <a:chExt cx="1563744" cy="3058846"/>
          </a:xfrm>
        </p:grpSpPr>
        <p:sp>
          <p:nvSpPr>
            <p:cNvPr id="103" name="Google Shape;1158;p39"/>
            <p:cNvSpPr/>
            <p:nvPr/>
          </p:nvSpPr>
          <p:spPr>
            <a:xfrm>
              <a:off x="4774316" y="1494247"/>
              <a:ext cx="1229466" cy="2854373"/>
            </a:xfrm>
            <a:custGeom>
              <a:avLst/>
              <a:gdLst/>
              <a:ahLst/>
              <a:cxnLst/>
              <a:rect l="l" t="t" r="r" b="b"/>
              <a:pathLst>
                <a:path w="84210" h="195505" extrusionOk="0">
                  <a:moveTo>
                    <a:pt x="42105" y="1"/>
                  </a:moveTo>
                  <a:cubicBezTo>
                    <a:pt x="18889" y="1"/>
                    <a:pt x="1" y="18888"/>
                    <a:pt x="1" y="42104"/>
                  </a:cubicBezTo>
                  <a:lnTo>
                    <a:pt x="1" y="153401"/>
                  </a:lnTo>
                  <a:cubicBezTo>
                    <a:pt x="1" y="176617"/>
                    <a:pt x="18889" y="195505"/>
                    <a:pt x="42105" y="195505"/>
                  </a:cubicBezTo>
                  <a:cubicBezTo>
                    <a:pt x="65321" y="195505"/>
                    <a:pt x="84209" y="176618"/>
                    <a:pt x="84209" y="153401"/>
                  </a:cubicBezTo>
                  <a:lnTo>
                    <a:pt x="84209" y="42104"/>
                  </a:lnTo>
                  <a:cubicBezTo>
                    <a:pt x="84209" y="18888"/>
                    <a:pt x="65321" y="1"/>
                    <a:pt x="4210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4" name="Google Shape;1159;p39"/>
            <p:cNvGrpSpPr/>
            <p:nvPr/>
          </p:nvGrpSpPr>
          <p:grpSpPr>
            <a:xfrm>
              <a:off x="4672087" y="1392018"/>
              <a:ext cx="1478878" cy="3058846"/>
              <a:chOff x="4672087" y="1392018"/>
              <a:chExt cx="1478878" cy="3058846"/>
            </a:xfrm>
          </p:grpSpPr>
          <p:sp>
            <p:nvSpPr>
              <p:cNvPr id="108" name="Google Shape;1160;p39"/>
              <p:cNvSpPr/>
              <p:nvPr/>
            </p:nvSpPr>
            <p:spPr>
              <a:xfrm>
                <a:off x="4672087" y="1392018"/>
                <a:ext cx="1433924" cy="3058846"/>
              </a:xfrm>
              <a:custGeom>
                <a:avLst/>
                <a:gdLst/>
                <a:ahLst/>
                <a:cxnLst/>
                <a:rect l="l" t="t" r="r" b="b"/>
                <a:pathLst>
                  <a:path w="98214" h="209510" extrusionOk="0">
                    <a:moveTo>
                      <a:pt x="49107" y="0"/>
                    </a:moveTo>
                    <a:cubicBezTo>
                      <a:pt x="22030" y="0"/>
                      <a:pt x="0" y="22029"/>
                      <a:pt x="0" y="49106"/>
                    </a:cubicBezTo>
                    <a:lnTo>
                      <a:pt x="0" y="160403"/>
                    </a:lnTo>
                    <a:cubicBezTo>
                      <a:pt x="0" y="187480"/>
                      <a:pt x="22030" y="209509"/>
                      <a:pt x="49107" y="209509"/>
                    </a:cubicBezTo>
                    <a:cubicBezTo>
                      <a:pt x="76185" y="209509"/>
                      <a:pt x="98214" y="187480"/>
                      <a:pt x="98214" y="160403"/>
                    </a:cubicBezTo>
                    <a:lnTo>
                      <a:pt x="98214" y="105856"/>
                    </a:lnTo>
                    <a:cubicBezTo>
                      <a:pt x="98214" y="105394"/>
                      <a:pt x="97840" y="105020"/>
                      <a:pt x="97378" y="105020"/>
                    </a:cubicBezTo>
                    <a:cubicBezTo>
                      <a:pt x="96917" y="105020"/>
                      <a:pt x="96543" y="105394"/>
                      <a:pt x="96543" y="105856"/>
                    </a:cubicBezTo>
                    <a:lnTo>
                      <a:pt x="96543" y="160403"/>
                    </a:lnTo>
                    <a:cubicBezTo>
                      <a:pt x="96543" y="186559"/>
                      <a:pt x="75263" y="207838"/>
                      <a:pt x="49107" y="207838"/>
                    </a:cubicBezTo>
                    <a:cubicBezTo>
                      <a:pt x="22951" y="207838"/>
                      <a:pt x="1671" y="186560"/>
                      <a:pt x="1671" y="160403"/>
                    </a:cubicBezTo>
                    <a:lnTo>
                      <a:pt x="1671" y="49106"/>
                    </a:lnTo>
                    <a:cubicBezTo>
                      <a:pt x="1671" y="22951"/>
                      <a:pt x="22952" y="1671"/>
                      <a:pt x="49107" y="1671"/>
                    </a:cubicBezTo>
                    <a:cubicBezTo>
                      <a:pt x="75263" y="1671"/>
                      <a:pt x="96543" y="22951"/>
                      <a:pt x="96543" y="49106"/>
                    </a:cubicBezTo>
                    <a:cubicBezTo>
                      <a:pt x="96543" y="49567"/>
                      <a:pt x="96917" y="49942"/>
                      <a:pt x="97378" y="49942"/>
                    </a:cubicBezTo>
                    <a:cubicBezTo>
                      <a:pt x="97840" y="49942"/>
                      <a:pt x="98214" y="49567"/>
                      <a:pt x="98214" y="49106"/>
                    </a:cubicBezTo>
                    <a:cubicBezTo>
                      <a:pt x="98214" y="22029"/>
                      <a:pt x="76185" y="0"/>
                      <a:pt x="49107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161;p39"/>
              <p:cNvSpPr/>
              <p:nvPr/>
            </p:nvSpPr>
            <p:spPr>
              <a:xfrm>
                <a:off x="6041698" y="2068378"/>
                <a:ext cx="109266" cy="109281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7485" extrusionOk="0">
                    <a:moveTo>
                      <a:pt x="3742" y="0"/>
                    </a:moveTo>
                    <a:cubicBezTo>
                      <a:pt x="1675" y="0"/>
                      <a:pt x="1" y="1676"/>
                      <a:pt x="1" y="3742"/>
                    </a:cubicBezTo>
                    <a:cubicBezTo>
                      <a:pt x="1" y="5809"/>
                      <a:pt x="1677" y="7484"/>
                      <a:pt x="3742" y="7484"/>
                    </a:cubicBezTo>
                    <a:cubicBezTo>
                      <a:pt x="5808" y="7484"/>
                      <a:pt x="7484" y="5809"/>
                      <a:pt x="7484" y="3742"/>
                    </a:cubicBezTo>
                    <a:cubicBezTo>
                      <a:pt x="7484" y="1676"/>
                      <a:pt x="5809" y="0"/>
                      <a:pt x="3742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5" name="Google Shape;1162;p39"/>
            <p:cNvGrpSpPr/>
            <p:nvPr/>
          </p:nvGrpSpPr>
          <p:grpSpPr>
            <a:xfrm>
              <a:off x="4858645" y="1565247"/>
              <a:ext cx="1377186" cy="1166555"/>
              <a:chOff x="4858645" y="1565247"/>
              <a:chExt cx="1377186" cy="1166555"/>
            </a:xfrm>
          </p:grpSpPr>
          <p:sp>
            <p:nvSpPr>
              <p:cNvPr id="106" name="Google Shape;1163;p39"/>
              <p:cNvSpPr/>
              <p:nvPr/>
            </p:nvSpPr>
            <p:spPr>
              <a:xfrm>
                <a:off x="4858645" y="1565247"/>
                <a:ext cx="1352646" cy="1060778"/>
              </a:xfrm>
              <a:custGeom>
                <a:avLst/>
                <a:gdLst/>
                <a:ahLst/>
                <a:cxnLst/>
                <a:rect l="l" t="t" r="r" b="b"/>
                <a:pathLst>
                  <a:path w="92647" h="72656" extrusionOk="0">
                    <a:moveTo>
                      <a:pt x="36329" y="0"/>
                    </a:moveTo>
                    <a:cubicBezTo>
                      <a:pt x="16297" y="0"/>
                      <a:pt x="0" y="16296"/>
                      <a:pt x="0" y="36328"/>
                    </a:cubicBezTo>
                    <a:cubicBezTo>
                      <a:pt x="0" y="56360"/>
                      <a:pt x="16299" y="72656"/>
                      <a:pt x="36329" y="72656"/>
                    </a:cubicBezTo>
                    <a:lnTo>
                      <a:pt x="91812" y="72656"/>
                    </a:lnTo>
                    <a:cubicBezTo>
                      <a:pt x="92273" y="72656"/>
                      <a:pt x="92647" y="72282"/>
                      <a:pt x="92647" y="71820"/>
                    </a:cubicBezTo>
                    <a:cubicBezTo>
                      <a:pt x="92647" y="71359"/>
                      <a:pt x="92273" y="70985"/>
                      <a:pt x="91812" y="70985"/>
                    </a:cubicBezTo>
                    <a:lnTo>
                      <a:pt x="36329" y="70985"/>
                    </a:lnTo>
                    <a:cubicBezTo>
                      <a:pt x="17219" y="70985"/>
                      <a:pt x="1672" y="55438"/>
                      <a:pt x="1672" y="36328"/>
                    </a:cubicBezTo>
                    <a:cubicBezTo>
                      <a:pt x="1672" y="17217"/>
                      <a:pt x="17219" y="1672"/>
                      <a:pt x="36328" y="1672"/>
                    </a:cubicBezTo>
                    <a:cubicBezTo>
                      <a:pt x="55439" y="1672"/>
                      <a:pt x="70985" y="17217"/>
                      <a:pt x="70985" y="36328"/>
                    </a:cubicBezTo>
                    <a:cubicBezTo>
                      <a:pt x="70985" y="36788"/>
                      <a:pt x="71360" y="37163"/>
                      <a:pt x="71820" y="37163"/>
                    </a:cubicBezTo>
                    <a:cubicBezTo>
                      <a:pt x="72283" y="37163"/>
                      <a:pt x="72657" y="36788"/>
                      <a:pt x="72657" y="36328"/>
                    </a:cubicBezTo>
                    <a:cubicBezTo>
                      <a:pt x="72657" y="16297"/>
                      <a:pt x="56360" y="0"/>
                      <a:pt x="36329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164;p39"/>
              <p:cNvSpPr/>
              <p:nvPr/>
            </p:nvSpPr>
            <p:spPr>
              <a:xfrm>
                <a:off x="6107029" y="2503414"/>
                <a:ext cx="128802" cy="228388"/>
              </a:xfrm>
              <a:custGeom>
                <a:avLst/>
                <a:gdLst/>
                <a:ahLst/>
                <a:cxnLst/>
                <a:rect l="l" t="t" r="r" b="b"/>
                <a:pathLst>
                  <a:path w="8822" h="15643" extrusionOk="0">
                    <a:moveTo>
                      <a:pt x="919" y="1"/>
                    </a:moveTo>
                    <a:cubicBezTo>
                      <a:pt x="705" y="1"/>
                      <a:pt x="491" y="82"/>
                      <a:pt x="328" y="246"/>
                    </a:cubicBezTo>
                    <a:cubicBezTo>
                      <a:pt x="1" y="572"/>
                      <a:pt x="1" y="1101"/>
                      <a:pt x="328" y="1427"/>
                    </a:cubicBezTo>
                    <a:lnTo>
                      <a:pt x="6723" y="7822"/>
                    </a:lnTo>
                    <a:lnTo>
                      <a:pt x="328" y="14217"/>
                    </a:lnTo>
                    <a:cubicBezTo>
                      <a:pt x="89" y="14456"/>
                      <a:pt x="17" y="14816"/>
                      <a:pt x="146" y="15128"/>
                    </a:cubicBezTo>
                    <a:cubicBezTo>
                      <a:pt x="276" y="15440"/>
                      <a:pt x="581" y="15643"/>
                      <a:pt x="919" y="15643"/>
                    </a:cubicBezTo>
                    <a:cubicBezTo>
                      <a:pt x="1140" y="15643"/>
                      <a:pt x="1353" y="15555"/>
                      <a:pt x="1510" y="15398"/>
                    </a:cubicBezTo>
                    <a:lnTo>
                      <a:pt x="8495" y="8413"/>
                    </a:lnTo>
                    <a:cubicBezTo>
                      <a:pt x="8821" y="8087"/>
                      <a:pt x="8821" y="7557"/>
                      <a:pt x="8495" y="7232"/>
                    </a:cubicBezTo>
                    <a:lnTo>
                      <a:pt x="1510" y="246"/>
                    </a:lnTo>
                    <a:cubicBezTo>
                      <a:pt x="1347" y="82"/>
                      <a:pt x="1133" y="1"/>
                      <a:pt x="919" y="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" name="Google Shape;1172;p39"/>
          <p:cNvGrpSpPr/>
          <p:nvPr/>
        </p:nvGrpSpPr>
        <p:grpSpPr>
          <a:xfrm>
            <a:off x="2609204" y="2178712"/>
            <a:ext cx="1134408" cy="2191132"/>
            <a:chOff x="2925137" y="1392018"/>
            <a:chExt cx="1546782" cy="3058846"/>
          </a:xfrm>
        </p:grpSpPr>
        <p:sp>
          <p:nvSpPr>
            <p:cNvPr id="111" name="Google Shape;1173;p39"/>
            <p:cNvSpPr/>
            <p:nvPr/>
          </p:nvSpPr>
          <p:spPr>
            <a:xfrm>
              <a:off x="3027366" y="1494247"/>
              <a:ext cx="1229466" cy="2854373"/>
            </a:xfrm>
            <a:custGeom>
              <a:avLst/>
              <a:gdLst/>
              <a:ahLst/>
              <a:cxnLst/>
              <a:rect l="l" t="t" r="r" b="b"/>
              <a:pathLst>
                <a:path w="84210" h="195505" extrusionOk="0">
                  <a:moveTo>
                    <a:pt x="42105" y="1"/>
                  </a:moveTo>
                  <a:cubicBezTo>
                    <a:pt x="18889" y="1"/>
                    <a:pt x="1" y="18888"/>
                    <a:pt x="1" y="42104"/>
                  </a:cubicBezTo>
                  <a:lnTo>
                    <a:pt x="1" y="153401"/>
                  </a:lnTo>
                  <a:cubicBezTo>
                    <a:pt x="1" y="176617"/>
                    <a:pt x="18889" y="195505"/>
                    <a:pt x="42105" y="195505"/>
                  </a:cubicBezTo>
                  <a:cubicBezTo>
                    <a:pt x="65321" y="195505"/>
                    <a:pt x="84209" y="176618"/>
                    <a:pt x="84209" y="153401"/>
                  </a:cubicBezTo>
                  <a:lnTo>
                    <a:pt x="84209" y="42104"/>
                  </a:lnTo>
                  <a:cubicBezTo>
                    <a:pt x="84209" y="18888"/>
                    <a:pt x="65321" y="1"/>
                    <a:pt x="4210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2" name="Google Shape;1174;p39"/>
            <p:cNvGrpSpPr/>
            <p:nvPr/>
          </p:nvGrpSpPr>
          <p:grpSpPr>
            <a:xfrm>
              <a:off x="2925137" y="1392018"/>
              <a:ext cx="1478878" cy="3058846"/>
              <a:chOff x="2925137" y="1392018"/>
              <a:chExt cx="1478878" cy="3058846"/>
            </a:xfrm>
          </p:grpSpPr>
          <p:sp>
            <p:nvSpPr>
              <p:cNvPr id="116" name="Google Shape;1175;p39"/>
              <p:cNvSpPr/>
              <p:nvPr/>
            </p:nvSpPr>
            <p:spPr>
              <a:xfrm>
                <a:off x="2925137" y="1392018"/>
                <a:ext cx="1433924" cy="3058846"/>
              </a:xfrm>
              <a:custGeom>
                <a:avLst/>
                <a:gdLst/>
                <a:ahLst/>
                <a:cxnLst/>
                <a:rect l="l" t="t" r="r" b="b"/>
                <a:pathLst>
                  <a:path w="98214" h="209510" extrusionOk="0">
                    <a:moveTo>
                      <a:pt x="49107" y="0"/>
                    </a:moveTo>
                    <a:cubicBezTo>
                      <a:pt x="22030" y="0"/>
                      <a:pt x="0" y="22029"/>
                      <a:pt x="0" y="49106"/>
                    </a:cubicBezTo>
                    <a:lnTo>
                      <a:pt x="0" y="160403"/>
                    </a:lnTo>
                    <a:cubicBezTo>
                      <a:pt x="0" y="187480"/>
                      <a:pt x="22030" y="209509"/>
                      <a:pt x="49107" y="209509"/>
                    </a:cubicBezTo>
                    <a:cubicBezTo>
                      <a:pt x="76185" y="209509"/>
                      <a:pt x="98214" y="187480"/>
                      <a:pt x="98214" y="160403"/>
                    </a:cubicBezTo>
                    <a:lnTo>
                      <a:pt x="98214" y="105856"/>
                    </a:lnTo>
                    <a:cubicBezTo>
                      <a:pt x="98214" y="105394"/>
                      <a:pt x="97840" y="105020"/>
                      <a:pt x="97378" y="105020"/>
                    </a:cubicBezTo>
                    <a:cubicBezTo>
                      <a:pt x="96917" y="105020"/>
                      <a:pt x="96543" y="105394"/>
                      <a:pt x="96543" y="105856"/>
                    </a:cubicBezTo>
                    <a:lnTo>
                      <a:pt x="96543" y="160403"/>
                    </a:lnTo>
                    <a:cubicBezTo>
                      <a:pt x="96543" y="186559"/>
                      <a:pt x="75263" y="207838"/>
                      <a:pt x="49107" y="207838"/>
                    </a:cubicBezTo>
                    <a:cubicBezTo>
                      <a:pt x="22951" y="207838"/>
                      <a:pt x="1671" y="186560"/>
                      <a:pt x="1671" y="160403"/>
                    </a:cubicBezTo>
                    <a:lnTo>
                      <a:pt x="1671" y="49106"/>
                    </a:lnTo>
                    <a:cubicBezTo>
                      <a:pt x="1671" y="22951"/>
                      <a:pt x="22952" y="1671"/>
                      <a:pt x="49107" y="1671"/>
                    </a:cubicBezTo>
                    <a:cubicBezTo>
                      <a:pt x="75263" y="1671"/>
                      <a:pt x="96543" y="22951"/>
                      <a:pt x="96543" y="49106"/>
                    </a:cubicBezTo>
                    <a:cubicBezTo>
                      <a:pt x="96543" y="49567"/>
                      <a:pt x="96917" y="49942"/>
                      <a:pt x="97378" y="49942"/>
                    </a:cubicBezTo>
                    <a:cubicBezTo>
                      <a:pt x="97840" y="49942"/>
                      <a:pt x="98214" y="49567"/>
                      <a:pt x="98214" y="49106"/>
                    </a:cubicBezTo>
                    <a:cubicBezTo>
                      <a:pt x="98214" y="22029"/>
                      <a:pt x="76185" y="0"/>
                      <a:pt x="49107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6;p39"/>
              <p:cNvSpPr/>
              <p:nvPr/>
            </p:nvSpPr>
            <p:spPr>
              <a:xfrm>
                <a:off x="4294748" y="2068378"/>
                <a:ext cx="109266" cy="109281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7485" extrusionOk="0">
                    <a:moveTo>
                      <a:pt x="3742" y="0"/>
                    </a:moveTo>
                    <a:cubicBezTo>
                      <a:pt x="1675" y="0"/>
                      <a:pt x="1" y="1676"/>
                      <a:pt x="1" y="3742"/>
                    </a:cubicBezTo>
                    <a:cubicBezTo>
                      <a:pt x="1" y="5809"/>
                      <a:pt x="1677" y="7484"/>
                      <a:pt x="3742" y="7484"/>
                    </a:cubicBezTo>
                    <a:cubicBezTo>
                      <a:pt x="5808" y="7484"/>
                      <a:pt x="7484" y="5809"/>
                      <a:pt x="7484" y="3742"/>
                    </a:cubicBezTo>
                    <a:cubicBezTo>
                      <a:pt x="7484" y="1676"/>
                      <a:pt x="5809" y="0"/>
                      <a:pt x="3742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3" name="Google Shape;1177;p39"/>
            <p:cNvGrpSpPr/>
            <p:nvPr/>
          </p:nvGrpSpPr>
          <p:grpSpPr>
            <a:xfrm>
              <a:off x="3111695" y="1565247"/>
              <a:ext cx="1360224" cy="1166555"/>
              <a:chOff x="3111695" y="1565247"/>
              <a:chExt cx="1360224" cy="1166555"/>
            </a:xfrm>
          </p:grpSpPr>
          <p:sp>
            <p:nvSpPr>
              <p:cNvPr id="114" name="Google Shape;1178;p39"/>
              <p:cNvSpPr/>
              <p:nvPr/>
            </p:nvSpPr>
            <p:spPr>
              <a:xfrm>
                <a:off x="3111695" y="1565247"/>
                <a:ext cx="1352646" cy="1060778"/>
              </a:xfrm>
              <a:custGeom>
                <a:avLst/>
                <a:gdLst/>
                <a:ahLst/>
                <a:cxnLst/>
                <a:rect l="l" t="t" r="r" b="b"/>
                <a:pathLst>
                  <a:path w="92647" h="72656" extrusionOk="0">
                    <a:moveTo>
                      <a:pt x="36329" y="0"/>
                    </a:moveTo>
                    <a:cubicBezTo>
                      <a:pt x="16297" y="0"/>
                      <a:pt x="0" y="16296"/>
                      <a:pt x="0" y="36328"/>
                    </a:cubicBezTo>
                    <a:cubicBezTo>
                      <a:pt x="0" y="56360"/>
                      <a:pt x="16299" y="72656"/>
                      <a:pt x="36329" y="72656"/>
                    </a:cubicBezTo>
                    <a:lnTo>
                      <a:pt x="91812" y="72656"/>
                    </a:lnTo>
                    <a:cubicBezTo>
                      <a:pt x="92273" y="72656"/>
                      <a:pt x="92647" y="72282"/>
                      <a:pt x="92647" y="71820"/>
                    </a:cubicBezTo>
                    <a:cubicBezTo>
                      <a:pt x="92647" y="71359"/>
                      <a:pt x="92273" y="70985"/>
                      <a:pt x="91812" y="70985"/>
                    </a:cubicBezTo>
                    <a:lnTo>
                      <a:pt x="36329" y="70985"/>
                    </a:lnTo>
                    <a:cubicBezTo>
                      <a:pt x="17219" y="70985"/>
                      <a:pt x="1672" y="55438"/>
                      <a:pt x="1672" y="36328"/>
                    </a:cubicBezTo>
                    <a:cubicBezTo>
                      <a:pt x="1672" y="17217"/>
                      <a:pt x="17219" y="1672"/>
                      <a:pt x="36328" y="1672"/>
                    </a:cubicBezTo>
                    <a:cubicBezTo>
                      <a:pt x="55439" y="1672"/>
                      <a:pt x="70985" y="17217"/>
                      <a:pt x="70985" y="36328"/>
                    </a:cubicBezTo>
                    <a:cubicBezTo>
                      <a:pt x="70985" y="36788"/>
                      <a:pt x="71360" y="37163"/>
                      <a:pt x="71820" y="37163"/>
                    </a:cubicBezTo>
                    <a:cubicBezTo>
                      <a:pt x="72283" y="37163"/>
                      <a:pt x="72657" y="36788"/>
                      <a:pt x="72657" y="36328"/>
                    </a:cubicBezTo>
                    <a:cubicBezTo>
                      <a:pt x="72657" y="16297"/>
                      <a:pt x="56360" y="0"/>
                      <a:pt x="36329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79;p39"/>
              <p:cNvSpPr/>
              <p:nvPr/>
            </p:nvSpPr>
            <p:spPr>
              <a:xfrm>
                <a:off x="4343118" y="2503414"/>
                <a:ext cx="128801" cy="228388"/>
              </a:xfrm>
              <a:custGeom>
                <a:avLst/>
                <a:gdLst/>
                <a:ahLst/>
                <a:cxnLst/>
                <a:rect l="l" t="t" r="r" b="b"/>
                <a:pathLst>
                  <a:path w="8822" h="15643" extrusionOk="0">
                    <a:moveTo>
                      <a:pt x="919" y="1"/>
                    </a:moveTo>
                    <a:cubicBezTo>
                      <a:pt x="705" y="1"/>
                      <a:pt x="491" y="82"/>
                      <a:pt x="328" y="246"/>
                    </a:cubicBezTo>
                    <a:cubicBezTo>
                      <a:pt x="1" y="572"/>
                      <a:pt x="1" y="1101"/>
                      <a:pt x="328" y="1427"/>
                    </a:cubicBezTo>
                    <a:lnTo>
                      <a:pt x="6723" y="7822"/>
                    </a:lnTo>
                    <a:lnTo>
                      <a:pt x="328" y="14217"/>
                    </a:lnTo>
                    <a:cubicBezTo>
                      <a:pt x="89" y="14456"/>
                      <a:pt x="17" y="14816"/>
                      <a:pt x="146" y="15128"/>
                    </a:cubicBezTo>
                    <a:cubicBezTo>
                      <a:pt x="276" y="15440"/>
                      <a:pt x="581" y="15643"/>
                      <a:pt x="919" y="15643"/>
                    </a:cubicBezTo>
                    <a:cubicBezTo>
                      <a:pt x="1140" y="15643"/>
                      <a:pt x="1353" y="15555"/>
                      <a:pt x="1510" y="15398"/>
                    </a:cubicBezTo>
                    <a:lnTo>
                      <a:pt x="8495" y="8413"/>
                    </a:lnTo>
                    <a:cubicBezTo>
                      <a:pt x="8821" y="8087"/>
                      <a:pt x="8821" y="7557"/>
                      <a:pt x="8495" y="7232"/>
                    </a:cubicBezTo>
                    <a:lnTo>
                      <a:pt x="1510" y="246"/>
                    </a:lnTo>
                    <a:cubicBezTo>
                      <a:pt x="1347" y="82"/>
                      <a:pt x="1133" y="1"/>
                      <a:pt x="919" y="1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8" name="Google Shape;1151;p39"/>
          <p:cNvSpPr txBox="1"/>
          <p:nvPr/>
        </p:nvSpPr>
        <p:spPr>
          <a:xfrm>
            <a:off x="2617232" y="3277685"/>
            <a:ext cx="1020942" cy="470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200" b="1" dirty="0">
                <a:solidFill>
                  <a:schemeClr val="accent4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Қониқарли</a:t>
            </a:r>
            <a:br>
              <a:rPr lang="uz-Cyrl-UZ" sz="1200" b="1" dirty="0">
                <a:solidFill>
                  <a:schemeClr val="accent4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</a:br>
            <a:r>
              <a:rPr lang="uz-Cyrl-UZ" sz="1000" b="1" dirty="0">
                <a:solidFill>
                  <a:schemeClr val="accent4">
                    <a:lumMod val="50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2 412 нафар</a:t>
            </a:r>
            <a:endParaRPr sz="1000" b="1" dirty="0">
              <a:solidFill>
                <a:schemeClr val="accent4">
                  <a:lumMod val="50000"/>
                </a:schemeClr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19" name="Google Shape;1151;p39"/>
          <p:cNvSpPr txBox="1"/>
          <p:nvPr/>
        </p:nvSpPr>
        <p:spPr>
          <a:xfrm>
            <a:off x="3893406" y="3279360"/>
            <a:ext cx="1103598" cy="451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200" b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Қониқарсиз</a:t>
            </a:r>
            <a:br>
              <a:rPr lang="uz-Cyrl-UZ" sz="1200" b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</a:br>
            <a:r>
              <a:rPr lang="uz-Cyrl-UZ" sz="1000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314 нафар</a:t>
            </a:r>
            <a:endParaRPr sz="1000" dirty="0">
              <a:solidFill>
                <a:srgbClr val="FF0000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20" name="Google Shape;966;p35"/>
          <p:cNvSpPr/>
          <p:nvPr/>
        </p:nvSpPr>
        <p:spPr>
          <a:xfrm>
            <a:off x="1476141" y="2358163"/>
            <a:ext cx="637908" cy="599262"/>
          </a:xfrm>
          <a:custGeom>
            <a:avLst/>
            <a:gdLst/>
            <a:ahLst/>
            <a:cxnLst/>
            <a:rect l="l" t="t" r="r" b="b"/>
            <a:pathLst>
              <a:path w="20730" h="20718" extrusionOk="0">
                <a:moveTo>
                  <a:pt x="10359" y="1"/>
                </a:moveTo>
                <a:cubicBezTo>
                  <a:pt x="4644" y="1"/>
                  <a:pt x="1" y="4633"/>
                  <a:pt x="1" y="10359"/>
                </a:cubicBezTo>
                <a:cubicBezTo>
                  <a:pt x="1" y="16074"/>
                  <a:pt x="4644" y="20718"/>
                  <a:pt x="10359" y="20718"/>
                </a:cubicBezTo>
                <a:cubicBezTo>
                  <a:pt x="16086" y="20718"/>
                  <a:pt x="20729" y="16074"/>
                  <a:pt x="20729" y="10359"/>
                </a:cubicBezTo>
                <a:cubicBezTo>
                  <a:pt x="20729" y="4633"/>
                  <a:pt x="16086" y="1"/>
                  <a:pt x="10359" y="1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z-Cyrl-UZ"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69,0%</a:t>
            </a:r>
            <a:endParaRPr sz="1200" b="1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</a:endParaRPr>
          </a:p>
        </p:txBody>
      </p:sp>
      <p:sp>
        <p:nvSpPr>
          <p:cNvPr id="121" name="Google Shape;966;p35"/>
          <p:cNvSpPr/>
          <p:nvPr/>
        </p:nvSpPr>
        <p:spPr>
          <a:xfrm>
            <a:off x="2819798" y="2363575"/>
            <a:ext cx="637908" cy="599262"/>
          </a:xfrm>
          <a:custGeom>
            <a:avLst/>
            <a:gdLst/>
            <a:ahLst/>
            <a:cxnLst/>
            <a:rect l="l" t="t" r="r" b="b"/>
            <a:pathLst>
              <a:path w="20730" h="20718" extrusionOk="0">
                <a:moveTo>
                  <a:pt x="10359" y="1"/>
                </a:moveTo>
                <a:cubicBezTo>
                  <a:pt x="4644" y="1"/>
                  <a:pt x="1" y="4633"/>
                  <a:pt x="1" y="10359"/>
                </a:cubicBezTo>
                <a:cubicBezTo>
                  <a:pt x="1" y="16074"/>
                  <a:pt x="4644" y="20718"/>
                  <a:pt x="10359" y="20718"/>
                </a:cubicBezTo>
                <a:cubicBezTo>
                  <a:pt x="16086" y="20718"/>
                  <a:pt x="20729" y="16074"/>
                  <a:pt x="20729" y="10359"/>
                </a:cubicBezTo>
                <a:cubicBezTo>
                  <a:pt x="20729" y="4633"/>
                  <a:pt x="16086" y="1"/>
                  <a:pt x="10359" y="1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z-Cyrl-UZ"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27,4%</a:t>
            </a:r>
            <a:endParaRPr sz="1200" b="1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</a:endParaRPr>
          </a:p>
        </p:txBody>
      </p:sp>
      <p:sp>
        <p:nvSpPr>
          <p:cNvPr id="122" name="Google Shape;966;p35"/>
          <p:cNvSpPr/>
          <p:nvPr/>
        </p:nvSpPr>
        <p:spPr>
          <a:xfrm>
            <a:off x="4131328" y="2365643"/>
            <a:ext cx="637908" cy="599262"/>
          </a:xfrm>
          <a:custGeom>
            <a:avLst/>
            <a:gdLst/>
            <a:ahLst/>
            <a:cxnLst/>
            <a:rect l="l" t="t" r="r" b="b"/>
            <a:pathLst>
              <a:path w="20730" h="20718" extrusionOk="0">
                <a:moveTo>
                  <a:pt x="10359" y="1"/>
                </a:moveTo>
                <a:cubicBezTo>
                  <a:pt x="4644" y="1"/>
                  <a:pt x="1" y="4633"/>
                  <a:pt x="1" y="10359"/>
                </a:cubicBezTo>
                <a:cubicBezTo>
                  <a:pt x="1" y="16074"/>
                  <a:pt x="4644" y="20718"/>
                  <a:pt x="10359" y="20718"/>
                </a:cubicBezTo>
                <a:cubicBezTo>
                  <a:pt x="16086" y="20718"/>
                  <a:pt x="20729" y="16074"/>
                  <a:pt x="20729" y="10359"/>
                </a:cubicBezTo>
                <a:cubicBezTo>
                  <a:pt x="20729" y="4633"/>
                  <a:pt x="16086" y="1"/>
                  <a:pt x="10359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z-Cyrl-UZ"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3,6%</a:t>
            </a:r>
            <a:endParaRPr sz="1200" b="1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1623124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1164" y="232168"/>
            <a:ext cx="10515600" cy="450241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тўғрисида</a:t>
            </a:r>
            <a:r>
              <a:rPr lang="ru-RU" sz="2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маълумот</a:t>
            </a:r>
            <a:endParaRPr lang="ru-RU" sz="48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2486" y="1196600"/>
            <a:ext cx="10515600" cy="359235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Сўровномада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республика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бўйича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жами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8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796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нафар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респондентлар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иштирок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этди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</a:t>
            </a:r>
          </a:p>
        </p:txBody>
      </p:sp>
      <p:grpSp>
        <p:nvGrpSpPr>
          <p:cNvPr id="4" name="Google Shape;412;p23"/>
          <p:cNvGrpSpPr/>
          <p:nvPr/>
        </p:nvGrpSpPr>
        <p:grpSpPr>
          <a:xfrm>
            <a:off x="2120052" y="4147922"/>
            <a:ext cx="2480652" cy="387099"/>
            <a:chOff x="5631625" y="3483064"/>
            <a:chExt cx="2655311" cy="683661"/>
          </a:xfrm>
        </p:grpSpPr>
        <p:sp>
          <p:nvSpPr>
            <p:cNvPr id="5" name="Google Shape;413;p23"/>
            <p:cNvSpPr/>
            <p:nvPr/>
          </p:nvSpPr>
          <p:spPr>
            <a:xfrm>
              <a:off x="6304450" y="3783638"/>
              <a:ext cx="309000" cy="80400"/>
            </a:xfrm>
            <a:custGeom>
              <a:avLst/>
              <a:gdLst/>
              <a:ahLst/>
              <a:cxnLst/>
              <a:rect l="l" t="t" r="r" b="b"/>
              <a:pathLst>
                <a:path w="12360" h="3216" extrusionOk="0">
                  <a:moveTo>
                    <a:pt x="10752" y="632"/>
                  </a:moveTo>
                  <a:cubicBezTo>
                    <a:pt x="11324" y="632"/>
                    <a:pt x="11776" y="1084"/>
                    <a:pt x="11776" y="1644"/>
                  </a:cubicBezTo>
                  <a:cubicBezTo>
                    <a:pt x="11776" y="2215"/>
                    <a:pt x="11324" y="2668"/>
                    <a:pt x="10752" y="2668"/>
                  </a:cubicBezTo>
                  <a:cubicBezTo>
                    <a:pt x="10193" y="2668"/>
                    <a:pt x="9740" y="2215"/>
                    <a:pt x="9740" y="1644"/>
                  </a:cubicBezTo>
                  <a:cubicBezTo>
                    <a:pt x="9740" y="1084"/>
                    <a:pt x="10193" y="632"/>
                    <a:pt x="10752" y="632"/>
                  </a:cubicBezTo>
                  <a:close/>
                  <a:moveTo>
                    <a:pt x="10752" y="1"/>
                  </a:moveTo>
                  <a:cubicBezTo>
                    <a:pt x="10086" y="1"/>
                    <a:pt x="9502" y="537"/>
                    <a:pt x="9264" y="977"/>
                  </a:cubicBezTo>
                  <a:lnTo>
                    <a:pt x="1" y="977"/>
                  </a:lnTo>
                  <a:lnTo>
                    <a:pt x="1" y="2025"/>
                  </a:lnTo>
                  <a:lnTo>
                    <a:pt x="9216" y="2025"/>
                  </a:lnTo>
                  <a:cubicBezTo>
                    <a:pt x="9407" y="2763"/>
                    <a:pt x="10026" y="3215"/>
                    <a:pt x="10752" y="3215"/>
                  </a:cubicBezTo>
                  <a:cubicBezTo>
                    <a:pt x="11645" y="3215"/>
                    <a:pt x="12360" y="2501"/>
                    <a:pt x="12360" y="1608"/>
                  </a:cubicBezTo>
                  <a:cubicBezTo>
                    <a:pt x="12360" y="727"/>
                    <a:pt x="11645" y="1"/>
                    <a:pt x="10752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Google Shape;414;p23"/>
            <p:cNvSpPr/>
            <p:nvPr/>
          </p:nvSpPr>
          <p:spPr>
            <a:xfrm>
              <a:off x="5631625" y="3483064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66" y="1084"/>
                  </a:moveTo>
                  <a:cubicBezTo>
                    <a:pt x="17979" y="1084"/>
                    <a:pt x="22861" y="5965"/>
                    <a:pt x="22861" y="11966"/>
                  </a:cubicBezTo>
                  <a:cubicBezTo>
                    <a:pt x="22861" y="17978"/>
                    <a:pt x="17979" y="22860"/>
                    <a:pt x="11966" y="22860"/>
                  </a:cubicBezTo>
                  <a:cubicBezTo>
                    <a:pt x="5966" y="22860"/>
                    <a:pt x="1084" y="17978"/>
                    <a:pt x="1084" y="11966"/>
                  </a:cubicBezTo>
                  <a:cubicBezTo>
                    <a:pt x="1084" y="5965"/>
                    <a:pt x="5966" y="1084"/>
                    <a:pt x="11966" y="1084"/>
                  </a:cubicBezTo>
                  <a:close/>
                  <a:moveTo>
                    <a:pt x="11966" y="0"/>
                  </a:moveTo>
                  <a:cubicBezTo>
                    <a:pt x="5370" y="0"/>
                    <a:pt x="1" y="5370"/>
                    <a:pt x="1" y="11966"/>
                  </a:cubicBezTo>
                  <a:cubicBezTo>
                    <a:pt x="1" y="18574"/>
                    <a:pt x="5370" y="23943"/>
                    <a:pt x="11966" y="23943"/>
                  </a:cubicBezTo>
                  <a:cubicBezTo>
                    <a:pt x="18574" y="23943"/>
                    <a:pt x="23944" y="18574"/>
                    <a:pt x="23944" y="11966"/>
                  </a:cubicBezTo>
                  <a:cubicBezTo>
                    <a:pt x="23944" y="5370"/>
                    <a:pt x="18574" y="0"/>
                    <a:pt x="11966" y="0"/>
                  </a:cubicBezTo>
                  <a:close/>
                </a:path>
              </a:pathLst>
            </a:custGeom>
            <a:solidFill>
              <a:srgbClr val="4949E7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Google Shape;415;p23"/>
            <p:cNvSpPr/>
            <p:nvPr/>
          </p:nvSpPr>
          <p:spPr>
            <a:xfrm>
              <a:off x="6743500" y="3547613"/>
              <a:ext cx="1543436" cy="606350"/>
            </a:xfrm>
            <a:custGeom>
              <a:avLst/>
              <a:gdLst/>
              <a:ahLst/>
              <a:cxnLst/>
              <a:rect l="l" t="t" r="r" b="b"/>
              <a:pathLst>
                <a:path w="54829" h="24254" extrusionOk="0">
                  <a:moveTo>
                    <a:pt x="1072" y="0"/>
                  </a:moveTo>
                  <a:cubicBezTo>
                    <a:pt x="477" y="0"/>
                    <a:pt x="1" y="476"/>
                    <a:pt x="1" y="1060"/>
                  </a:cubicBezTo>
                  <a:lnTo>
                    <a:pt x="1" y="23182"/>
                  </a:lnTo>
                  <a:cubicBezTo>
                    <a:pt x="1" y="23777"/>
                    <a:pt x="477" y="24253"/>
                    <a:pt x="1072" y="24253"/>
                  </a:cubicBezTo>
                  <a:lnTo>
                    <a:pt x="53757" y="24253"/>
                  </a:lnTo>
                  <a:cubicBezTo>
                    <a:pt x="54353" y="24253"/>
                    <a:pt x="54829" y="23777"/>
                    <a:pt x="54829" y="23182"/>
                  </a:cubicBezTo>
                  <a:lnTo>
                    <a:pt x="54829" y="1060"/>
                  </a:lnTo>
                  <a:cubicBezTo>
                    <a:pt x="54829" y="476"/>
                    <a:pt x="54353" y="0"/>
                    <a:pt x="53757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Хоразм</a:t>
              </a:r>
              <a:b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(730 </a:t>
              </a: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нафар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</p:grpSp>
      <p:grpSp>
        <p:nvGrpSpPr>
          <p:cNvPr id="12" name="Google Shape;422;p23"/>
          <p:cNvGrpSpPr/>
          <p:nvPr/>
        </p:nvGrpSpPr>
        <p:grpSpPr>
          <a:xfrm>
            <a:off x="615488" y="2535337"/>
            <a:ext cx="2482275" cy="469867"/>
            <a:chOff x="4086475" y="1037163"/>
            <a:chExt cx="2657048" cy="829837"/>
          </a:xfrm>
        </p:grpSpPr>
        <p:sp>
          <p:nvSpPr>
            <p:cNvPr id="13" name="Google Shape;423;p23"/>
            <p:cNvSpPr/>
            <p:nvPr/>
          </p:nvSpPr>
          <p:spPr>
            <a:xfrm>
              <a:off x="4758125" y="1392288"/>
              <a:ext cx="237275" cy="14600"/>
            </a:xfrm>
            <a:custGeom>
              <a:avLst/>
              <a:gdLst/>
              <a:ahLst/>
              <a:cxnLst/>
              <a:rect l="l" t="t" r="r" b="b"/>
              <a:pathLst>
                <a:path w="9491" h="584" extrusionOk="0">
                  <a:moveTo>
                    <a:pt x="1" y="0"/>
                  </a:moveTo>
                  <a:lnTo>
                    <a:pt x="1" y="584"/>
                  </a:lnTo>
                  <a:lnTo>
                    <a:pt x="9490" y="584"/>
                  </a:lnTo>
                  <a:lnTo>
                    <a:pt x="9490" y="0"/>
                  </a:lnTo>
                  <a:close/>
                </a:path>
              </a:pathLst>
            </a:custGeom>
            <a:solidFill>
              <a:srgbClr val="FCDF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24;p23"/>
            <p:cNvSpPr/>
            <p:nvPr/>
          </p:nvSpPr>
          <p:spPr>
            <a:xfrm>
              <a:off x="4757825" y="1361013"/>
              <a:ext cx="310800" cy="80400"/>
            </a:xfrm>
            <a:custGeom>
              <a:avLst/>
              <a:gdLst/>
              <a:ahLst/>
              <a:cxnLst/>
              <a:rect l="l" t="t" r="r" b="b"/>
              <a:pathLst>
                <a:path w="12432" h="3216" extrusionOk="0">
                  <a:moveTo>
                    <a:pt x="10824" y="596"/>
                  </a:moveTo>
                  <a:cubicBezTo>
                    <a:pt x="11383" y="596"/>
                    <a:pt x="11848" y="1049"/>
                    <a:pt x="11848" y="1620"/>
                  </a:cubicBezTo>
                  <a:cubicBezTo>
                    <a:pt x="11848" y="2180"/>
                    <a:pt x="11383" y="2632"/>
                    <a:pt x="10824" y="2632"/>
                  </a:cubicBezTo>
                  <a:cubicBezTo>
                    <a:pt x="10252" y="2632"/>
                    <a:pt x="9800" y="2180"/>
                    <a:pt x="9800" y="1620"/>
                  </a:cubicBezTo>
                  <a:cubicBezTo>
                    <a:pt x="9800" y="1049"/>
                    <a:pt x="10252" y="596"/>
                    <a:pt x="10824" y="596"/>
                  </a:cubicBezTo>
                  <a:close/>
                  <a:moveTo>
                    <a:pt x="10824" y="1"/>
                  </a:moveTo>
                  <a:cubicBezTo>
                    <a:pt x="10145" y="1"/>
                    <a:pt x="9562" y="406"/>
                    <a:pt x="9335" y="1001"/>
                  </a:cubicBezTo>
                  <a:lnTo>
                    <a:pt x="1" y="1001"/>
                  </a:lnTo>
                  <a:lnTo>
                    <a:pt x="1" y="2037"/>
                  </a:lnTo>
                  <a:lnTo>
                    <a:pt x="9276" y="2037"/>
                  </a:lnTo>
                  <a:cubicBezTo>
                    <a:pt x="9478" y="2787"/>
                    <a:pt x="10086" y="3216"/>
                    <a:pt x="10824" y="3216"/>
                  </a:cubicBezTo>
                  <a:cubicBezTo>
                    <a:pt x="11705" y="3216"/>
                    <a:pt x="12431" y="2489"/>
                    <a:pt x="12431" y="1608"/>
                  </a:cubicBezTo>
                  <a:cubicBezTo>
                    <a:pt x="12431" y="715"/>
                    <a:pt x="11705" y="1"/>
                    <a:pt x="10824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25;p23"/>
            <p:cNvSpPr/>
            <p:nvPr/>
          </p:nvSpPr>
          <p:spPr>
            <a:xfrm>
              <a:off x="5200150" y="109818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7" y="1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8"/>
                    <a:pt x="477" y="24254"/>
                    <a:pt x="1060" y="24254"/>
                  </a:cubicBezTo>
                  <a:lnTo>
                    <a:pt x="53757" y="24254"/>
                  </a:lnTo>
                  <a:cubicBezTo>
                    <a:pt x="54341" y="24254"/>
                    <a:pt x="54817" y="23778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1"/>
                    <a:pt x="53757" y="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05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Тошкент ш. </a:t>
              </a:r>
              <a:br>
                <a:rPr lang="uz-Cyrl-UZ" sz="105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(2 117 нафар)</a:t>
              </a:r>
              <a:endParaRPr sz="105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8" name="Google Shape;428;p23"/>
            <p:cNvSpPr/>
            <p:nvPr/>
          </p:nvSpPr>
          <p:spPr>
            <a:xfrm>
              <a:off x="6572350" y="1037163"/>
              <a:ext cx="56875" cy="56900"/>
            </a:xfrm>
            <a:custGeom>
              <a:avLst/>
              <a:gdLst/>
              <a:ahLst/>
              <a:cxnLst/>
              <a:rect l="l" t="t" r="r" b="b"/>
              <a:pathLst>
                <a:path w="2275" h="2276" extrusionOk="0">
                  <a:moveTo>
                    <a:pt x="0" y="1"/>
                  </a:moveTo>
                  <a:lnTo>
                    <a:pt x="0" y="2275"/>
                  </a:lnTo>
                  <a:lnTo>
                    <a:pt x="2275" y="2275"/>
                  </a:lnTo>
                  <a:cubicBezTo>
                    <a:pt x="2275" y="1013"/>
                    <a:pt x="1263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29;p23"/>
            <p:cNvSpPr/>
            <p:nvPr/>
          </p:nvSpPr>
          <p:spPr>
            <a:xfrm>
              <a:off x="4086475" y="1059513"/>
              <a:ext cx="683721" cy="683721"/>
            </a:xfrm>
            <a:custGeom>
              <a:avLst/>
              <a:gdLst/>
              <a:ahLst/>
              <a:cxnLst/>
              <a:rect l="l" t="t" r="r" b="b"/>
              <a:pathLst>
                <a:path w="23944" h="23944" extrusionOk="0">
                  <a:moveTo>
                    <a:pt x="11978" y="1"/>
                  </a:moveTo>
                  <a:cubicBezTo>
                    <a:pt x="5370" y="1"/>
                    <a:pt x="0" y="5370"/>
                    <a:pt x="0" y="11978"/>
                  </a:cubicBezTo>
                  <a:cubicBezTo>
                    <a:pt x="0" y="18574"/>
                    <a:pt x="5370" y="23944"/>
                    <a:pt x="11978" y="23944"/>
                  </a:cubicBezTo>
                  <a:cubicBezTo>
                    <a:pt x="18574" y="23944"/>
                    <a:pt x="23944" y="18574"/>
                    <a:pt x="23944" y="11978"/>
                  </a:cubicBezTo>
                  <a:lnTo>
                    <a:pt x="22860" y="11978"/>
                  </a:lnTo>
                  <a:cubicBezTo>
                    <a:pt x="22860" y="17979"/>
                    <a:pt x="17979" y="22861"/>
                    <a:pt x="11978" y="22861"/>
                  </a:cubicBezTo>
                  <a:cubicBezTo>
                    <a:pt x="5977" y="22861"/>
                    <a:pt x="1084" y="17979"/>
                    <a:pt x="1084" y="11978"/>
                  </a:cubicBezTo>
                  <a:cubicBezTo>
                    <a:pt x="1084" y="5966"/>
                    <a:pt x="5977" y="1084"/>
                    <a:pt x="11978" y="1084"/>
                  </a:cubicBezTo>
                  <a:lnTo>
                    <a:pt x="11978" y="1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430;p23"/>
            <p:cNvSpPr/>
            <p:nvPr/>
          </p:nvSpPr>
          <p:spPr>
            <a:xfrm>
              <a:off x="4428468" y="1059513"/>
              <a:ext cx="341718" cy="342060"/>
            </a:xfrm>
            <a:custGeom>
              <a:avLst/>
              <a:gdLst/>
              <a:ahLst/>
              <a:cxnLst/>
              <a:rect l="l" t="t" r="r" b="b"/>
              <a:pathLst>
                <a:path w="11967" h="11979" extrusionOk="0">
                  <a:moveTo>
                    <a:pt x="1" y="1"/>
                  </a:moveTo>
                  <a:lnTo>
                    <a:pt x="1" y="1084"/>
                  </a:lnTo>
                  <a:cubicBezTo>
                    <a:pt x="6002" y="1084"/>
                    <a:pt x="10883" y="5966"/>
                    <a:pt x="10883" y="11978"/>
                  </a:cubicBezTo>
                  <a:lnTo>
                    <a:pt x="11967" y="11978"/>
                  </a:lnTo>
                  <a:cubicBezTo>
                    <a:pt x="11967" y="5370"/>
                    <a:pt x="6597" y="1"/>
                    <a:pt x="1" y="1"/>
                  </a:cubicBezTo>
                  <a:close/>
                </a:path>
              </a:pathLst>
            </a:custGeom>
            <a:solidFill>
              <a:srgbClr val="FCBD24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431;p23"/>
            <p:cNvSpPr txBox="1"/>
            <p:nvPr/>
          </p:nvSpPr>
          <p:spPr>
            <a:xfrm>
              <a:off x="4086488" y="1251650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900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24,1%</a:t>
              </a:r>
              <a:endParaRPr sz="900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2" name="Google Shape;432;p23"/>
            <p:cNvSpPr/>
            <p:nvPr/>
          </p:nvSpPr>
          <p:spPr>
            <a:xfrm rot="5400000">
              <a:off x="4356290" y="17267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433;p23"/>
          <p:cNvGrpSpPr/>
          <p:nvPr/>
        </p:nvGrpSpPr>
        <p:grpSpPr>
          <a:xfrm>
            <a:off x="1151242" y="3066177"/>
            <a:ext cx="2481865" cy="461013"/>
            <a:chOff x="4634313" y="1870025"/>
            <a:chExt cx="2656610" cy="814200"/>
          </a:xfrm>
        </p:grpSpPr>
        <p:sp>
          <p:nvSpPr>
            <p:cNvPr id="24" name="Google Shape;434;p23"/>
            <p:cNvSpPr/>
            <p:nvPr/>
          </p:nvSpPr>
          <p:spPr>
            <a:xfrm>
              <a:off x="5305375" y="2171838"/>
              <a:ext cx="310775" cy="80400"/>
            </a:xfrm>
            <a:custGeom>
              <a:avLst/>
              <a:gdLst/>
              <a:ahLst/>
              <a:cxnLst/>
              <a:rect l="l" t="t" r="r" b="b"/>
              <a:pathLst>
                <a:path w="12431" h="3216" extrusionOk="0">
                  <a:moveTo>
                    <a:pt x="10836" y="584"/>
                  </a:moveTo>
                  <a:cubicBezTo>
                    <a:pt x="11395" y="584"/>
                    <a:pt x="11848" y="1036"/>
                    <a:pt x="11848" y="1596"/>
                  </a:cubicBezTo>
                  <a:cubicBezTo>
                    <a:pt x="11848" y="2167"/>
                    <a:pt x="11395" y="2620"/>
                    <a:pt x="10836" y="2620"/>
                  </a:cubicBezTo>
                  <a:cubicBezTo>
                    <a:pt x="10264" y="2620"/>
                    <a:pt x="9812" y="2167"/>
                    <a:pt x="9812" y="1596"/>
                  </a:cubicBezTo>
                  <a:cubicBezTo>
                    <a:pt x="9812" y="1036"/>
                    <a:pt x="10264" y="584"/>
                    <a:pt x="10836" y="584"/>
                  </a:cubicBezTo>
                  <a:close/>
                  <a:moveTo>
                    <a:pt x="10836" y="1"/>
                  </a:moveTo>
                  <a:cubicBezTo>
                    <a:pt x="10157" y="1"/>
                    <a:pt x="9574" y="417"/>
                    <a:pt x="9335" y="1013"/>
                  </a:cubicBezTo>
                  <a:lnTo>
                    <a:pt x="1" y="1013"/>
                  </a:lnTo>
                  <a:lnTo>
                    <a:pt x="1" y="2048"/>
                  </a:lnTo>
                  <a:lnTo>
                    <a:pt x="9288" y="2048"/>
                  </a:lnTo>
                  <a:cubicBezTo>
                    <a:pt x="9478" y="2644"/>
                    <a:pt x="10097" y="3215"/>
                    <a:pt x="10836" y="3215"/>
                  </a:cubicBezTo>
                  <a:cubicBezTo>
                    <a:pt x="11717" y="3215"/>
                    <a:pt x="12431" y="2489"/>
                    <a:pt x="12431" y="1608"/>
                  </a:cubicBezTo>
                  <a:cubicBezTo>
                    <a:pt x="12431" y="715"/>
                    <a:pt x="11717" y="1"/>
                    <a:pt x="10836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Google Shape;435;p23"/>
            <p:cNvSpPr/>
            <p:nvPr/>
          </p:nvSpPr>
          <p:spPr>
            <a:xfrm>
              <a:off x="4634313" y="1870025"/>
              <a:ext cx="341689" cy="683721"/>
            </a:xfrm>
            <a:custGeom>
              <a:avLst/>
              <a:gdLst/>
              <a:ahLst/>
              <a:cxnLst/>
              <a:rect l="l" t="t" r="r" b="b"/>
              <a:pathLst>
                <a:path w="11966" h="23944" extrusionOk="0">
                  <a:moveTo>
                    <a:pt x="11966" y="0"/>
                  </a:moveTo>
                  <a:cubicBezTo>
                    <a:pt x="5370" y="0"/>
                    <a:pt x="0" y="5370"/>
                    <a:pt x="0" y="11966"/>
                  </a:cubicBezTo>
                  <a:cubicBezTo>
                    <a:pt x="0" y="18574"/>
                    <a:pt x="5370" y="23944"/>
                    <a:pt x="11966" y="23944"/>
                  </a:cubicBezTo>
                  <a:lnTo>
                    <a:pt x="11966" y="22860"/>
                  </a:lnTo>
                  <a:cubicBezTo>
                    <a:pt x="5965" y="22860"/>
                    <a:pt x="1084" y="17979"/>
                    <a:pt x="1084" y="11966"/>
                  </a:cubicBezTo>
                  <a:cubicBezTo>
                    <a:pt x="1084" y="5965"/>
                    <a:pt x="5965" y="1084"/>
                    <a:pt x="11966" y="1084"/>
                  </a:cubicBezTo>
                  <a:lnTo>
                    <a:pt x="11966" y="0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Google Shape;436;p23"/>
            <p:cNvSpPr/>
            <p:nvPr/>
          </p:nvSpPr>
          <p:spPr>
            <a:xfrm>
              <a:off x="4975975" y="1870025"/>
              <a:ext cx="342060" cy="683721"/>
            </a:xfrm>
            <a:custGeom>
              <a:avLst/>
              <a:gdLst/>
              <a:ahLst/>
              <a:cxnLst/>
              <a:rect l="l" t="t" r="r" b="b"/>
              <a:pathLst>
                <a:path w="11979" h="23944" extrusionOk="0">
                  <a:moveTo>
                    <a:pt x="1" y="0"/>
                  </a:moveTo>
                  <a:lnTo>
                    <a:pt x="1" y="1084"/>
                  </a:lnTo>
                  <a:cubicBezTo>
                    <a:pt x="6014" y="1084"/>
                    <a:pt x="10895" y="5965"/>
                    <a:pt x="10895" y="11966"/>
                  </a:cubicBezTo>
                  <a:cubicBezTo>
                    <a:pt x="10895" y="17979"/>
                    <a:pt x="6014" y="22860"/>
                    <a:pt x="1" y="22860"/>
                  </a:cubicBezTo>
                  <a:lnTo>
                    <a:pt x="1" y="23944"/>
                  </a:lnTo>
                  <a:cubicBezTo>
                    <a:pt x="6609" y="23944"/>
                    <a:pt x="11979" y="18574"/>
                    <a:pt x="11979" y="11966"/>
                  </a:cubicBezTo>
                  <a:cubicBezTo>
                    <a:pt x="11979" y="5370"/>
                    <a:pt x="6609" y="0"/>
                    <a:pt x="1" y="0"/>
                  </a:cubicBezTo>
                  <a:close/>
                </a:path>
              </a:pathLst>
            </a:custGeom>
            <a:solidFill>
              <a:srgbClr val="69E781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Google Shape;437;p23"/>
            <p:cNvSpPr/>
            <p:nvPr/>
          </p:nvSpPr>
          <p:spPr>
            <a:xfrm>
              <a:off x="5747550" y="1914663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lnTo>
                    <a:pt x="0" y="23194"/>
                  </a:lnTo>
                  <a:cubicBezTo>
                    <a:pt x="0" y="23777"/>
                    <a:pt x="476" y="24254"/>
                    <a:pt x="1060" y="24254"/>
                  </a:cubicBezTo>
                  <a:lnTo>
                    <a:pt x="53757" y="24254"/>
                  </a:lnTo>
                  <a:cubicBezTo>
                    <a:pt x="54340" y="24254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0" y="1"/>
                    <a:pt x="53757" y="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Бухоро 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(1 517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30" name="Google Shape;440;p23"/>
            <p:cNvSpPr txBox="1"/>
            <p:nvPr/>
          </p:nvSpPr>
          <p:spPr>
            <a:xfrm>
              <a:off x="4634313" y="2058175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ru-RU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17,2%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31" name="Google Shape;441;p23"/>
            <p:cNvSpPr/>
            <p:nvPr/>
          </p:nvSpPr>
          <p:spPr>
            <a:xfrm rot="5400000">
              <a:off x="4904127" y="2543984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2" name="Google Shape;442;p23"/>
          <p:cNvGrpSpPr/>
          <p:nvPr/>
        </p:nvGrpSpPr>
        <p:grpSpPr>
          <a:xfrm>
            <a:off x="1584784" y="3600697"/>
            <a:ext cx="2481539" cy="458110"/>
            <a:chOff x="5068638" y="2672527"/>
            <a:chExt cx="2656260" cy="809073"/>
          </a:xfrm>
        </p:grpSpPr>
        <p:sp>
          <p:nvSpPr>
            <p:cNvPr id="33" name="Google Shape;443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cubicBezTo>
                    <a:pt x="5370" y="0"/>
                    <a:pt x="1" y="5370"/>
                    <a:pt x="1" y="11978"/>
                  </a:cubicBezTo>
                  <a:lnTo>
                    <a:pt x="1084" y="11978"/>
                  </a:lnTo>
                  <a:cubicBezTo>
                    <a:pt x="1084" y="5965"/>
                    <a:pt x="5966" y="1084"/>
                    <a:pt x="11978" y="1084"/>
                  </a:cubicBez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lnTo>
                    <a:pt x="11978" y="23944"/>
                  </a:ln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Google Shape;444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lnTo>
                    <a:pt x="11978" y="1084"/>
                  </a:ln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cubicBezTo>
                    <a:pt x="5966" y="22860"/>
                    <a:pt x="1084" y="17979"/>
                    <a:pt x="1084" y="11978"/>
                  </a:cubicBezTo>
                  <a:lnTo>
                    <a:pt x="1" y="11978"/>
                  </a:lnTo>
                  <a:cubicBezTo>
                    <a:pt x="1" y="18574"/>
                    <a:pt x="5370" y="23944"/>
                    <a:pt x="11978" y="23944"/>
                  </a:cubicBez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rgbClr val="5EB2FC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Google Shape;445;p23"/>
            <p:cNvSpPr/>
            <p:nvPr/>
          </p:nvSpPr>
          <p:spPr>
            <a:xfrm>
              <a:off x="5741775" y="2974913"/>
              <a:ext cx="309000" cy="80400"/>
            </a:xfrm>
            <a:custGeom>
              <a:avLst/>
              <a:gdLst/>
              <a:ahLst/>
              <a:cxnLst/>
              <a:rect l="l" t="t" r="r" b="b"/>
              <a:pathLst>
                <a:path w="12360" h="3216" extrusionOk="0">
                  <a:moveTo>
                    <a:pt x="10752" y="560"/>
                  </a:moveTo>
                  <a:cubicBezTo>
                    <a:pt x="11312" y="560"/>
                    <a:pt x="11776" y="1013"/>
                    <a:pt x="11776" y="1584"/>
                  </a:cubicBezTo>
                  <a:cubicBezTo>
                    <a:pt x="11776" y="2144"/>
                    <a:pt x="11312" y="2596"/>
                    <a:pt x="10752" y="2596"/>
                  </a:cubicBezTo>
                  <a:cubicBezTo>
                    <a:pt x="10181" y="2596"/>
                    <a:pt x="9728" y="2144"/>
                    <a:pt x="9728" y="1584"/>
                  </a:cubicBezTo>
                  <a:cubicBezTo>
                    <a:pt x="9728" y="1013"/>
                    <a:pt x="10181" y="560"/>
                    <a:pt x="10752" y="560"/>
                  </a:cubicBezTo>
                  <a:close/>
                  <a:moveTo>
                    <a:pt x="10752" y="1"/>
                  </a:moveTo>
                  <a:cubicBezTo>
                    <a:pt x="10074" y="1"/>
                    <a:pt x="9490" y="441"/>
                    <a:pt x="9252" y="1036"/>
                  </a:cubicBezTo>
                  <a:lnTo>
                    <a:pt x="1" y="1036"/>
                  </a:lnTo>
                  <a:lnTo>
                    <a:pt x="1" y="2072"/>
                  </a:lnTo>
                  <a:lnTo>
                    <a:pt x="9204" y="2072"/>
                  </a:lnTo>
                  <a:cubicBezTo>
                    <a:pt x="9407" y="2668"/>
                    <a:pt x="10014" y="3215"/>
                    <a:pt x="10752" y="3215"/>
                  </a:cubicBezTo>
                  <a:cubicBezTo>
                    <a:pt x="11633" y="3215"/>
                    <a:pt x="12360" y="2489"/>
                    <a:pt x="12360" y="1608"/>
                  </a:cubicBezTo>
                  <a:cubicBezTo>
                    <a:pt x="12360" y="715"/>
                    <a:pt x="11633" y="1"/>
                    <a:pt x="10752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Google Shape;446;p23"/>
            <p:cNvSpPr/>
            <p:nvPr/>
          </p:nvSpPr>
          <p:spPr>
            <a:xfrm>
              <a:off x="6181525" y="273113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0"/>
                  </a:moveTo>
                  <a:cubicBezTo>
                    <a:pt x="477" y="0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7"/>
                    <a:pt x="477" y="24253"/>
                    <a:pt x="1060" y="24253"/>
                  </a:cubicBezTo>
                  <a:lnTo>
                    <a:pt x="53757" y="24253"/>
                  </a:lnTo>
                  <a:cubicBezTo>
                    <a:pt x="54341" y="24253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0"/>
                    <a:pt x="53757" y="0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Наманган</a:t>
              </a:r>
              <a:b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(743 </a:t>
              </a: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нафар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40" name="Google Shape;450;p23"/>
            <p:cNvSpPr/>
            <p:nvPr/>
          </p:nvSpPr>
          <p:spPr>
            <a:xfrm rot="5400000">
              <a:off x="5338415" y="33413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1" name="Заголовок 1"/>
          <p:cNvSpPr txBox="1">
            <a:spLocks/>
          </p:cNvSpPr>
          <p:nvPr/>
        </p:nvSpPr>
        <p:spPr>
          <a:xfrm>
            <a:off x="832486" y="1671898"/>
            <a:ext cx="10515600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Ҳудудлар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кесимида</a:t>
            </a:r>
            <a:endParaRPr lang="ru-RU" sz="20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672950" y="3672687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rPr>
              <a:t>8,4%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240314" y="4215495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rPr>
              <a:t>8,3%</a:t>
            </a:r>
          </a:p>
        </p:txBody>
      </p:sp>
      <p:grpSp>
        <p:nvGrpSpPr>
          <p:cNvPr id="46" name="Google Shape;422;p23"/>
          <p:cNvGrpSpPr/>
          <p:nvPr/>
        </p:nvGrpSpPr>
        <p:grpSpPr>
          <a:xfrm>
            <a:off x="2475520" y="4699966"/>
            <a:ext cx="2482275" cy="469867"/>
            <a:chOff x="4086475" y="1037163"/>
            <a:chExt cx="2657048" cy="829837"/>
          </a:xfrm>
        </p:grpSpPr>
        <p:sp>
          <p:nvSpPr>
            <p:cNvPr id="47" name="Google Shape;423;p23"/>
            <p:cNvSpPr/>
            <p:nvPr/>
          </p:nvSpPr>
          <p:spPr>
            <a:xfrm>
              <a:off x="4758125" y="1392288"/>
              <a:ext cx="237275" cy="14600"/>
            </a:xfrm>
            <a:custGeom>
              <a:avLst/>
              <a:gdLst/>
              <a:ahLst/>
              <a:cxnLst/>
              <a:rect l="l" t="t" r="r" b="b"/>
              <a:pathLst>
                <a:path w="9491" h="584" extrusionOk="0">
                  <a:moveTo>
                    <a:pt x="1" y="0"/>
                  </a:moveTo>
                  <a:lnTo>
                    <a:pt x="1" y="584"/>
                  </a:lnTo>
                  <a:lnTo>
                    <a:pt x="9490" y="584"/>
                  </a:lnTo>
                  <a:lnTo>
                    <a:pt x="9490" y="0"/>
                  </a:lnTo>
                  <a:close/>
                </a:path>
              </a:pathLst>
            </a:custGeom>
            <a:solidFill>
              <a:srgbClr val="FCDF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Google Shape;424;p23"/>
            <p:cNvSpPr/>
            <p:nvPr/>
          </p:nvSpPr>
          <p:spPr>
            <a:xfrm>
              <a:off x="4757825" y="1361013"/>
              <a:ext cx="310800" cy="80400"/>
            </a:xfrm>
            <a:custGeom>
              <a:avLst/>
              <a:gdLst/>
              <a:ahLst/>
              <a:cxnLst/>
              <a:rect l="l" t="t" r="r" b="b"/>
              <a:pathLst>
                <a:path w="12432" h="3216" extrusionOk="0">
                  <a:moveTo>
                    <a:pt x="10824" y="596"/>
                  </a:moveTo>
                  <a:cubicBezTo>
                    <a:pt x="11383" y="596"/>
                    <a:pt x="11848" y="1049"/>
                    <a:pt x="11848" y="1620"/>
                  </a:cubicBezTo>
                  <a:cubicBezTo>
                    <a:pt x="11848" y="2180"/>
                    <a:pt x="11383" y="2632"/>
                    <a:pt x="10824" y="2632"/>
                  </a:cubicBezTo>
                  <a:cubicBezTo>
                    <a:pt x="10252" y="2632"/>
                    <a:pt x="9800" y="2180"/>
                    <a:pt x="9800" y="1620"/>
                  </a:cubicBezTo>
                  <a:cubicBezTo>
                    <a:pt x="9800" y="1049"/>
                    <a:pt x="10252" y="596"/>
                    <a:pt x="10824" y="596"/>
                  </a:cubicBezTo>
                  <a:close/>
                  <a:moveTo>
                    <a:pt x="10824" y="1"/>
                  </a:moveTo>
                  <a:cubicBezTo>
                    <a:pt x="10145" y="1"/>
                    <a:pt x="9562" y="406"/>
                    <a:pt x="9335" y="1001"/>
                  </a:cubicBezTo>
                  <a:lnTo>
                    <a:pt x="1" y="1001"/>
                  </a:lnTo>
                  <a:lnTo>
                    <a:pt x="1" y="2037"/>
                  </a:lnTo>
                  <a:lnTo>
                    <a:pt x="9276" y="2037"/>
                  </a:lnTo>
                  <a:cubicBezTo>
                    <a:pt x="9478" y="2787"/>
                    <a:pt x="10086" y="3216"/>
                    <a:pt x="10824" y="3216"/>
                  </a:cubicBezTo>
                  <a:cubicBezTo>
                    <a:pt x="11705" y="3216"/>
                    <a:pt x="12431" y="2489"/>
                    <a:pt x="12431" y="1608"/>
                  </a:cubicBezTo>
                  <a:cubicBezTo>
                    <a:pt x="12431" y="715"/>
                    <a:pt x="11705" y="1"/>
                    <a:pt x="10824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Google Shape;425;p23"/>
            <p:cNvSpPr/>
            <p:nvPr/>
          </p:nvSpPr>
          <p:spPr>
            <a:xfrm>
              <a:off x="5200150" y="109818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7" y="1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8"/>
                    <a:pt x="477" y="24254"/>
                    <a:pt x="1060" y="24254"/>
                  </a:cubicBezTo>
                  <a:lnTo>
                    <a:pt x="53757" y="24254"/>
                  </a:lnTo>
                  <a:cubicBezTo>
                    <a:pt x="54341" y="24254"/>
                    <a:pt x="54817" y="23778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1"/>
                    <a:pt x="53757" y="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Фарғона.</a:t>
              </a:r>
              <a:r>
                <a:rPr lang="en-US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 </a:t>
              </a: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 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(631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50" name="Google Shape;428;p23"/>
            <p:cNvSpPr/>
            <p:nvPr/>
          </p:nvSpPr>
          <p:spPr>
            <a:xfrm>
              <a:off x="6572350" y="1037163"/>
              <a:ext cx="56875" cy="56900"/>
            </a:xfrm>
            <a:custGeom>
              <a:avLst/>
              <a:gdLst/>
              <a:ahLst/>
              <a:cxnLst/>
              <a:rect l="l" t="t" r="r" b="b"/>
              <a:pathLst>
                <a:path w="2275" h="2276" extrusionOk="0">
                  <a:moveTo>
                    <a:pt x="0" y="1"/>
                  </a:moveTo>
                  <a:lnTo>
                    <a:pt x="0" y="2275"/>
                  </a:lnTo>
                  <a:lnTo>
                    <a:pt x="2275" y="2275"/>
                  </a:lnTo>
                  <a:cubicBezTo>
                    <a:pt x="2275" y="1013"/>
                    <a:pt x="1263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Google Shape;429;p23"/>
            <p:cNvSpPr/>
            <p:nvPr/>
          </p:nvSpPr>
          <p:spPr>
            <a:xfrm>
              <a:off x="4086475" y="1059513"/>
              <a:ext cx="683721" cy="683721"/>
            </a:xfrm>
            <a:custGeom>
              <a:avLst/>
              <a:gdLst/>
              <a:ahLst/>
              <a:cxnLst/>
              <a:rect l="l" t="t" r="r" b="b"/>
              <a:pathLst>
                <a:path w="23944" h="23944" extrusionOk="0">
                  <a:moveTo>
                    <a:pt x="11978" y="1"/>
                  </a:moveTo>
                  <a:cubicBezTo>
                    <a:pt x="5370" y="1"/>
                    <a:pt x="0" y="5370"/>
                    <a:pt x="0" y="11978"/>
                  </a:cubicBezTo>
                  <a:cubicBezTo>
                    <a:pt x="0" y="18574"/>
                    <a:pt x="5370" y="23944"/>
                    <a:pt x="11978" y="23944"/>
                  </a:cubicBezTo>
                  <a:cubicBezTo>
                    <a:pt x="18574" y="23944"/>
                    <a:pt x="23944" y="18574"/>
                    <a:pt x="23944" y="11978"/>
                  </a:cubicBezTo>
                  <a:lnTo>
                    <a:pt x="22860" y="11978"/>
                  </a:lnTo>
                  <a:cubicBezTo>
                    <a:pt x="22860" y="17979"/>
                    <a:pt x="17979" y="22861"/>
                    <a:pt x="11978" y="22861"/>
                  </a:cubicBezTo>
                  <a:cubicBezTo>
                    <a:pt x="5977" y="22861"/>
                    <a:pt x="1084" y="17979"/>
                    <a:pt x="1084" y="11978"/>
                  </a:cubicBezTo>
                  <a:cubicBezTo>
                    <a:pt x="1084" y="5966"/>
                    <a:pt x="5977" y="1084"/>
                    <a:pt x="11978" y="1084"/>
                  </a:cubicBezTo>
                  <a:lnTo>
                    <a:pt x="11978" y="1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Google Shape;430;p23"/>
            <p:cNvSpPr/>
            <p:nvPr/>
          </p:nvSpPr>
          <p:spPr>
            <a:xfrm>
              <a:off x="4428468" y="1059513"/>
              <a:ext cx="341718" cy="342060"/>
            </a:xfrm>
            <a:custGeom>
              <a:avLst/>
              <a:gdLst/>
              <a:ahLst/>
              <a:cxnLst/>
              <a:rect l="l" t="t" r="r" b="b"/>
              <a:pathLst>
                <a:path w="11967" h="11979" extrusionOk="0">
                  <a:moveTo>
                    <a:pt x="1" y="1"/>
                  </a:moveTo>
                  <a:lnTo>
                    <a:pt x="1" y="1084"/>
                  </a:lnTo>
                  <a:cubicBezTo>
                    <a:pt x="6002" y="1084"/>
                    <a:pt x="10883" y="5966"/>
                    <a:pt x="10883" y="11978"/>
                  </a:cubicBezTo>
                  <a:lnTo>
                    <a:pt x="11967" y="11978"/>
                  </a:lnTo>
                  <a:cubicBezTo>
                    <a:pt x="11967" y="5370"/>
                    <a:pt x="6597" y="1"/>
                    <a:pt x="1" y="1"/>
                  </a:cubicBezTo>
                  <a:close/>
                </a:path>
              </a:pathLst>
            </a:custGeom>
            <a:solidFill>
              <a:srgbClr val="FCBD24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Google Shape;431;p23"/>
            <p:cNvSpPr txBox="1"/>
            <p:nvPr/>
          </p:nvSpPr>
          <p:spPr>
            <a:xfrm>
              <a:off x="4109908" y="1270459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7,2%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54" name="Google Shape;432;p23"/>
            <p:cNvSpPr/>
            <p:nvPr/>
          </p:nvSpPr>
          <p:spPr>
            <a:xfrm rot="5400000">
              <a:off x="4356290" y="17267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5" name="Google Shape;433;p23"/>
          <p:cNvGrpSpPr/>
          <p:nvPr/>
        </p:nvGrpSpPr>
        <p:grpSpPr>
          <a:xfrm>
            <a:off x="2903573" y="5252451"/>
            <a:ext cx="2481865" cy="461013"/>
            <a:chOff x="4634313" y="1870025"/>
            <a:chExt cx="2656610" cy="814200"/>
          </a:xfrm>
        </p:grpSpPr>
        <p:sp>
          <p:nvSpPr>
            <p:cNvPr id="56" name="Google Shape;434;p23"/>
            <p:cNvSpPr/>
            <p:nvPr/>
          </p:nvSpPr>
          <p:spPr>
            <a:xfrm>
              <a:off x="5305375" y="2171838"/>
              <a:ext cx="310775" cy="80400"/>
            </a:xfrm>
            <a:custGeom>
              <a:avLst/>
              <a:gdLst/>
              <a:ahLst/>
              <a:cxnLst/>
              <a:rect l="l" t="t" r="r" b="b"/>
              <a:pathLst>
                <a:path w="12431" h="3216" extrusionOk="0">
                  <a:moveTo>
                    <a:pt x="10836" y="584"/>
                  </a:moveTo>
                  <a:cubicBezTo>
                    <a:pt x="11395" y="584"/>
                    <a:pt x="11848" y="1036"/>
                    <a:pt x="11848" y="1596"/>
                  </a:cubicBezTo>
                  <a:cubicBezTo>
                    <a:pt x="11848" y="2167"/>
                    <a:pt x="11395" y="2620"/>
                    <a:pt x="10836" y="2620"/>
                  </a:cubicBezTo>
                  <a:cubicBezTo>
                    <a:pt x="10264" y="2620"/>
                    <a:pt x="9812" y="2167"/>
                    <a:pt x="9812" y="1596"/>
                  </a:cubicBezTo>
                  <a:cubicBezTo>
                    <a:pt x="9812" y="1036"/>
                    <a:pt x="10264" y="584"/>
                    <a:pt x="10836" y="584"/>
                  </a:cubicBezTo>
                  <a:close/>
                  <a:moveTo>
                    <a:pt x="10836" y="1"/>
                  </a:moveTo>
                  <a:cubicBezTo>
                    <a:pt x="10157" y="1"/>
                    <a:pt x="9574" y="417"/>
                    <a:pt x="9335" y="1013"/>
                  </a:cubicBezTo>
                  <a:lnTo>
                    <a:pt x="1" y="1013"/>
                  </a:lnTo>
                  <a:lnTo>
                    <a:pt x="1" y="2048"/>
                  </a:lnTo>
                  <a:lnTo>
                    <a:pt x="9288" y="2048"/>
                  </a:lnTo>
                  <a:cubicBezTo>
                    <a:pt x="9478" y="2644"/>
                    <a:pt x="10097" y="3215"/>
                    <a:pt x="10836" y="3215"/>
                  </a:cubicBezTo>
                  <a:cubicBezTo>
                    <a:pt x="11717" y="3215"/>
                    <a:pt x="12431" y="2489"/>
                    <a:pt x="12431" y="1608"/>
                  </a:cubicBezTo>
                  <a:cubicBezTo>
                    <a:pt x="12431" y="715"/>
                    <a:pt x="11717" y="1"/>
                    <a:pt x="10836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Google Shape;435;p23"/>
            <p:cNvSpPr/>
            <p:nvPr/>
          </p:nvSpPr>
          <p:spPr>
            <a:xfrm>
              <a:off x="4634313" y="1870025"/>
              <a:ext cx="341689" cy="683721"/>
            </a:xfrm>
            <a:custGeom>
              <a:avLst/>
              <a:gdLst/>
              <a:ahLst/>
              <a:cxnLst/>
              <a:rect l="l" t="t" r="r" b="b"/>
              <a:pathLst>
                <a:path w="11966" h="23944" extrusionOk="0">
                  <a:moveTo>
                    <a:pt x="11966" y="0"/>
                  </a:moveTo>
                  <a:cubicBezTo>
                    <a:pt x="5370" y="0"/>
                    <a:pt x="0" y="5370"/>
                    <a:pt x="0" y="11966"/>
                  </a:cubicBezTo>
                  <a:cubicBezTo>
                    <a:pt x="0" y="18574"/>
                    <a:pt x="5370" y="23944"/>
                    <a:pt x="11966" y="23944"/>
                  </a:cubicBezTo>
                  <a:lnTo>
                    <a:pt x="11966" y="22860"/>
                  </a:lnTo>
                  <a:cubicBezTo>
                    <a:pt x="5965" y="22860"/>
                    <a:pt x="1084" y="17979"/>
                    <a:pt x="1084" y="11966"/>
                  </a:cubicBezTo>
                  <a:cubicBezTo>
                    <a:pt x="1084" y="5965"/>
                    <a:pt x="5965" y="1084"/>
                    <a:pt x="11966" y="1084"/>
                  </a:cubicBezTo>
                  <a:lnTo>
                    <a:pt x="11966" y="0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Google Shape;436;p23"/>
            <p:cNvSpPr/>
            <p:nvPr/>
          </p:nvSpPr>
          <p:spPr>
            <a:xfrm>
              <a:off x="4975975" y="1870025"/>
              <a:ext cx="342060" cy="683721"/>
            </a:xfrm>
            <a:custGeom>
              <a:avLst/>
              <a:gdLst/>
              <a:ahLst/>
              <a:cxnLst/>
              <a:rect l="l" t="t" r="r" b="b"/>
              <a:pathLst>
                <a:path w="11979" h="23944" extrusionOk="0">
                  <a:moveTo>
                    <a:pt x="1" y="0"/>
                  </a:moveTo>
                  <a:lnTo>
                    <a:pt x="1" y="1084"/>
                  </a:lnTo>
                  <a:cubicBezTo>
                    <a:pt x="6014" y="1084"/>
                    <a:pt x="10895" y="5965"/>
                    <a:pt x="10895" y="11966"/>
                  </a:cubicBezTo>
                  <a:cubicBezTo>
                    <a:pt x="10895" y="17979"/>
                    <a:pt x="6014" y="22860"/>
                    <a:pt x="1" y="22860"/>
                  </a:cubicBezTo>
                  <a:lnTo>
                    <a:pt x="1" y="23944"/>
                  </a:lnTo>
                  <a:cubicBezTo>
                    <a:pt x="6609" y="23944"/>
                    <a:pt x="11979" y="18574"/>
                    <a:pt x="11979" y="11966"/>
                  </a:cubicBezTo>
                  <a:cubicBezTo>
                    <a:pt x="11979" y="5370"/>
                    <a:pt x="6609" y="0"/>
                    <a:pt x="1" y="0"/>
                  </a:cubicBezTo>
                  <a:close/>
                </a:path>
              </a:pathLst>
            </a:custGeom>
            <a:solidFill>
              <a:srgbClr val="69E781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Google Shape;437;p23"/>
            <p:cNvSpPr/>
            <p:nvPr/>
          </p:nvSpPr>
          <p:spPr>
            <a:xfrm>
              <a:off x="5747550" y="1914663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lnTo>
                    <a:pt x="0" y="23194"/>
                  </a:lnTo>
                  <a:cubicBezTo>
                    <a:pt x="0" y="23777"/>
                    <a:pt x="476" y="24254"/>
                    <a:pt x="1060" y="24254"/>
                  </a:cubicBezTo>
                  <a:lnTo>
                    <a:pt x="53757" y="24254"/>
                  </a:lnTo>
                  <a:cubicBezTo>
                    <a:pt x="54340" y="24254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0" y="1"/>
                    <a:pt x="53757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Самарқанд 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(575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60" name="Google Shape;440;p23"/>
            <p:cNvSpPr txBox="1"/>
            <p:nvPr/>
          </p:nvSpPr>
          <p:spPr>
            <a:xfrm>
              <a:off x="4668335" y="2027449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ru-RU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6,5%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61" name="Google Shape;441;p23"/>
            <p:cNvSpPr/>
            <p:nvPr/>
          </p:nvSpPr>
          <p:spPr>
            <a:xfrm rot="5400000">
              <a:off x="4904127" y="2543984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oogle Shape;442;p23"/>
          <p:cNvGrpSpPr/>
          <p:nvPr/>
        </p:nvGrpSpPr>
        <p:grpSpPr>
          <a:xfrm>
            <a:off x="3337115" y="5786971"/>
            <a:ext cx="2481539" cy="458110"/>
            <a:chOff x="5068638" y="2672527"/>
            <a:chExt cx="2656260" cy="809073"/>
          </a:xfrm>
        </p:grpSpPr>
        <p:sp>
          <p:nvSpPr>
            <p:cNvPr id="63" name="Google Shape;443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cubicBezTo>
                    <a:pt x="5370" y="0"/>
                    <a:pt x="1" y="5370"/>
                    <a:pt x="1" y="11978"/>
                  </a:cubicBezTo>
                  <a:lnTo>
                    <a:pt x="1084" y="11978"/>
                  </a:lnTo>
                  <a:cubicBezTo>
                    <a:pt x="1084" y="5965"/>
                    <a:pt x="5966" y="1084"/>
                    <a:pt x="11978" y="1084"/>
                  </a:cubicBez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lnTo>
                    <a:pt x="11978" y="23944"/>
                  </a:ln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Google Shape;444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lnTo>
                    <a:pt x="11978" y="1084"/>
                  </a:ln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cubicBezTo>
                    <a:pt x="5966" y="22860"/>
                    <a:pt x="1084" y="17979"/>
                    <a:pt x="1084" y="11978"/>
                  </a:cubicBezTo>
                  <a:lnTo>
                    <a:pt x="1" y="11978"/>
                  </a:lnTo>
                  <a:cubicBezTo>
                    <a:pt x="1" y="18574"/>
                    <a:pt x="5370" y="23944"/>
                    <a:pt x="11978" y="23944"/>
                  </a:cubicBez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rgbClr val="5EB2FC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Google Shape;445;p23"/>
            <p:cNvSpPr/>
            <p:nvPr/>
          </p:nvSpPr>
          <p:spPr>
            <a:xfrm>
              <a:off x="5741775" y="2974913"/>
              <a:ext cx="309000" cy="80400"/>
            </a:xfrm>
            <a:custGeom>
              <a:avLst/>
              <a:gdLst/>
              <a:ahLst/>
              <a:cxnLst/>
              <a:rect l="l" t="t" r="r" b="b"/>
              <a:pathLst>
                <a:path w="12360" h="3216" extrusionOk="0">
                  <a:moveTo>
                    <a:pt x="10752" y="560"/>
                  </a:moveTo>
                  <a:cubicBezTo>
                    <a:pt x="11312" y="560"/>
                    <a:pt x="11776" y="1013"/>
                    <a:pt x="11776" y="1584"/>
                  </a:cubicBezTo>
                  <a:cubicBezTo>
                    <a:pt x="11776" y="2144"/>
                    <a:pt x="11312" y="2596"/>
                    <a:pt x="10752" y="2596"/>
                  </a:cubicBezTo>
                  <a:cubicBezTo>
                    <a:pt x="10181" y="2596"/>
                    <a:pt x="9728" y="2144"/>
                    <a:pt x="9728" y="1584"/>
                  </a:cubicBezTo>
                  <a:cubicBezTo>
                    <a:pt x="9728" y="1013"/>
                    <a:pt x="10181" y="560"/>
                    <a:pt x="10752" y="560"/>
                  </a:cubicBezTo>
                  <a:close/>
                  <a:moveTo>
                    <a:pt x="10752" y="1"/>
                  </a:moveTo>
                  <a:cubicBezTo>
                    <a:pt x="10074" y="1"/>
                    <a:pt x="9490" y="441"/>
                    <a:pt x="9252" y="1036"/>
                  </a:cubicBezTo>
                  <a:lnTo>
                    <a:pt x="1" y="1036"/>
                  </a:lnTo>
                  <a:lnTo>
                    <a:pt x="1" y="2072"/>
                  </a:lnTo>
                  <a:lnTo>
                    <a:pt x="9204" y="2072"/>
                  </a:lnTo>
                  <a:cubicBezTo>
                    <a:pt x="9407" y="2668"/>
                    <a:pt x="10014" y="3215"/>
                    <a:pt x="10752" y="3215"/>
                  </a:cubicBezTo>
                  <a:cubicBezTo>
                    <a:pt x="11633" y="3215"/>
                    <a:pt x="12360" y="2489"/>
                    <a:pt x="12360" y="1608"/>
                  </a:cubicBezTo>
                  <a:cubicBezTo>
                    <a:pt x="12360" y="715"/>
                    <a:pt x="11633" y="1"/>
                    <a:pt x="10752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Google Shape;446;p23"/>
            <p:cNvSpPr/>
            <p:nvPr/>
          </p:nvSpPr>
          <p:spPr>
            <a:xfrm>
              <a:off x="6181525" y="273113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0"/>
                  </a:moveTo>
                  <a:cubicBezTo>
                    <a:pt x="477" y="0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7"/>
                    <a:pt x="477" y="24253"/>
                    <a:pt x="1060" y="24253"/>
                  </a:cubicBezTo>
                  <a:lnTo>
                    <a:pt x="53757" y="24253"/>
                  </a:lnTo>
                  <a:cubicBezTo>
                    <a:pt x="54341" y="24253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0"/>
                    <a:pt x="53757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Қашқадарё</a:t>
              </a:r>
              <a:b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(470 </a:t>
              </a: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нафар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67" name="Google Shape;450;p23"/>
            <p:cNvSpPr/>
            <p:nvPr/>
          </p:nvSpPr>
          <p:spPr>
            <a:xfrm rot="5400000">
              <a:off x="5338415" y="33413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8" name="Прямоугольник 67"/>
          <p:cNvSpPr/>
          <p:nvPr/>
        </p:nvSpPr>
        <p:spPr>
          <a:xfrm>
            <a:off x="3443797" y="5858961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rPr>
              <a:t>5,3%</a:t>
            </a:r>
          </a:p>
        </p:txBody>
      </p:sp>
      <p:grpSp>
        <p:nvGrpSpPr>
          <p:cNvPr id="69" name="Google Shape;412;p23"/>
          <p:cNvGrpSpPr/>
          <p:nvPr/>
        </p:nvGrpSpPr>
        <p:grpSpPr>
          <a:xfrm>
            <a:off x="6897326" y="4092890"/>
            <a:ext cx="2480652" cy="387099"/>
            <a:chOff x="5631625" y="3483064"/>
            <a:chExt cx="2655311" cy="683661"/>
          </a:xfrm>
        </p:grpSpPr>
        <p:sp>
          <p:nvSpPr>
            <p:cNvPr id="70" name="Google Shape;413;p23"/>
            <p:cNvSpPr/>
            <p:nvPr/>
          </p:nvSpPr>
          <p:spPr>
            <a:xfrm>
              <a:off x="6304450" y="3783638"/>
              <a:ext cx="309000" cy="80400"/>
            </a:xfrm>
            <a:custGeom>
              <a:avLst/>
              <a:gdLst/>
              <a:ahLst/>
              <a:cxnLst/>
              <a:rect l="l" t="t" r="r" b="b"/>
              <a:pathLst>
                <a:path w="12360" h="3216" extrusionOk="0">
                  <a:moveTo>
                    <a:pt x="10752" y="632"/>
                  </a:moveTo>
                  <a:cubicBezTo>
                    <a:pt x="11324" y="632"/>
                    <a:pt x="11776" y="1084"/>
                    <a:pt x="11776" y="1644"/>
                  </a:cubicBezTo>
                  <a:cubicBezTo>
                    <a:pt x="11776" y="2215"/>
                    <a:pt x="11324" y="2668"/>
                    <a:pt x="10752" y="2668"/>
                  </a:cubicBezTo>
                  <a:cubicBezTo>
                    <a:pt x="10193" y="2668"/>
                    <a:pt x="9740" y="2215"/>
                    <a:pt x="9740" y="1644"/>
                  </a:cubicBezTo>
                  <a:cubicBezTo>
                    <a:pt x="9740" y="1084"/>
                    <a:pt x="10193" y="632"/>
                    <a:pt x="10752" y="632"/>
                  </a:cubicBezTo>
                  <a:close/>
                  <a:moveTo>
                    <a:pt x="10752" y="1"/>
                  </a:moveTo>
                  <a:cubicBezTo>
                    <a:pt x="10086" y="1"/>
                    <a:pt x="9502" y="537"/>
                    <a:pt x="9264" y="977"/>
                  </a:cubicBezTo>
                  <a:lnTo>
                    <a:pt x="1" y="977"/>
                  </a:lnTo>
                  <a:lnTo>
                    <a:pt x="1" y="2025"/>
                  </a:lnTo>
                  <a:lnTo>
                    <a:pt x="9216" y="2025"/>
                  </a:lnTo>
                  <a:cubicBezTo>
                    <a:pt x="9407" y="2763"/>
                    <a:pt x="10026" y="3215"/>
                    <a:pt x="10752" y="3215"/>
                  </a:cubicBezTo>
                  <a:cubicBezTo>
                    <a:pt x="11645" y="3215"/>
                    <a:pt x="12360" y="2501"/>
                    <a:pt x="12360" y="1608"/>
                  </a:cubicBezTo>
                  <a:cubicBezTo>
                    <a:pt x="12360" y="727"/>
                    <a:pt x="11645" y="1"/>
                    <a:pt x="10752" y="1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Google Shape;414;p23"/>
            <p:cNvSpPr/>
            <p:nvPr/>
          </p:nvSpPr>
          <p:spPr>
            <a:xfrm>
              <a:off x="5631625" y="3483064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66" y="1084"/>
                  </a:moveTo>
                  <a:cubicBezTo>
                    <a:pt x="17979" y="1084"/>
                    <a:pt x="22861" y="5965"/>
                    <a:pt x="22861" y="11966"/>
                  </a:cubicBezTo>
                  <a:cubicBezTo>
                    <a:pt x="22861" y="17978"/>
                    <a:pt x="17979" y="22860"/>
                    <a:pt x="11966" y="22860"/>
                  </a:cubicBezTo>
                  <a:cubicBezTo>
                    <a:pt x="5966" y="22860"/>
                    <a:pt x="1084" y="17978"/>
                    <a:pt x="1084" y="11966"/>
                  </a:cubicBezTo>
                  <a:cubicBezTo>
                    <a:pt x="1084" y="5965"/>
                    <a:pt x="5966" y="1084"/>
                    <a:pt x="11966" y="1084"/>
                  </a:cubicBezTo>
                  <a:close/>
                  <a:moveTo>
                    <a:pt x="11966" y="0"/>
                  </a:moveTo>
                  <a:cubicBezTo>
                    <a:pt x="5370" y="0"/>
                    <a:pt x="1" y="5370"/>
                    <a:pt x="1" y="11966"/>
                  </a:cubicBezTo>
                  <a:cubicBezTo>
                    <a:pt x="1" y="18574"/>
                    <a:pt x="5370" y="23943"/>
                    <a:pt x="11966" y="23943"/>
                  </a:cubicBezTo>
                  <a:cubicBezTo>
                    <a:pt x="18574" y="23943"/>
                    <a:pt x="23944" y="18574"/>
                    <a:pt x="23944" y="11966"/>
                  </a:cubicBezTo>
                  <a:cubicBezTo>
                    <a:pt x="23944" y="5370"/>
                    <a:pt x="18574" y="0"/>
                    <a:pt x="11966" y="0"/>
                  </a:cubicBezTo>
                  <a:close/>
                </a:path>
              </a:pathLst>
            </a:custGeom>
            <a:solidFill>
              <a:srgbClr val="4949E7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Google Shape;415;p23"/>
            <p:cNvSpPr/>
            <p:nvPr/>
          </p:nvSpPr>
          <p:spPr>
            <a:xfrm>
              <a:off x="6743500" y="3547613"/>
              <a:ext cx="1543436" cy="606350"/>
            </a:xfrm>
            <a:custGeom>
              <a:avLst/>
              <a:gdLst/>
              <a:ahLst/>
              <a:cxnLst/>
              <a:rect l="l" t="t" r="r" b="b"/>
              <a:pathLst>
                <a:path w="54829" h="24254" extrusionOk="0">
                  <a:moveTo>
                    <a:pt x="1072" y="0"/>
                  </a:moveTo>
                  <a:cubicBezTo>
                    <a:pt x="477" y="0"/>
                    <a:pt x="1" y="476"/>
                    <a:pt x="1" y="1060"/>
                  </a:cubicBezTo>
                  <a:lnTo>
                    <a:pt x="1" y="23182"/>
                  </a:lnTo>
                  <a:cubicBezTo>
                    <a:pt x="1" y="23777"/>
                    <a:pt x="477" y="24253"/>
                    <a:pt x="1072" y="24253"/>
                  </a:cubicBezTo>
                  <a:lnTo>
                    <a:pt x="53757" y="24253"/>
                  </a:lnTo>
                  <a:cubicBezTo>
                    <a:pt x="54353" y="24253"/>
                    <a:pt x="54829" y="23777"/>
                    <a:pt x="54829" y="23182"/>
                  </a:cubicBezTo>
                  <a:lnTo>
                    <a:pt x="54829" y="1060"/>
                  </a:lnTo>
                  <a:cubicBezTo>
                    <a:pt x="54829" y="476"/>
                    <a:pt x="54353" y="0"/>
                    <a:pt x="53757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Андижон</a:t>
              </a:r>
              <a:b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(267 </a:t>
              </a: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нафар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</p:grpSp>
      <p:grpSp>
        <p:nvGrpSpPr>
          <p:cNvPr id="73" name="Google Shape;422;p23"/>
          <p:cNvGrpSpPr/>
          <p:nvPr/>
        </p:nvGrpSpPr>
        <p:grpSpPr>
          <a:xfrm>
            <a:off x="5392762" y="2480305"/>
            <a:ext cx="2482275" cy="469867"/>
            <a:chOff x="4086475" y="1037163"/>
            <a:chExt cx="2657048" cy="829837"/>
          </a:xfrm>
        </p:grpSpPr>
        <p:sp>
          <p:nvSpPr>
            <p:cNvPr id="74" name="Google Shape;423;p23"/>
            <p:cNvSpPr/>
            <p:nvPr/>
          </p:nvSpPr>
          <p:spPr>
            <a:xfrm>
              <a:off x="4758125" y="1392288"/>
              <a:ext cx="237275" cy="14600"/>
            </a:xfrm>
            <a:custGeom>
              <a:avLst/>
              <a:gdLst/>
              <a:ahLst/>
              <a:cxnLst/>
              <a:rect l="l" t="t" r="r" b="b"/>
              <a:pathLst>
                <a:path w="9491" h="584" extrusionOk="0">
                  <a:moveTo>
                    <a:pt x="1" y="0"/>
                  </a:moveTo>
                  <a:lnTo>
                    <a:pt x="1" y="584"/>
                  </a:lnTo>
                  <a:lnTo>
                    <a:pt x="9490" y="584"/>
                  </a:lnTo>
                  <a:lnTo>
                    <a:pt x="9490" y="0"/>
                  </a:lnTo>
                  <a:close/>
                </a:path>
              </a:pathLst>
            </a:custGeom>
            <a:solidFill>
              <a:srgbClr val="FCDF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Google Shape;424;p23"/>
            <p:cNvSpPr/>
            <p:nvPr/>
          </p:nvSpPr>
          <p:spPr>
            <a:xfrm>
              <a:off x="4757825" y="1361013"/>
              <a:ext cx="310800" cy="80400"/>
            </a:xfrm>
            <a:custGeom>
              <a:avLst/>
              <a:gdLst/>
              <a:ahLst/>
              <a:cxnLst/>
              <a:rect l="l" t="t" r="r" b="b"/>
              <a:pathLst>
                <a:path w="12432" h="3216" extrusionOk="0">
                  <a:moveTo>
                    <a:pt x="10824" y="596"/>
                  </a:moveTo>
                  <a:cubicBezTo>
                    <a:pt x="11383" y="596"/>
                    <a:pt x="11848" y="1049"/>
                    <a:pt x="11848" y="1620"/>
                  </a:cubicBezTo>
                  <a:cubicBezTo>
                    <a:pt x="11848" y="2180"/>
                    <a:pt x="11383" y="2632"/>
                    <a:pt x="10824" y="2632"/>
                  </a:cubicBezTo>
                  <a:cubicBezTo>
                    <a:pt x="10252" y="2632"/>
                    <a:pt x="9800" y="2180"/>
                    <a:pt x="9800" y="1620"/>
                  </a:cubicBezTo>
                  <a:cubicBezTo>
                    <a:pt x="9800" y="1049"/>
                    <a:pt x="10252" y="596"/>
                    <a:pt x="10824" y="596"/>
                  </a:cubicBezTo>
                  <a:close/>
                  <a:moveTo>
                    <a:pt x="10824" y="1"/>
                  </a:moveTo>
                  <a:cubicBezTo>
                    <a:pt x="10145" y="1"/>
                    <a:pt x="9562" y="406"/>
                    <a:pt x="9335" y="1001"/>
                  </a:cubicBezTo>
                  <a:lnTo>
                    <a:pt x="1" y="1001"/>
                  </a:lnTo>
                  <a:lnTo>
                    <a:pt x="1" y="2037"/>
                  </a:lnTo>
                  <a:lnTo>
                    <a:pt x="9276" y="2037"/>
                  </a:lnTo>
                  <a:cubicBezTo>
                    <a:pt x="9478" y="2787"/>
                    <a:pt x="10086" y="3216"/>
                    <a:pt x="10824" y="3216"/>
                  </a:cubicBezTo>
                  <a:cubicBezTo>
                    <a:pt x="11705" y="3216"/>
                    <a:pt x="12431" y="2489"/>
                    <a:pt x="12431" y="1608"/>
                  </a:cubicBezTo>
                  <a:cubicBezTo>
                    <a:pt x="12431" y="715"/>
                    <a:pt x="11705" y="1"/>
                    <a:pt x="10824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Google Shape;425;p23"/>
            <p:cNvSpPr/>
            <p:nvPr/>
          </p:nvSpPr>
          <p:spPr>
            <a:xfrm>
              <a:off x="5200150" y="109818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7" y="1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8"/>
                    <a:pt x="477" y="24254"/>
                    <a:pt x="1060" y="24254"/>
                  </a:cubicBezTo>
                  <a:lnTo>
                    <a:pt x="53757" y="24254"/>
                  </a:lnTo>
                  <a:cubicBezTo>
                    <a:pt x="54341" y="24254"/>
                    <a:pt x="54817" y="23778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1"/>
                    <a:pt x="53757" y="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Сурхондарё 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(411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77" name="Google Shape;428;p23"/>
            <p:cNvSpPr/>
            <p:nvPr/>
          </p:nvSpPr>
          <p:spPr>
            <a:xfrm>
              <a:off x="6572350" y="1037163"/>
              <a:ext cx="56875" cy="56900"/>
            </a:xfrm>
            <a:custGeom>
              <a:avLst/>
              <a:gdLst/>
              <a:ahLst/>
              <a:cxnLst/>
              <a:rect l="l" t="t" r="r" b="b"/>
              <a:pathLst>
                <a:path w="2275" h="2276" extrusionOk="0">
                  <a:moveTo>
                    <a:pt x="0" y="1"/>
                  </a:moveTo>
                  <a:lnTo>
                    <a:pt x="0" y="2275"/>
                  </a:lnTo>
                  <a:lnTo>
                    <a:pt x="2275" y="2275"/>
                  </a:lnTo>
                  <a:cubicBezTo>
                    <a:pt x="2275" y="1013"/>
                    <a:pt x="1263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Google Shape;429;p23"/>
            <p:cNvSpPr/>
            <p:nvPr/>
          </p:nvSpPr>
          <p:spPr>
            <a:xfrm>
              <a:off x="4086475" y="1059513"/>
              <a:ext cx="683721" cy="683721"/>
            </a:xfrm>
            <a:custGeom>
              <a:avLst/>
              <a:gdLst/>
              <a:ahLst/>
              <a:cxnLst/>
              <a:rect l="l" t="t" r="r" b="b"/>
              <a:pathLst>
                <a:path w="23944" h="23944" extrusionOk="0">
                  <a:moveTo>
                    <a:pt x="11978" y="1"/>
                  </a:moveTo>
                  <a:cubicBezTo>
                    <a:pt x="5370" y="1"/>
                    <a:pt x="0" y="5370"/>
                    <a:pt x="0" y="11978"/>
                  </a:cubicBezTo>
                  <a:cubicBezTo>
                    <a:pt x="0" y="18574"/>
                    <a:pt x="5370" y="23944"/>
                    <a:pt x="11978" y="23944"/>
                  </a:cubicBezTo>
                  <a:cubicBezTo>
                    <a:pt x="18574" y="23944"/>
                    <a:pt x="23944" y="18574"/>
                    <a:pt x="23944" y="11978"/>
                  </a:cubicBezTo>
                  <a:lnTo>
                    <a:pt x="22860" y="11978"/>
                  </a:lnTo>
                  <a:cubicBezTo>
                    <a:pt x="22860" y="17979"/>
                    <a:pt x="17979" y="22861"/>
                    <a:pt x="11978" y="22861"/>
                  </a:cubicBezTo>
                  <a:cubicBezTo>
                    <a:pt x="5977" y="22861"/>
                    <a:pt x="1084" y="17979"/>
                    <a:pt x="1084" y="11978"/>
                  </a:cubicBezTo>
                  <a:cubicBezTo>
                    <a:pt x="1084" y="5966"/>
                    <a:pt x="5977" y="1084"/>
                    <a:pt x="11978" y="1084"/>
                  </a:cubicBezTo>
                  <a:lnTo>
                    <a:pt x="11978" y="1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Google Shape;430;p23"/>
            <p:cNvSpPr/>
            <p:nvPr/>
          </p:nvSpPr>
          <p:spPr>
            <a:xfrm>
              <a:off x="4428468" y="1059513"/>
              <a:ext cx="341718" cy="342060"/>
            </a:xfrm>
            <a:custGeom>
              <a:avLst/>
              <a:gdLst/>
              <a:ahLst/>
              <a:cxnLst/>
              <a:rect l="l" t="t" r="r" b="b"/>
              <a:pathLst>
                <a:path w="11967" h="11979" extrusionOk="0">
                  <a:moveTo>
                    <a:pt x="1" y="1"/>
                  </a:moveTo>
                  <a:lnTo>
                    <a:pt x="1" y="1084"/>
                  </a:lnTo>
                  <a:cubicBezTo>
                    <a:pt x="6002" y="1084"/>
                    <a:pt x="10883" y="5966"/>
                    <a:pt x="10883" y="11978"/>
                  </a:cubicBezTo>
                  <a:lnTo>
                    <a:pt x="11967" y="11978"/>
                  </a:lnTo>
                  <a:cubicBezTo>
                    <a:pt x="11967" y="5370"/>
                    <a:pt x="6597" y="1"/>
                    <a:pt x="1" y="1"/>
                  </a:cubicBezTo>
                  <a:close/>
                </a:path>
              </a:pathLst>
            </a:custGeom>
            <a:solidFill>
              <a:srgbClr val="FCBD24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Google Shape;431;p23"/>
            <p:cNvSpPr txBox="1"/>
            <p:nvPr/>
          </p:nvSpPr>
          <p:spPr>
            <a:xfrm>
              <a:off x="4086488" y="1251650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4,7%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81" name="Google Shape;432;p23"/>
            <p:cNvSpPr/>
            <p:nvPr/>
          </p:nvSpPr>
          <p:spPr>
            <a:xfrm rot="5400000">
              <a:off x="4356290" y="17267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2" name="Google Shape;433;p23"/>
          <p:cNvGrpSpPr/>
          <p:nvPr/>
        </p:nvGrpSpPr>
        <p:grpSpPr>
          <a:xfrm>
            <a:off x="5928516" y="3011145"/>
            <a:ext cx="2481865" cy="461013"/>
            <a:chOff x="4634313" y="1870025"/>
            <a:chExt cx="2656610" cy="814200"/>
          </a:xfrm>
        </p:grpSpPr>
        <p:sp>
          <p:nvSpPr>
            <p:cNvPr id="83" name="Google Shape;434;p23"/>
            <p:cNvSpPr/>
            <p:nvPr/>
          </p:nvSpPr>
          <p:spPr>
            <a:xfrm>
              <a:off x="5305375" y="2171838"/>
              <a:ext cx="310775" cy="80400"/>
            </a:xfrm>
            <a:custGeom>
              <a:avLst/>
              <a:gdLst/>
              <a:ahLst/>
              <a:cxnLst/>
              <a:rect l="l" t="t" r="r" b="b"/>
              <a:pathLst>
                <a:path w="12431" h="3216" extrusionOk="0">
                  <a:moveTo>
                    <a:pt x="10836" y="584"/>
                  </a:moveTo>
                  <a:cubicBezTo>
                    <a:pt x="11395" y="584"/>
                    <a:pt x="11848" y="1036"/>
                    <a:pt x="11848" y="1596"/>
                  </a:cubicBezTo>
                  <a:cubicBezTo>
                    <a:pt x="11848" y="2167"/>
                    <a:pt x="11395" y="2620"/>
                    <a:pt x="10836" y="2620"/>
                  </a:cubicBezTo>
                  <a:cubicBezTo>
                    <a:pt x="10264" y="2620"/>
                    <a:pt x="9812" y="2167"/>
                    <a:pt x="9812" y="1596"/>
                  </a:cubicBezTo>
                  <a:cubicBezTo>
                    <a:pt x="9812" y="1036"/>
                    <a:pt x="10264" y="584"/>
                    <a:pt x="10836" y="584"/>
                  </a:cubicBezTo>
                  <a:close/>
                  <a:moveTo>
                    <a:pt x="10836" y="1"/>
                  </a:moveTo>
                  <a:cubicBezTo>
                    <a:pt x="10157" y="1"/>
                    <a:pt x="9574" y="417"/>
                    <a:pt x="9335" y="1013"/>
                  </a:cubicBezTo>
                  <a:lnTo>
                    <a:pt x="1" y="1013"/>
                  </a:lnTo>
                  <a:lnTo>
                    <a:pt x="1" y="2048"/>
                  </a:lnTo>
                  <a:lnTo>
                    <a:pt x="9288" y="2048"/>
                  </a:lnTo>
                  <a:cubicBezTo>
                    <a:pt x="9478" y="2644"/>
                    <a:pt x="10097" y="3215"/>
                    <a:pt x="10836" y="3215"/>
                  </a:cubicBezTo>
                  <a:cubicBezTo>
                    <a:pt x="11717" y="3215"/>
                    <a:pt x="12431" y="2489"/>
                    <a:pt x="12431" y="1608"/>
                  </a:cubicBezTo>
                  <a:cubicBezTo>
                    <a:pt x="12431" y="715"/>
                    <a:pt x="11717" y="1"/>
                    <a:pt x="10836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Google Shape;435;p23"/>
            <p:cNvSpPr/>
            <p:nvPr/>
          </p:nvSpPr>
          <p:spPr>
            <a:xfrm>
              <a:off x="4634313" y="1870025"/>
              <a:ext cx="341689" cy="683721"/>
            </a:xfrm>
            <a:custGeom>
              <a:avLst/>
              <a:gdLst/>
              <a:ahLst/>
              <a:cxnLst/>
              <a:rect l="l" t="t" r="r" b="b"/>
              <a:pathLst>
                <a:path w="11966" h="23944" extrusionOk="0">
                  <a:moveTo>
                    <a:pt x="11966" y="0"/>
                  </a:moveTo>
                  <a:cubicBezTo>
                    <a:pt x="5370" y="0"/>
                    <a:pt x="0" y="5370"/>
                    <a:pt x="0" y="11966"/>
                  </a:cubicBezTo>
                  <a:cubicBezTo>
                    <a:pt x="0" y="18574"/>
                    <a:pt x="5370" y="23944"/>
                    <a:pt x="11966" y="23944"/>
                  </a:cubicBezTo>
                  <a:lnTo>
                    <a:pt x="11966" y="22860"/>
                  </a:lnTo>
                  <a:cubicBezTo>
                    <a:pt x="5965" y="22860"/>
                    <a:pt x="1084" y="17979"/>
                    <a:pt x="1084" y="11966"/>
                  </a:cubicBezTo>
                  <a:cubicBezTo>
                    <a:pt x="1084" y="5965"/>
                    <a:pt x="5965" y="1084"/>
                    <a:pt x="11966" y="1084"/>
                  </a:cubicBezTo>
                  <a:lnTo>
                    <a:pt x="11966" y="0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Google Shape;436;p23"/>
            <p:cNvSpPr/>
            <p:nvPr/>
          </p:nvSpPr>
          <p:spPr>
            <a:xfrm>
              <a:off x="4975975" y="1870025"/>
              <a:ext cx="342060" cy="683721"/>
            </a:xfrm>
            <a:custGeom>
              <a:avLst/>
              <a:gdLst/>
              <a:ahLst/>
              <a:cxnLst/>
              <a:rect l="l" t="t" r="r" b="b"/>
              <a:pathLst>
                <a:path w="11979" h="23944" extrusionOk="0">
                  <a:moveTo>
                    <a:pt x="1" y="0"/>
                  </a:moveTo>
                  <a:lnTo>
                    <a:pt x="1" y="1084"/>
                  </a:lnTo>
                  <a:cubicBezTo>
                    <a:pt x="6014" y="1084"/>
                    <a:pt x="10895" y="5965"/>
                    <a:pt x="10895" y="11966"/>
                  </a:cubicBezTo>
                  <a:cubicBezTo>
                    <a:pt x="10895" y="17979"/>
                    <a:pt x="6014" y="22860"/>
                    <a:pt x="1" y="22860"/>
                  </a:cubicBezTo>
                  <a:lnTo>
                    <a:pt x="1" y="23944"/>
                  </a:lnTo>
                  <a:cubicBezTo>
                    <a:pt x="6609" y="23944"/>
                    <a:pt x="11979" y="18574"/>
                    <a:pt x="11979" y="11966"/>
                  </a:cubicBezTo>
                  <a:cubicBezTo>
                    <a:pt x="11979" y="5370"/>
                    <a:pt x="6609" y="0"/>
                    <a:pt x="1" y="0"/>
                  </a:cubicBezTo>
                  <a:close/>
                </a:path>
              </a:pathLst>
            </a:custGeom>
            <a:solidFill>
              <a:srgbClr val="69E781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Google Shape;437;p23"/>
            <p:cNvSpPr/>
            <p:nvPr/>
          </p:nvSpPr>
          <p:spPr>
            <a:xfrm>
              <a:off x="5747550" y="1914663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lnTo>
                    <a:pt x="0" y="23194"/>
                  </a:lnTo>
                  <a:cubicBezTo>
                    <a:pt x="0" y="23777"/>
                    <a:pt x="476" y="24254"/>
                    <a:pt x="1060" y="24254"/>
                  </a:cubicBezTo>
                  <a:lnTo>
                    <a:pt x="53757" y="24254"/>
                  </a:lnTo>
                  <a:cubicBezTo>
                    <a:pt x="54340" y="24254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0" y="1"/>
                    <a:pt x="53757" y="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Навоий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(402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87" name="Google Shape;440;p23"/>
            <p:cNvSpPr txBox="1"/>
            <p:nvPr/>
          </p:nvSpPr>
          <p:spPr>
            <a:xfrm>
              <a:off x="4677179" y="2023897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ru-RU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4,6 %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88" name="Google Shape;441;p23"/>
            <p:cNvSpPr/>
            <p:nvPr/>
          </p:nvSpPr>
          <p:spPr>
            <a:xfrm rot="5400000">
              <a:off x="4904127" y="2543984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9" name="Google Shape;442;p23"/>
          <p:cNvGrpSpPr/>
          <p:nvPr/>
        </p:nvGrpSpPr>
        <p:grpSpPr>
          <a:xfrm>
            <a:off x="6362058" y="3545665"/>
            <a:ext cx="2481539" cy="458110"/>
            <a:chOff x="5068638" y="2672527"/>
            <a:chExt cx="2656260" cy="809073"/>
          </a:xfrm>
        </p:grpSpPr>
        <p:sp>
          <p:nvSpPr>
            <p:cNvPr id="90" name="Google Shape;443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cubicBezTo>
                    <a:pt x="5370" y="0"/>
                    <a:pt x="1" y="5370"/>
                    <a:pt x="1" y="11978"/>
                  </a:cubicBezTo>
                  <a:lnTo>
                    <a:pt x="1084" y="11978"/>
                  </a:lnTo>
                  <a:cubicBezTo>
                    <a:pt x="1084" y="5965"/>
                    <a:pt x="5966" y="1084"/>
                    <a:pt x="11978" y="1084"/>
                  </a:cubicBez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lnTo>
                    <a:pt x="11978" y="23944"/>
                  </a:ln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Google Shape;444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lnTo>
                    <a:pt x="11978" y="1084"/>
                  </a:ln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cubicBezTo>
                    <a:pt x="5966" y="22860"/>
                    <a:pt x="1084" y="17979"/>
                    <a:pt x="1084" y="11978"/>
                  </a:cubicBezTo>
                  <a:lnTo>
                    <a:pt x="1" y="11978"/>
                  </a:lnTo>
                  <a:cubicBezTo>
                    <a:pt x="1" y="18574"/>
                    <a:pt x="5370" y="23944"/>
                    <a:pt x="11978" y="23944"/>
                  </a:cubicBez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rgbClr val="5EB2FC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Google Shape;445;p23"/>
            <p:cNvSpPr/>
            <p:nvPr/>
          </p:nvSpPr>
          <p:spPr>
            <a:xfrm>
              <a:off x="5741775" y="2974913"/>
              <a:ext cx="309000" cy="80400"/>
            </a:xfrm>
            <a:custGeom>
              <a:avLst/>
              <a:gdLst/>
              <a:ahLst/>
              <a:cxnLst/>
              <a:rect l="l" t="t" r="r" b="b"/>
              <a:pathLst>
                <a:path w="12360" h="3216" extrusionOk="0">
                  <a:moveTo>
                    <a:pt x="10752" y="560"/>
                  </a:moveTo>
                  <a:cubicBezTo>
                    <a:pt x="11312" y="560"/>
                    <a:pt x="11776" y="1013"/>
                    <a:pt x="11776" y="1584"/>
                  </a:cubicBezTo>
                  <a:cubicBezTo>
                    <a:pt x="11776" y="2144"/>
                    <a:pt x="11312" y="2596"/>
                    <a:pt x="10752" y="2596"/>
                  </a:cubicBezTo>
                  <a:cubicBezTo>
                    <a:pt x="10181" y="2596"/>
                    <a:pt x="9728" y="2144"/>
                    <a:pt x="9728" y="1584"/>
                  </a:cubicBezTo>
                  <a:cubicBezTo>
                    <a:pt x="9728" y="1013"/>
                    <a:pt x="10181" y="560"/>
                    <a:pt x="10752" y="560"/>
                  </a:cubicBezTo>
                  <a:close/>
                  <a:moveTo>
                    <a:pt x="10752" y="1"/>
                  </a:moveTo>
                  <a:cubicBezTo>
                    <a:pt x="10074" y="1"/>
                    <a:pt x="9490" y="441"/>
                    <a:pt x="9252" y="1036"/>
                  </a:cubicBezTo>
                  <a:lnTo>
                    <a:pt x="1" y="1036"/>
                  </a:lnTo>
                  <a:lnTo>
                    <a:pt x="1" y="2072"/>
                  </a:lnTo>
                  <a:lnTo>
                    <a:pt x="9204" y="2072"/>
                  </a:lnTo>
                  <a:cubicBezTo>
                    <a:pt x="9407" y="2668"/>
                    <a:pt x="10014" y="3215"/>
                    <a:pt x="10752" y="3215"/>
                  </a:cubicBezTo>
                  <a:cubicBezTo>
                    <a:pt x="11633" y="3215"/>
                    <a:pt x="12360" y="2489"/>
                    <a:pt x="12360" y="1608"/>
                  </a:cubicBezTo>
                  <a:cubicBezTo>
                    <a:pt x="12360" y="715"/>
                    <a:pt x="11633" y="1"/>
                    <a:pt x="10752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Google Shape;446;p23"/>
            <p:cNvSpPr/>
            <p:nvPr/>
          </p:nvSpPr>
          <p:spPr>
            <a:xfrm>
              <a:off x="6181525" y="273113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0"/>
                  </a:moveTo>
                  <a:cubicBezTo>
                    <a:pt x="477" y="0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7"/>
                    <a:pt x="477" y="24253"/>
                    <a:pt x="1060" y="24253"/>
                  </a:cubicBezTo>
                  <a:lnTo>
                    <a:pt x="53757" y="24253"/>
                  </a:lnTo>
                  <a:cubicBezTo>
                    <a:pt x="54341" y="24253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0"/>
                    <a:pt x="53757" y="0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Қорақалпоғистон Р.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(333 нафар)</a:t>
              </a:r>
            </a:p>
          </p:txBody>
        </p:sp>
        <p:sp>
          <p:nvSpPr>
            <p:cNvPr id="94" name="Google Shape;450;p23"/>
            <p:cNvSpPr/>
            <p:nvPr/>
          </p:nvSpPr>
          <p:spPr>
            <a:xfrm rot="5400000">
              <a:off x="5338415" y="33413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5" name="Прямоугольник 94"/>
          <p:cNvSpPr/>
          <p:nvPr/>
        </p:nvSpPr>
        <p:spPr>
          <a:xfrm>
            <a:off x="6449769" y="3600697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rPr>
              <a:t>3,8%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6974381" y="4181516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rPr>
              <a:t>3,0%</a:t>
            </a:r>
          </a:p>
        </p:txBody>
      </p:sp>
      <p:grpSp>
        <p:nvGrpSpPr>
          <p:cNvPr id="97" name="Google Shape;422;p23"/>
          <p:cNvGrpSpPr/>
          <p:nvPr/>
        </p:nvGrpSpPr>
        <p:grpSpPr>
          <a:xfrm>
            <a:off x="7252794" y="4644934"/>
            <a:ext cx="2482275" cy="469867"/>
            <a:chOff x="4086475" y="1037163"/>
            <a:chExt cx="2657048" cy="829837"/>
          </a:xfrm>
        </p:grpSpPr>
        <p:sp>
          <p:nvSpPr>
            <p:cNvPr id="98" name="Google Shape;423;p23"/>
            <p:cNvSpPr/>
            <p:nvPr/>
          </p:nvSpPr>
          <p:spPr>
            <a:xfrm>
              <a:off x="4758125" y="1392288"/>
              <a:ext cx="237275" cy="14600"/>
            </a:xfrm>
            <a:custGeom>
              <a:avLst/>
              <a:gdLst/>
              <a:ahLst/>
              <a:cxnLst/>
              <a:rect l="l" t="t" r="r" b="b"/>
              <a:pathLst>
                <a:path w="9491" h="584" extrusionOk="0">
                  <a:moveTo>
                    <a:pt x="1" y="0"/>
                  </a:moveTo>
                  <a:lnTo>
                    <a:pt x="1" y="584"/>
                  </a:lnTo>
                  <a:lnTo>
                    <a:pt x="9490" y="584"/>
                  </a:lnTo>
                  <a:lnTo>
                    <a:pt x="9490" y="0"/>
                  </a:lnTo>
                  <a:close/>
                </a:path>
              </a:pathLst>
            </a:custGeom>
            <a:solidFill>
              <a:srgbClr val="FCDF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9" name="Google Shape;424;p23"/>
            <p:cNvSpPr/>
            <p:nvPr/>
          </p:nvSpPr>
          <p:spPr>
            <a:xfrm>
              <a:off x="4757825" y="1361013"/>
              <a:ext cx="310800" cy="80400"/>
            </a:xfrm>
            <a:custGeom>
              <a:avLst/>
              <a:gdLst/>
              <a:ahLst/>
              <a:cxnLst/>
              <a:rect l="l" t="t" r="r" b="b"/>
              <a:pathLst>
                <a:path w="12432" h="3216" extrusionOk="0">
                  <a:moveTo>
                    <a:pt x="10824" y="596"/>
                  </a:moveTo>
                  <a:cubicBezTo>
                    <a:pt x="11383" y="596"/>
                    <a:pt x="11848" y="1049"/>
                    <a:pt x="11848" y="1620"/>
                  </a:cubicBezTo>
                  <a:cubicBezTo>
                    <a:pt x="11848" y="2180"/>
                    <a:pt x="11383" y="2632"/>
                    <a:pt x="10824" y="2632"/>
                  </a:cubicBezTo>
                  <a:cubicBezTo>
                    <a:pt x="10252" y="2632"/>
                    <a:pt x="9800" y="2180"/>
                    <a:pt x="9800" y="1620"/>
                  </a:cubicBezTo>
                  <a:cubicBezTo>
                    <a:pt x="9800" y="1049"/>
                    <a:pt x="10252" y="596"/>
                    <a:pt x="10824" y="596"/>
                  </a:cubicBezTo>
                  <a:close/>
                  <a:moveTo>
                    <a:pt x="10824" y="1"/>
                  </a:moveTo>
                  <a:cubicBezTo>
                    <a:pt x="10145" y="1"/>
                    <a:pt x="9562" y="406"/>
                    <a:pt x="9335" y="1001"/>
                  </a:cubicBezTo>
                  <a:lnTo>
                    <a:pt x="1" y="1001"/>
                  </a:lnTo>
                  <a:lnTo>
                    <a:pt x="1" y="2037"/>
                  </a:lnTo>
                  <a:lnTo>
                    <a:pt x="9276" y="2037"/>
                  </a:lnTo>
                  <a:cubicBezTo>
                    <a:pt x="9478" y="2787"/>
                    <a:pt x="10086" y="3216"/>
                    <a:pt x="10824" y="3216"/>
                  </a:cubicBezTo>
                  <a:cubicBezTo>
                    <a:pt x="11705" y="3216"/>
                    <a:pt x="12431" y="2489"/>
                    <a:pt x="12431" y="1608"/>
                  </a:cubicBezTo>
                  <a:cubicBezTo>
                    <a:pt x="12431" y="715"/>
                    <a:pt x="11705" y="1"/>
                    <a:pt x="10824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Google Shape;425;p23"/>
            <p:cNvSpPr/>
            <p:nvPr/>
          </p:nvSpPr>
          <p:spPr>
            <a:xfrm>
              <a:off x="5200150" y="109818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7" y="1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8"/>
                    <a:pt x="477" y="24254"/>
                    <a:pt x="1060" y="24254"/>
                  </a:cubicBezTo>
                  <a:lnTo>
                    <a:pt x="53757" y="24254"/>
                  </a:lnTo>
                  <a:cubicBezTo>
                    <a:pt x="54341" y="24254"/>
                    <a:pt x="54817" y="23778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1"/>
                    <a:pt x="53757" y="1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Тошкент 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в.</a:t>
              </a:r>
              <a:r>
                <a:rPr lang="en-US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 </a:t>
              </a: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 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(237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101" name="Google Shape;428;p23"/>
            <p:cNvSpPr/>
            <p:nvPr/>
          </p:nvSpPr>
          <p:spPr>
            <a:xfrm>
              <a:off x="6572350" y="1037163"/>
              <a:ext cx="56875" cy="56900"/>
            </a:xfrm>
            <a:custGeom>
              <a:avLst/>
              <a:gdLst/>
              <a:ahLst/>
              <a:cxnLst/>
              <a:rect l="l" t="t" r="r" b="b"/>
              <a:pathLst>
                <a:path w="2275" h="2276" extrusionOk="0">
                  <a:moveTo>
                    <a:pt x="0" y="1"/>
                  </a:moveTo>
                  <a:lnTo>
                    <a:pt x="0" y="2275"/>
                  </a:lnTo>
                  <a:lnTo>
                    <a:pt x="2275" y="2275"/>
                  </a:lnTo>
                  <a:cubicBezTo>
                    <a:pt x="2275" y="1013"/>
                    <a:pt x="1263" y="1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2" name="Google Shape;429;p23"/>
            <p:cNvSpPr/>
            <p:nvPr/>
          </p:nvSpPr>
          <p:spPr>
            <a:xfrm>
              <a:off x="4086475" y="1059513"/>
              <a:ext cx="683721" cy="683721"/>
            </a:xfrm>
            <a:custGeom>
              <a:avLst/>
              <a:gdLst/>
              <a:ahLst/>
              <a:cxnLst/>
              <a:rect l="l" t="t" r="r" b="b"/>
              <a:pathLst>
                <a:path w="23944" h="23944" extrusionOk="0">
                  <a:moveTo>
                    <a:pt x="11978" y="1"/>
                  </a:moveTo>
                  <a:cubicBezTo>
                    <a:pt x="5370" y="1"/>
                    <a:pt x="0" y="5370"/>
                    <a:pt x="0" y="11978"/>
                  </a:cubicBezTo>
                  <a:cubicBezTo>
                    <a:pt x="0" y="18574"/>
                    <a:pt x="5370" y="23944"/>
                    <a:pt x="11978" y="23944"/>
                  </a:cubicBezTo>
                  <a:cubicBezTo>
                    <a:pt x="18574" y="23944"/>
                    <a:pt x="23944" y="18574"/>
                    <a:pt x="23944" y="11978"/>
                  </a:cubicBezTo>
                  <a:lnTo>
                    <a:pt x="22860" y="11978"/>
                  </a:lnTo>
                  <a:cubicBezTo>
                    <a:pt x="22860" y="17979"/>
                    <a:pt x="17979" y="22861"/>
                    <a:pt x="11978" y="22861"/>
                  </a:cubicBezTo>
                  <a:cubicBezTo>
                    <a:pt x="5977" y="22861"/>
                    <a:pt x="1084" y="17979"/>
                    <a:pt x="1084" y="11978"/>
                  </a:cubicBezTo>
                  <a:cubicBezTo>
                    <a:pt x="1084" y="5966"/>
                    <a:pt x="5977" y="1084"/>
                    <a:pt x="11978" y="1084"/>
                  </a:cubicBezTo>
                  <a:lnTo>
                    <a:pt x="11978" y="1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Google Shape;430;p23"/>
            <p:cNvSpPr/>
            <p:nvPr/>
          </p:nvSpPr>
          <p:spPr>
            <a:xfrm>
              <a:off x="4428468" y="1059513"/>
              <a:ext cx="341718" cy="342060"/>
            </a:xfrm>
            <a:custGeom>
              <a:avLst/>
              <a:gdLst/>
              <a:ahLst/>
              <a:cxnLst/>
              <a:rect l="l" t="t" r="r" b="b"/>
              <a:pathLst>
                <a:path w="11967" h="11979" extrusionOk="0">
                  <a:moveTo>
                    <a:pt x="1" y="1"/>
                  </a:moveTo>
                  <a:lnTo>
                    <a:pt x="1" y="1084"/>
                  </a:lnTo>
                  <a:cubicBezTo>
                    <a:pt x="6002" y="1084"/>
                    <a:pt x="10883" y="5966"/>
                    <a:pt x="10883" y="11978"/>
                  </a:cubicBezTo>
                  <a:lnTo>
                    <a:pt x="11967" y="11978"/>
                  </a:lnTo>
                  <a:cubicBezTo>
                    <a:pt x="11967" y="5370"/>
                    <a:pt x="6597" y="1"/>
                    <a:pt x="1" y="1"/>
                  </a:cubicBezTo>
                  <a:close/>
                </a:path>
              </a:pathLst>
            </a:custGeom>
            <a:solidFill>
              <a:srgbClr val="FCBD24"/>
            </a:solidFill>
            <a:ln w="19050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Google Shape;431;p23"/>
            <p:cNvSpPr txBox="1"/>
            <p:nvPr/>
          </p:nvSpPr>
          <p:spPr>
            <a:xfrm>
              <a:off x="4086488" y="1251650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2,7%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05" name="Google Shape;432;p23"/>
            <p:cNvSpPr/>
            <p:nvPr/>
          </p:nvSpPr>
          <p:spPr>
            <a:xfrm rot="5400000">
              <a:off x="4356290" y="17267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6" name="Google Shape;433;p23"/>
          <p:cNvGrpSpPr/>
          <p:nvPr/>
        </p:nvGrpSpPr>
        <p:grpSpPr>
          <a:xfrm>
            <a:off x="7680847" y="5197419"/>
            <a:ext cx="2481865" cy="461013"/>
            <a:chOff x="4634313" y="1870025"/>
            <a:chExt cx="2656610" cy="814200"/>
          </a:xfrm>
        </p:grpSpPr>
        <p:sp>
          <p:nvSpPr>
            <p:cNvPr id="107" name="Google Shape;434;p23"/>
            <p:cNvSpPr/>
            <p:nvPr/>
          </p:nvSpPr>
          <p:spPr>
            <a:xfrm>
              <a:off x="5305375" y="2171838"/>
              <a:ext cx="310775" cy="80400"/>
            </a:xfrm>
            <a:custGeom>
              <a:avLst/>
              <a:gdLst/>
              <a:ahLst/>
              <a:cxnLst/>
              <a:rect l="l" t="t" r="r" b="b"/>
              <a:pathLst>
                <a:path w="12431" h="3216" extrusionOk="0">
                  <a:moveTo>
                    <a:pt x="10836" y="584"/>
                  </a:moveTo>
                  <a:cubicBezTo>
                    <a:pt x="11395" y="584"/>
                    <a:pt x="11848" y="1036"/>
                    <a:pt x="11848" y="1596"/>
                  </a:cubicBezTo>
                  <a:cubicBezTo>
                    <a:pt x="11848" y="2167"/>
                    <a:pt x="11395" y="2620"/>
                    <a:pt x="10836" y="2620"/>
                  </a:cubicBezTo>
                  <a:cubicBezTo>
                    <a:pt x="10264" y="2620"/>
                    <a:pt x="9812" y="2167"/>
                    <a:pt x="9812" y="1596"/>
                  </a:cubicBezTo>
                  <a:cubicBezTo>
                    <a:pt x="9812" y="1036"/>
                    <a:pt x="10264" y="584"/>
                    <a:pt x="10836" y="584"/>
                  </a:cubicBezTo>
                  <a:close/>
                  <a:moveTo>
                    <a:pt x="10836" y="1"/>
                  </a:moveTo>
                  <a:cubicBezTo>
                    <a:pt x="10157" y="1"/>
                    <a:pt x="9574" y="417"/>
                    <a:pt x="9335" y="1013"/>
                  </a:cubicBezTo>
                  <a:lnTo>
                    <a:pt x="1" y="1013"/>
                  </a:lnTo>
                  <a:lnTo>
                    <a:pt x="1" y="2048"/>
                  </a:lnTo>
                  <a:lnTo>
                    <a:pt x="9288" y="2048"/>
                  </a:lnTo>
                  <a:cubicBezTo>
                    <a:pt x="9478" y="2644"/>
                    <a:pt x="10097" y="3215"/>
                    <a:pt x="10836" y="3215"/>
                  </a:cubicBezTo>
                  <a:cubicBezTo>
                    <a:pt x="11717" y="3215"/>
                    <a:pt x="12431" y="2489"/>
                    <a:pt x="12431" y="1608"/>
                  </a:cubicBezTo>
                  <a:cubicBezTo>
                    <a:pt x="12431" y="715"/>
                    <a:pt x="11717" y="1"/>
                    <a:pt x="10836" y="1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Google Shape;435;p23"/>
            <p:cNvSpPr/>
            <p:nvPr/>
          </p:nvSpPr>
          <p:spPr>
            <a:xfrm>
              <a:off x="4634313" y="1870025"/>
              <a:ext cx="341689" cy="683721"/>
            </a:xfrm>
            <a:custGeom>
              <a:avLst/>
              <a:gdLst/>
              <a:ahLst/>
              <a:cxnLst/>
              <a:rect l="l" t="t" r="r" b="b"/>
              <a:pathLst>
                <a:path w="11966" h="23944" extrusionOk="0">
                  <a:moveTo>
                    <a:pt x="11966" y="0"/>
                  </a:moveTo>
                  <a:cubicBezTo>
                    <a:pt x="5370" y="0"/>
                    <a:pt x="0" y="5370"/>
                    <a:pt x="0" y="11966"/>
                  </a:cubicBezTo>
                  <a:cubicBezTo>
                    <a:pt x="0" y="18574"/>
                    <a:pt x="5370" y="23944"/>
                    <a:pt x="11966" y="23944"/>
                  </a:cubicBezTo>
                  <a:lnTo>
                    <a:pt x="11966" y="22860"/>
                  </a:lnTo>
                  <a:cubicBezTo>
                    <a:pt x="5965" y="22860"/>
                    <a:pt x="1084" y="17979"/>
                    <a:pt x="1084" y="11966"/>
                  </a:cubicBezTo>
                  <a:cubicBezTo>
                    <a:pt x="1084" y="5965"/>
                    <a:pt x="5965" y="1084"/>
                    <a:pt x="11966" y="1084"/>
                  </a:cubicBezTo>
                  <a:lnTo>
                    <a:pt x="11966" y="0"/>
                  </a:ln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Google Shape;436;p23"/>
            <p:cNvSpPr/>
            <p:nvPr/>
          </p:nvSpPr>
          <p:spPr>
            <a:xfrm>
              <a:off x="4975975" y="1870025"/>
              <a:ext cx="342060" cy="683721"/>
            </a:xfrm>
            <a:custGeom>
              <a:avLst/>
              <a:gdLst/>
              <a:ahLst/>
              <a:cxnLst/>
              <a:rect l="l" t="t" r="r" b="b"/>
              <a:pathLst>
                <a:path w="11979" h="23944" extrusionOk="0">
                  <a:moveTo>
                    <a:pt x="1" y="0"/>
                  </a:moveTo>
                  <a:lnTo>
                    <a:pt x="1" y="1084"/>
                  </a:lnTo>
                  <a:cubicBezTo>
                    <a:pt x="6014" y="1084"/>
                    <a:pt x="10895" y="5965"/>
                    <a:pt x="10895" y="11966"/>
                  </a:cubicBezTo>
                  <a:cubicBezTo>
                    <a:pt x="10895" y="17979"/>
                    <a:pt x="6014" y="22860"/>
                    <a:pt x="1" y="22860"/>
                  </a:cubicBezTo>
                  <a:lnTo>
                    <a:pt x="1" y="23944"/>
                  </a:lnTo>
                  <a:cubicBezTo>
                    <a:pt x="6609" y="23944"/>
                    <a:pt x="11979" y="18574"/>
                    <a:pt x="11979" y="11966"/>
                  </a:cubicBezTo>
                  <a:cubicBezTo>
                    <a:pt x="11979" y="5370"/>
                    <a:pt x="6609" y="0"/>
                    <a:pt x="1" y="0"/>
                  </a:cubicBezTo>
                  <a:close/>
                </a:path>
              </a:pathLst>
            </a:custGeom>
            <a:solidFill>
              <a:srgbClr val="69E781"/>
            </a:solidFill>
            <a:ln w="19050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Google Shape;437;p23"/>
            <p:cNvSpPr/>
            <p:nvPr/>
          </p:nvSpPr>
          <p:spPr>
            <a:xfrm>
              <a:off x="5747550" y="1914663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1"/>
                  </a:moveTo>
                  <a:cubicBezTo>
                    <a:pt x="476" y="1"/>
                    <a:pt x="0" y="477"/>
                    <a:pt x="0" y="1060"/>
                  </a:cubicBezTo>
                  <a:lnTo>
                    <a:pt x="0" y="23194"/>
                  </a:lnTo>
                  <a:cubicBezTo>
                    <a:pt x="0" y="23777"/>
                    <a:pt x="476" y="24254"/>
                    <a:pt x="1060" y="24254"/>
                  </a:cubicBezTo>
                  <a:lnTo>
                    <a:pt x="53757" y="24254"/>
                  </a:lnTo>
                  <a:cubicBezTo>
                    <a:pt x="54340" y="24254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0" y="1"/>
                    <a:pt x="53757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100"/>
              </a:pP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Сирдарё </a:t>
              </a:r>
              <a:b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uz-Cyrl-UZ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(236 нафар)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111" name="Google Shape;440;p23"/>
            <p:cNvSpPr txBox="1"/>
            <p:nvPr/>
          </p:nvSpPr>
          <p:spPr>
            <a:xfrm>
              <a:off x="4663439" y="2039872"/>
              <a:ext cx="683700" cy="299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/>
              <a:r>
                <a:rPr lang="ru-RU" sz="900" dirty="0">
                  <a:solidFill>
                    <a:srgbClr val="434343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2,7%</a:t>
              </a:r>
              <a:endParaRPr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12" name="Google Shape;441;p23"/>
            <p:cNvSpPr/>
            <p:nvPr/>
          </p:nvSpPr>
          <p:spPr>
            <a:xfrm rot="5400000">
              <a:off x="4904127" y="2543984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13" name="Google Shape;442;p23"/>
          <p:cNvGrpSpPr/>
          <p:nvPr/>
        </p:nvGrpSpPr>
        <p:grpSpPr>
          <a:xfrm>
            <a:off x="8114389" y="5731939"/>
            <a:ext cx="2481539" cy="458110"/>
            <a:chOff x="5068638" y="2672527"/>
            <a:chExt cx="2656260" cy="809073"/>
          </a:xfrm>
        </p:grpSpPr>
        <p:sp>
          <p:nvSpPr>
            <p:cNvPr id="114" name="Google Shape;443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cubicBezTo>
                    <a:pt x="5370" y="0"/>
                    <a:pt x="1" y="5370"/>
                    <a:pt x="1" y="11978"/>
                  </a:cubicBezTo>
                  <a:lnTo>
                    <a:pt x="1084" y="11978"/>
                  </a:lnTo>
                  <a:cubicBezTo>
                    <a:pt x="1084" y="5965"/>
                    <a:pt x="5966" y="1084"/>
                    <a:pt x="11978" y="1084"/>
                  </a:cubicBez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lnTo>
                    <a:pt x="11978" y="23944"/>
                  </a:ln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Google Shape;444;p23"/>
            <p:cNvSpPr/>
            <p:nvPr/>
          </p:nvSpPr>
          <p:spPr>
            <a:xfrm>
              <a:off x="5068638" y="2672527"/>
              <a:ext cx="683690" cy="683661"/>
            </a:xfrm>
            <a:custGeom>
              <a:avLst/>
              <a:gdLst/>
              <a:ahLst/>
              <a:cxnLst/>
              <a:rect l="l" t="t" r="r" b="b"/>
              <a:pathLst>
                <a:path w="23945" h="23944" extrusionOk="0">
                  <a:moveTo>
                    <a:pt x="11978" y="0"/>
                  </a:moveTo>
                  <a:lnTo>
                    <a:pt x="11978" y="1084"/>
                  </a:lnTo>
                  <a:cubicBezTo>
                    <a:pt x="17979" y="1084"/>
                    <a:pt x="22861" y="5965"/>
                    <a:pt x="22861" y="11978"/>
                  </a:cubicBezTo>
                  <a:cubicBezTo>
                    <a:pt x="22861" y="17979"/>
                    <a:pt x="17979" y="22860"/>
                    <a:pt x="11978" y="22860"/>
                  </a:cubicBezTo>
                  <a:cubicBezTo>
                    <a:pt x="5966" y="22860"/>
                    <a:pt x="1084" y="17979"/>
                    <a:pt x="1084" y="11978"/>
                  </a:cubicBezTo>
                  <a:lnTo>
                    <a:pt x="1" y="11978"/>
                  </a:lnTo>
                  <a:cubicBezTo>
                    <a:pt x="1" y="18574"/>
                    <a:pt x="5370" y="23944"/>
                    <a:pt x="11978" y="23944"/>
                  </a:cubicBezTo>
                  <a:cubicBezTo>
                    <a:pt x="18575" y="23944"/>
                    <a:pt x="23944" y="18574"/>
                    <a:pt x="23944" y="11978"/>
                  </a:cubicBezTo>
                  <a:cubicBezTo>
                    <a:pt x="23944" y="5370"/>
                    <a:pt x="18575" y="0"/>
                    <a:pt x="11978" y="0"/>
                  </a:cubicBezTo>
                  <a:close/>
                </a:path>
              </a:pathLst>
            </a:custGeom>
            <a:solidFill>
              <a:srgbClr val="5EB2FC"/>
            </a:solidFill>
            <a:ln w="19050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Google Shape;445;p23"/>
            <p:cNvSpPr/>
            <p:nvPr/>
          </p:nvSpPr>
          <p:spPr>
            <a:xfrm>
              <a:off x="5741775" y="2974913"/>
              <a:ext cx="309000" cy="80400"/>
            </a:xfrm>
            <a:custGeom>
              <a:avLst/>
              <a:gdLst/>
              <a:ahLst/>
              <a:cxnLst/>
              <a:rect l="l" t="t" r="r" b="b"/>
              <a:pathLst>
                <a:path w="12360" h="3216" extrusionOk="0">
                  <a:moveTo>
                    <a:pt x="10752" y="560"/>
                  </a:moveTo>
                  <a:cubicBezTo>
                    <a:pt x="11312" y="560"/>
                    <a:pt x="11776" y="1013"/>
                    <a:pt x="11776" y="1584"/>
                  </a:cubicBezTo>
                  <a:cubicBezTo>
                    <a:pt x="11776" y="2144"/>
                    <a:pt x="11312" y="2596"/>
                    <a:pt x="10752" y="2596"/>
                  </a:cubicBezTo>
                  <a:cubicBezTo>
                    <a:pt x="10181" y="2596"/>
                    <a:pt x="9728" y="2144"/>
                    <a:pt x="9728" y="1584"/>
                  </a:cubicBezTo>
                  <a:cubicBezTo>
                    <a:pt x="9728" y="1013"/>
                    <a:pt x="10181" y="560"/>
                    <a:pt x="10752" y="560"/>
                  </a:cubicBezTo>
                  <a:close/>
                  <a:moveTo>
                    <a:pt x="10752" y="1"/>
                  </a:moveTo>
                  <a:cubicBezTo>
                    <a:pt x="10074" y="1"/>
                    <a:pt x="9490" y="441"/>
                    <a:pt x="9252" y="1036"/>
                  </a:cubicBezTo>
                  <a:lnTo>
                    <a:pt x="1" y="1036"/>
                  </a:lnTo>
                  <a:lnTo>
                    <a:pt x="1" y="2072"/>
                  </a:lnTo>
                  <a:lnTo>
                    <a:pt x="9204" y="2072"/>
                  </a:lnTo>
                  <a:cubicBezTo>
                    <a:pt x="9407" y="2668"/>
                    <a:pt x="10014" y="3215"/>
                    <a:pt x="10752" y="3215"/>
                  </a:cubicBezTo>
                  <a:cubicBezTo>
                    <a:pt x="11633" y="3215"/>
                    <a:pt x="12360" y="2489"/>
                    <a:pt x="12360" y="1608"/>
                  </a:cubicBezTo>
                  <a:cubicBezTo>
                    <a:pt x="12360" y="715"/>
                    <a:pt x="11633" y="1"/>
                    <a:pt x="10752" y="1"/>
                  </a:cubicBezTo>
                  <a:close/>
                </a:path>
              </a:pathLst>
            </a:custGeom>
            <a:solidFill>
              <a:srgbClr val="5EB2F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Google Shape;446;p23"/>
            <p:cNvSpPr/>
            <p:nvPr/>
          </p:nvSpPr>
          <p:spPr>
            <a:xfrm>
              <a:off x="6181525" y="2731138"/>
              <a:ext cx="1543373" cy="606350"/>
            </a:xfrm>
            <a:custGeom>
              <a:avLst/>
              <a:gdLst/>
              <a:ahLst/>
              <a:cxnLst/>
              <a:rect l="l" t="t" r="r" b="b"/>
              <a:pathLst>
                <a:path w="54817" h="24254" extrusionOk="0">
                  <a:moveTo>
                    <a:pt x="1060" y="0"/>
                  </a:moveTo>
                  <a:cubicBezTo>
                    <a:pt x="477" y="0"/>
                    <a:pt x="1" y="477"/>
                    <a:pt x="1" y="1060"/>
                  </a:cubicBezTo>
                  <a:lnTo>
                    <a:pt x="1" y="23194"/>
                  </a:lnTo>
                  <a:cubicBezTo>
                    <a:pt x="1" y="23777"/>
                    <a:pt x="477" y="24253"/>
                    <a:pt x="1060" y="24253"/>
                  </a:cubicBezTo>
                  <a:lnTo>
                    <a:pt x="53757" y="24253"/>
                  </a:lnTo>
                  <a:cubicBezTo>
                    <a:pt x="54341" y="24253"/>
                    <a:pt x="54817" y="23777"/>
                    <a:pt x="54817" y="23194"/>
                  </a:cubicBezTo>
                  <a:lnTo>
                    <a:pt x="54817" y="1060"/>
                  </a:lnTo>
                  <a:cubicBezTo>
                    <a:pt x="54817" y="477"/>
                    <a:pt x="54341" y="0"/>
                    <a:pt x="53757" y="0"/>
                  </a:cubicBez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Жиззах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 </a:t>
              </a:r>
              <a:b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</a:b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(127 </a:t>
              </a:r>
              <a:r>
                <a:rPr lang="ru-RU" sz="1050" dirty="0" err="1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нафар</a:t>
              </a:r>
              <a:r>
                <a:rPr lang="ru-RU" sz="1050" dirty="0">
                  <a:solidFill>
                    <a:srgbClr val="FFFFFF"/>
                  </a:solidFill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)</a:t>
              </a:r>
              <a:endParaRPr sz="1050" dirty="0">
                <a:solidFill>
                  <a:srgbClr val="FFFFFF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118" name="Google Shape;450;p23"/>
            <p:cNvSpPr/>
            <p:nvPr/>
          </p:nvSpPr>
          <p:spPr>
            <a:xfrm rot="5400000">
              <a:off x="5338415" y="3341359"/>
              <a:ext cx="144104" cy="136377"/>
            </a:xfrm>
            <a:custGeom>
              <a:avLst/>
              <a:gdLst/>
              <a:ahLst/>
              <a:cxnLst/>
              <a:rect l="l" t="t" r="r" b="b"/>
              <a:pathLst>
                <a:path w="5763" h="5454" extrusionOk="0">
                  <a:moveTo>
                    <a:pt x="2959" y="0"/>
                  </a:moveTo>
                  <a:cubicBezTo>
                    <a:pt x="2771" y="0"/>
                    <a:pt x="2584" y="71"/>
                    <a:pt x="2441" y="214"/>
                  </a:cubicBezTo>
                  <a:cubicBezTo>
                    <a:pt x="2167" y="500"/>
                    <a:pt x="2167" y="964"/>
                    <a:pt x="2441" y="1250"/>
                  </a:cubicBezTo>
                  <a:lnTo>
                    <a:pt x="3203" y="2000"/>
                  </a:lnTo>
                  <a:lnTo>
                    <a:pt x="726" y="2000"/>
                  </a:lnTo>
                  <a:cubicBezTo>
                    <a:pt x="322" y="2000"/>
                    <a:pt x="0" y="2322"/>
                    <a:pt x="0" y="2727"/>
                  </a:cubicBezTo>
                  <a:cubicBezTo>
                    <a:pt x="0" y="3131"/>
                    <a:pt x="322" y="3453"/>
                    <a:pt x="726" y="3453"/>
                  </a:cubicBezTo>
                  <a:lnTo>
                    <a:pt x="3203" y="3453"/>
                  </a:lnTo>
                  <a:lnTo>
                    <a:pt x="2441" y="4215"/>
                  </a:lnTo>
                  <a:cubicBezTo>
                    <a:pt x="2167" y="4501"/>
                    <a:pt x="2167" y="4953"/>
                    <a:pt x="2441" y="5239"/>
                  </a:cubicBezTo>
                  <a:cubicBezTo>
                    <a:pt x="2584" y="5382"/>
                    <a:pt x="2774" y="5453"/>
                    <a:pt x="2965" y="5453"/>
                  </a:cubicBezTo>
                  <a:cubicBezTo>
                    <a:pt x="3143" y="5453"/>
                    <a:pt x="3334" y="5382"/>
                    <a:pt x="3477" y="5239"/>
                  </a:cubicBezTo>
                  <a:lnTo>
                    <a:pt x="5477" y="3239"/>
                  </a:lnTo>
                  <a:cubicBezTo>
                    <a:pt x="5763" y="2953"/>
                    <a:pt x="5763" y="2500"/>
                    <a:pt x="5477" y="2215"/>
                  </a:cubicBezTo>
                  <a:lnTo>
                    <a:pt x="3477" y="214"/>
                  </a:lnTo>
                  <a:cubicBezTo>
                    <a:pt x="3334" y="71"/>
                    <a:pt x="3146" y="0"/>
                    <a:pt x="2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9" name="Прямоугольник 118"/>
          <p:cNvSpPr/>
          <p:nvPr/>
        </p:nvSpPr>
        <p:spPr>
          <a:xfrm>
            <a:off x="8240654" y="5803929"/>
            <a:ext cx="447558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900"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rPr>
              <a:t>1,5%</a:t>
            </a:r>
          </a:p>
        </p:txBody>
      </p:sp>
    </p:spTree>
    <p:extLst>
      <p:ext uri="{BB962C8B-B14F-4D97-AF65-F5344CB8AC3E}">
        <p14:creationId xmlns:p14="http://schemas.microsoft.com/office/powerpoint/2010/main" val="2419895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9863" y="225041"/>
            <a:ext cx="10515600" cy="409441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тўғрисида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маълумот</a:t>
            </a:r>
            <a:endParaRPr lang="ru-RU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2157140" y="1037859"/>
            <a:ext cx="3111253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Фаолият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соҳаси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бўйича</a:t>
            </a:r>
            <a:endParaRPr lang="ru-RU" sz="16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Заголовок 1"/>
          <p:cNvSpPr txBox="1">
            <a:spLocks/>
          </p:cNvSpPr>
          <p:nvPr/>
        </p:nvSpPr>
        <p:spPr>
          <a:xfrm>
            <a:off x="6841400" y="1076502"/>
            <a:ext cx="3111253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Ёши</a:t>
            </a:r>
            <a:r>
              <a:rPr lang="ru-RU" sz="16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бўйича</a:t>
            </a:r>
            <a:endParaRPr lang="ru-RU" sz="1600" b="1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1" name="Google Shape;627;p28"/>
          <p:cNvGrpSpPr/>
          <p:nvPr/>
        </p:nvGrpSpPr>
        <p:grpSpPr>
          <a:xfrm>
            <a:off x="1209863" y="4362218"/>
            <a:ext cx="3530088" cy="738500"/>
            <a:chOff x="1278288" y="3532950"/>
            <a:chExt cx="3126959" cy="810050"/>
          </a:xfrm>
        </p:grpSpPr>
        <p:sp>
          <p:nvSpPr>
            <p:cNvPr id="122" name="Google Shape;628;p28"/>
            <p:cNvSpPr/>
            <p:nvPr/>
          </p:nvSpPr>
          <p:spPr>
            <a:xfrm>
              <a:off x="1278288" y="3532950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1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23" name="Google Shape;629;p28"/>
            <p:cNvSpPr/>
            <p:nvPr/>
          </p:nvSpPr>
          <p:spPr>
            <a:xfrm>
              <a:off x="1278300" y="3644175"/>
              <a:ext cx="3126947" cy="698825"/>
            </a:xfrm>
            <a:custGeom>
              <a:avLst/>
              <a:gdLst/>
              <a:ahLst/>
              <a:cxnLst/>
              <a:rect l="l" t="t" r="r" b="b"/>
              <a:pathLst>
                <a:path w="116265" h="27953" extrusionOk="0">
                  <a:moveTo>
                    <a:pt x="0" y="1"/>
                  </a:moveTo>
                  <a:lnTo>
                    <a:pt x="0" y="21742"/>
                  </a:lnTo>
                  <a:lnTo>
                    <a:pt x="0" y="23349"/>
                  </a:lnTo>
                  <a:cubicBezTo>
                    <a:pt x="0" y="27653"/>
                    <a:pt x="3457" y="27953"/>
                    <a:pt x="6114" y="27953"/>
                  </a:cubicBezTo>
                  <a:cubicBezTo>
                    <a:pt x="6544" y="27953"/>
                    <a:pt x="6953" y="27945"/>
                    <a:pt x="7323" y="27945"/>
                  </a:cubicBezTo>
                  <a:lnTo>
                    <a:pt x="104597" y="27945"/>
                  </a:lnTo>
                  <a:cubicBezTo>
                    <a:pt x="111038" y="27945"/>
                    <a:pt x="116265" y="22730"/>
                    <a:pt x="116265" y="16277"/>
                  </a:cubicBezTo>
                  <a:cubicBezTo>
                    <a:pt x="116265" y="9835"/>
                    <a:pt x="111038" y="4609"/>
                    <a:pt x="104597" y="4609"/>
                  </a:cubicBezTo>
                  <a:lnTo>
                    <a:pt x="7323" y="4609"/>
                  </a:lnTo>
                  <a:lnTo>
                    <a:pt x="7323" y="4585"/>
                  </a:lnTo>
                  <a:cubicBezTo>
                    <a:pt x="6952" y="4585"/>
                    <a:pt x="6542" y="4593"/>
                    <a:pt x="6111" y="4593"/>
                  </a:cubicBezTo>
                  <a:cubicBezTo>
                    <a:pt x="3455" y="4593"/>
                    <a:pt x="0" y="4293"/>
                    <a:pt x="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24" name="Google Shape;630;p28"/>
            <p:cNvSpPr/>
            <p:nvPr/>
          </p:nvSpPr>
          <p:spPr>
            <a:xfrm>
              <a:off x="1278288" y="3682575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01"/>
                  </a:cubicBezTo>
                  <a:lnTo>
                    <a:pt x="0" y="3120"/>
                  </a:lnTo>
                  <a:lnTo>
                    <a:pt x="0" y="20206"/>
                  </a:lnTo>
                  <a:lnTo>
                    <a:pt x="0" y="21813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6"/>
                    <a:pt x="33112" y="3073"/>
                  </a:cubicBezTo>
                  <a:lnTo>
                    <a:pt x="7323" y="3073"/>
                  </a:lnTo>
                  <a:lnTo>
                    <a:pt x="7323" y="3049"/>
                  </a:lnTo>
                  <a:cubicBezTo>
                    <a:pt x="6947" y="3049"/>
                    <a:pt x="6531" y="3057"/>
                    <a:pt x="6093" y="3057"/>
                  </a:cubicBezTo>
                  <a:cubicBezTo>
                    <a:pt x="3800" y="3057"/>
                    <a:pt x="919" y="2830"/>
                    <a:pt x="179" y="1"/>
                  </a:cubicBezTo>
                  <a:close/>
                </a:path>
              </a:pathLst>
            </a:custGeom>
            <a:solidFill>
              <a:srgbClr val="ED9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25" name="Google Shape;631;p28"/>
            <p:cNvSpPr/>
            <p:nvPr/>
          </p:nvSpPr>
          <p:spPr>
            <a:xfrm>
              <a:off x="1278288" y="3544875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3,9 %</a:t>
              </a:r>
              <a:endParaRPr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27" name="Google Shape;633;p28"/>
            <p:cNvSpPr/>
            <p:nvPr/>
          </p:nvSpPr>
          <p:spPr>
            <a:xfrm>
              <a:off x="2141513" y="3916200"/>
              <a:ext cx="1988233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Тадбиркорлик фаолияти субъекти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32" name="Google Shape;638;p28"/>
          <p:cNvGrpSpPr/>
          <p:nvPr/>
        </p:nvGrpSpPr>
        <p:grpSpPr>
          <a:xfrm>
            <a:off x="1209863" y="3445173"/>
            <a:ext cx="3530088" cy="738500"/>
            <a:chOff x="1278288" y="2622125"/>
            <a:chExt cx="3126959" cy="810050"/>
          </a:xfrm>
        </p:grpSpPr>
        <p:sp>
          <p:nvSpPr>
            <p:cNvPr id="133" name="Google Shape;639;p28"/>
            <p:cNvSpPr/>
            <p:nvPr/>
          </p:nvSpPr>
          <p:spPr>
            <a:xfrm>
              <a:off x="1278288" y="2622125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34" name="Google Shape;640;p28"/>
            <p:cNvSpPr/>
            <p:nvPr/>
          </p:nvSpPr>
          <p:spPr>
            <a:xfrm>
              <a:off x="1278300" y="2733350"/>
              <a:ext cx="3126947" cy="698825"/>
            </a:xfrm>
            <a:custGeom>
              <a:avLst/>
              <a:gdLst/>
              <a:ahLst/>
              <a:cxnLst/>
              <a:rect l="l" t="t" r="r" b="b"/>
              <a:pathLst>
                <a:path w="116265" h="27953" extrusionOk="0">
                  <a:moveTo>
                    <a:pt x="0" y="1"/>
                  </a:moveTo>
                  <a:lnTo>
                    <a:pt x="0" y="21742"/>
                  </a:lnTo>
                  <a:lnTo>
                    <a:pt x="0" y="23349"/>
                  </a:lnTo>
                  <a:cubicBezTo>
                    <a:pt x="0" y="27653"/>
                    <a:pt x="3457" y="27953"/>
                    <a:pt x="6114" y="27953"/>
                  </a:cubicBezTo>
                  <a:cubicBezTo>
                    <a:pt x="6544" y="27953"/>
                    <a:pt x="6953" y="27945"/>
                    <a:pt x="7323" y="27945"/>
                  </a:cubicBezTo>
                  <a:lnTo>
                    <a:pt x="104597" y="27945"/>
                  </a:lnTo>
                  <a:cubicBezTo>
                    <a:pt x="111038" y="27945"/>
                    <a:pt x="116265" y="22730"/>
                    <a:pt x="116265" y="16277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7"/>
                  </a:lnTo>
                  <a:cubicBezTo>
                    <a:pt x="6961" y="4597"/>
                    <a:pt x="6563" y="4604"/>
                    <a:pt x="6144" y="4604"/>
                  </a:cubicBezTo>
                  <a:cubicBezTo>
                    <a:pt x="3484" y="4604"/>
                    <a:pt x="0" y="4311"/>
                    <a:pt x="0" y="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35" name="Google Shape;641;p28"/>
            <p:cNvSpPr/>
            <p:nvPr/>
          </p:nvSpPr>
          <p:spPr>
            <a:xfrm>
              <a:off x="1278288" y="2771750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01"/>
                  </a:cubicBezTo>
                  <a:lnTo>
                    <a:pt x="0" y="3120"/>
                  </a:lnTo>
                  <a:lnTo>
                    <a:pt x="0" y="20206"/>
                  </a:lnTo>
                  <a:lnTo>
                    <a:pt x="0" y="21813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6"/>
                    <a:pt x="33112" y="3072"/>
                  </a:cubicBezTo>
                  <a:lnTo>
                    <a:pt x="7323" y="3072"/>
                  </a:lnTo>
                  <a:lnTo>
                    <a:pt x="7323" y="3061"/>
                  </a:lnTo>
                  <a:cubicBezTo>
                    <a:pt x="6959" y="3061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C110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36" name="Google Shape;642;p28"/>
            <p:cNvSpPr/>
            <p:nvPr/>
          </p:nvSpPr>
          <p:spPr>
            <a:xfrm>
              <a:off x="1278288" y="2634050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6,2 %</a:t>
              </a:r>
              <a:endParaRPr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38" name="Google Shape;644;p28"/>
            <p:cNvSpPr/>
            <p:nvPr/>
          </p:nvSpPr>
          <p:spPr>
            <a:xfrm>
              <a:off x="2036823" y="3005400"/>
              <a:ext cx="2175574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Бошқа турдаги фаолият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42" name="Google Shape;648;p28"/>
          <p:cNvGrpSpPr/>
          <p:nvPr/>
        </p:nvGrpSpPr>
        <p:grpSpPr>
          <a:xfrm>
            <a:off x="1209863" y="2540576"/>
            <a:ext cx="3530088" cy="738591"/>
            <a:chOff x="1278288" y="1711300"/>
            <a:chExt cx="3126959" cy="810150"/>
          </a:xfrm>
        </p:grpSpPr>
        <p:sp>
          <p:nvSpPr>
            <p:cNvPr id="143" name="Google Shape;649;p28"/>
            <p:cNvSpPr/>
            <p:nvPr/>
          </p:nvSpPr>
          <p:spPr>
            <a:xfrm>
              <a:off x="1278288" y="1711300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44" name="Google Shape;650;p28"/>
            <p:cNvSpPr/>
            <p:nvPr/>
          </p:nvSpPr>
          <p:spPr>
            <a:xfrm>
              <a:off x="1278300" y="1822525"/>
              <a:ext cx="3126947" cy="698925"/>
            </a:xfrm>
            <a:custGeom>
              <a:avLst/>
              <a:gdLst/>
              <a:ahLst/>
              <a:cxnLst/>
              <a:rect l="l" t="t" r="r" b="b"/>
              <a:pathLst>
                <a:path w="116265" h="27957" extrusionOk="0">
                  <a:moveTo>
                    <a:pt x="0" y="1"/>
                  </a:moveTo>
                  <a:lnTo>
                    <a:pt x="0" y="21741"/>
                  </a:lnTo>
                  <a:lnTo>
                    <a:pt x="0" y="23349"/>
                  </a:lnTo>
                  <a:cubicBezTo>
                    <a:pt x="0" y="27653"/>
                    <a:pt x="3457" y="27952"/>
                    <a:pt x="6114" y="27952"/>
                  </a:cubicBezTo>
                  <a:cubicBezTo>
                    <a:pt x="6544" y="27952"/>
                    <a:pt x="6953" y="27945"/>
                    <a:pt x="7323" y="27945"/>
                  </a:cubicBezTo>
                  <a:lnTo>
                    <a:pt x="7323" y="27957"/>
                  </a:lnTo>
                  <a:lnTo>
                    <a:pt x="104597" y="27957"/>
                  </a:lnTo>
                  <a:cubicBezTo>
                    <a:pt x="111038" y="27957"/>
                    <a:pt x="116265" y="22730"/>
                    <a:pt x="116265" y="16277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7"/>
                  </a:lnTo>
                  <a:cubicBezTo>
                    <a:pt x="6961" y="4597"/>
                    <a:pt x="6563" y="4604"/>
                    <a:pt x="6144" y="4604"/>
                  </a:cubicBezTo>
                  <a:cubicBezTo>
                    <a:pt x="3484" y="4604"/>
                    <a:pt x="0" y="4311"/>
                    <a:pt x="0" y="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45" name="Google Shape;651;p28"/>
            <p:cNvSpPr/>
            <p:nvPr/>
          </p:nvSpPr>
          <p:spPr>
            <a:xfrm>
              <a:off x="1278288" y="1860925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13"/>
                  </a:cubicBezTo>
                  <a:lnTo>
                    <a:pt x="0" y="3120"/>
                  </a:lnTo>
                  <a:lnTo>
                    <a:pt x="0" y="20205"/>
                  </a:lnTo>
                  <a:lnTo>
                    <a:pt x="0" y="21825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5"/>
                    <a:pt x="33112" y="3072"/>
                  </a:cubicBezTo>
                  <a:lnTo>
                    <a:pt x="7323" y="3072"/>
                  </a:lnTo>
                  <a:lnTo>
                    <a:pt x="7323" y="3061"/>
                  </a:lnTo>
                  <a:cubicBezTo>
                    <a:pt x="6959" y="3061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24D1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46" name="Google Shape;652;p28"/>
            <p:cNvSpPr/>
            <p:nvPr/>
          </p:nvSpPr>
          <p:spPr>
            <a:xfrm>
              <a:off x="1278288" y="1723225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600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7,3 %</a:t>
              </a:r>
              <a:endParaRPr sz="1600" b="1" dirty="0">
                <a:solidFill>
                  <a:schemeClr val="bg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48" name="Google Shape;654;p28"/>
            <p:cNvSpPr/>
            <p:nvPr/>
          </p:nvSpPr>
          <p:spPr>
            <a:xfrm>
              <a:off x="2036822" y="2095593"/>
              <a:ext cx="2175576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Давлат хизматчиси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53" name="Google Shape;659;p28"/>
          <p:cNvGrpSpPr/>
          <p:nvPr/>
        </p:nvGrpSpPr>
        <p:grpSpPr>
          <a:xfrm>
            <a:off x="1209863" y="1691951"/>
            <a:ext cx="3530088" cy="738591"/>
            <a:chOff x="1278288" y="800475"/>
            <a:chExt cx="3126959" cy="810150"/>
          </a:xfrm>
        </p:grpSpPr>
        <p:sp>
          <p:nvSpPr>
            <p:cNvPr id="154" name="Google Shape;660;p28"/>
            <p:cNvSpPr/>
            <p:nvPr/>
          </p:nvSpPr>
          <p:spPr>
            <a:xfrm>
              <a:off x="1278288" y="800475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30"/>
                    <a:pt x="33564" y="11677"/>
                  </a:cubicBezTo>
                  <a:cubicBezTo>
                    <a:pt x="33564" y="5235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55" name="Google Shape;661;p28"/>
            <p:cNvSpPr/>
            <p:nvPr/>
          </p:nvSpPr>
          <p:spPr>
            <a:xfrm>
              <a:off x="1278300" y="911700"/>
              <a:ext cx="3126947" cy="698925"/>
            </a:xfrm>
            <a:custGeom>
              <a:avLst/>
              <a:gdLst/>
              <a:ahLst/>
              <a:cxnLst/>
              <a:rect l="l" t="t" r="r" b="b"/>
              <a:pathLst>
                <a:path w="116265" h="27957" extrusionOk="0">
                  <a:moveTo>
                    <a:pt x="0" y="1"/>
                  </a:moveTo>
                  <a:lnTo>
                    <a:pt x="0" y="21741"/>
                  </a:lnTo>
                  <a:lnTo>
                    <a:pt x="0" y="23361"/>
                  </a:lnTo>
                  <a:cubicBezTo>
                    <a:pt x="0" y="27653"/>
                    <a:pt x="3455" y="27952"/>
                    <a:pt x="6111" y="27952"/>
                  </a:cubicBezTo>
                  <a:cubicBezTo>
                    <a:pt x="6542" y="27952"/>
                    <a:pt x="6952" y="27945"/>
                    <a:pt x="7323" y="27945"/>
                  </a:cubicBezTo>
                  <a:lnTo>
                    <a:pt x="7323" y="27956"/>
                  </a:lnTo>
                  <a:lnTo>
                    <a:pt x="104597" y="27956"/>
                  </a:lnTo>
                  <a:cubicBezTo>
                    <a:pt x="111038" y="27956"/>
                    <a:pt x="116265" y="22730"/>
                    <a:pt x="116265" y="16276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6"/>
                  </a:lnTo>
                  <a:cubicBezTo>
                    <a:pt x="6961" y="4596"/>
                    <a:pt x="6563" y="4604"/>
                    <a:pt x="6144" y="4604"/>
                  </a:cubicBezTo>
                  <a:cubicBezTo>
                    <a:pt x="3484" y="4604"/>
                    <a:pt x="0" y="4310"/>
                    <a:pt x="0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56" name="Google Shape;662;p28"/>
            <p:cNvSpPr/>
            <p:nvPr/>
          </p:nvSpPr>
          <p:spPr>
            <a:xfrm>
              <a:off x="1278288" y="950100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13"/>
                  </a:cubicBezTo>
                  <a:lnTo>
                    <a:pt x="0" y="3120"/>
                  </a:lnTo>
                  <a:lnTo>
                    <a:pt x="0" y="20205"/>
                  </a:lnTo>
                  <a:lnTo>
                    <a:pt x="0" y="21825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97"/>
                  </a:cubicBezTo>
                  <a:cubicBezTo>
                    <a:pt x="34528" y="6597"/>
                    <a:pt x="34016" y="4715"/>
                    <a:pt x="33112" y="3072"/>
                  </a:cubicBezTo>
                  <a:lnTo>
                    <a:pt x="7323" y="3072"/>
                  </a:lnTo>
                  <a:lnTo>
                    <a:pt x="7323" y="3060"/>
                  </a:lnTo>
                  <a:cubicBezTo>
                    <a:pt x="6959" y="3060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0C8A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57" name="Google Shape;663;p28"/>
            <p:cNvSpPr/>
            <p:nvPr/>
          </p:nvSpPr>
          <p:spPr>
            <a:xfrm>
              <a:off x="1278288" y="812400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44" y="1"/>
                  </a:moveTo>
                  <a:cubicBezTo>
                    <a:pt x="3484" y="1"/>
                    <a:pt x="0" y="294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61" y="8"/>
                    <a:pt x="6563" y="1"/>
                    <a:pt x="6144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600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80,1 %</a:t>
              </a:r>
              <a:endParaRPr sz="1600" b="1" dirty="0">
                <a:solidFill>
                  <a:schemeClr val="bg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59" name="Google Shape;665;p28"/>
            <p:cNvSpPr/>
            <p:nvPr/>
          </p:nvSpPr>
          <p:spPr>
            <a:xfrm>
              <a:off x="2141513" y="1183750"/>
              <a:ext cx="2070885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Банк-молия соҳаси</a:t>
              </a:r>
              <a:endParaRPr lang="uz-Cyrl-UZ"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endParaRPr sz="15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68" name="Google Shape;638;p28"/>
          <p:cNvGrpSpPr/>
          <p:nvPr/>
        </p:nvGrpSpPr>
        <p:grpSpPr>
          <a:xfrm>
            <a:off x="1209870" y="5283493"/>
            <a:ext cx="3530088" cy="738500"/>
            <a:chOff x="1278288" y="2622125"/>
            <a:chExt cx="3126959" cy="810050"/>
          </a:xfrm>
        </p:grpSpPr>
        <p:sp>
          <p:nvSpPr>
            <p:cNvPr id="169" name="Google Shape;639;p28"/>
            <p:cNvSpPr/>
            <p:nvPr/>
          </p:nvSpPr>
          <p:spPr>
            <a:xfrm>
              <a:off x="1278288" y="2622125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0" name="Google Shape;640;p28"/>
            <p:cNvSpPr/>
            <p:nvPr/>
          </p:nvSpPr>
          <p:spPr>
            <a:xfrm>
              <a:off x="1278300" y="2733350"/>
              <a:ext cx="3126947" cy="698825"/>
            </a:xfrm>
            <a:custGeom>
              <a:avLst/>
              <a:gdLst/>
              <a:ahLst/>
              <a:cxnLst/>
              <a:rect l="l" t="t" r="r" b="b"/>
              <a:pathLst>
                <a:path w="116265" h="27953" extrusionOk="0">
                  <a:moveTo>
                    <a:pt x="0" y="1"/>
                  </a:moveTo>
                  <a:lnTo>
                    <a:pt x="0" y="21742"/>
                  </a:lnTo>
                  <a:lnTo>
                    <a:pt x="0" y="23349"/>
                  </a:lnTo>
                  <a:cubicBezTo>
                    <a:pt x="0" y="27653"/>
                    <a:pt x="3457" y="27953"/>
                    <a:pt x="6114" y="27953"/>
                  </a:cubicBezTo>
                  <a:cubicBezTo>
                    <a:pt x="6544" y="27953"/>
                    <a:pt x="6953" y="27945"/>
                    <a:pt x="7323" y="27945"/>
                  </a:cubicBezTo>
                  <a:lnTo>
                    <a:pt x="104597" y="27945"/>
                  </a:lnTo>
                  <a:cubicBezTo>
                    <a:pt x="111038" y="27945"/>
                    <a:pt x="116265" y="22730"/>
                    <a:pt x="116265" y="16277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7"/>
                  </a:lnTo>
                  <a:cubicBezTo>
                    <a:pt x="6961" y="4597"/>
                    <a:pt x="6563" y="4604"/>
                    <a:pt x="6144" y="4604"/>
                  </a:cubicBezTo>
                  <a:cubicBezTo>
                    <a:pt x="3484" y="4604"/>
                    <a:pt x="0" y="4311"/>
                    <a:pt x="0" y="1"/>
                  </a:cubicBezTo>
                  <a:close/>
                </a:path>
              </a:pathLst>
            </a:custGeom>
            <a:solidFill>
              <a:srgbClr val="EC3A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1" name="Google Shape;641;p28"/>
            <p:cNvSpPr/>
            <p:nvPr/>
          </p:nvSpPr>
          <p:spPr>
            <a:xfrm>
              <a:off x="1278288" y="2771750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01"/>
                  </a:cubicBezTo>
                  <a:lnTo>
                    <a:pt x="0" y="3120"/>
                  </a:lnTo>
                  <a:lnTo>
                    <a:pt x="0" y="20206"/>
                  </a:lnTo>
                  <a:lnTo>
                    <a:pt x="0" y="21813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6"/>
                    <a:pt x="33112" y="3072"/>
                  </a:cubicBezTo>
                  <a:lnTo>
                    <a:pt x="7323" y="3072"/>
                  </a:lnTo>
                  <a:lnTo>
                    <a:pt x="7323" y="3061"/>
                  </a:lnTo>
                  <a:cubicBezTo>
                    <a:pt x="6959" y="3061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C110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2" name="Google Shape;642;p28"/>
            <p:cNvSpPr/>
            <p:nvPr/>
          </p:nvSpPr>
          <p:spPr>
            <a:xfrm>
              <a:off x="1278288" y="2634050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2,5 %</a:t>
              </a:r>
              <a:endParaRPr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3" name="Google Shape;644;p28"/>
            <p:cNvSpPr/>
            <p:nvPr/>
          </p:nvSpPr>
          <p:spPr>
            <a:xfrm>
              <a:off x="2036823" y="3005400"/>
              <a:ext cx="2175574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Ўқувчи, талаба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74" name="Google Shape;627;p28"/>
          <p:cNvGrpSpPr/>
          <p:nvPr/>
        </p:nvGrpSpPr>
        <p:grpSpPr>
          <a:xfrm>
            <a:off x="6422565" y="4405761"/>
            <a:ext cx="3530088" cy="738500"/>
            <a:chOff x="1278288" y="3532950"/>
            <a:chExt cx="3126959" cy="810050"/>
          </a:xfrm>
        </p:grpSpPr>
        <p:sp>
          <p:nvSpPr>
            <p:cNvPr id="175" name="Google Shape;628;p28"/>
            <p:cNvSpPr/>
            <p:nvPr/>
          </p:nvSpPr>
          <p:spPr>
            <a:xfrm>
              <a:off x="1278288" y="3532950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1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6" name="Google Shape;629;p28"/>
            <p:cNvSpPr/>
            <p:nvPr/>
          </p:nvSpPr>
          <p:spPr>
            <a:xfrm>
              <a:off x="1278300" y="3644175"/>
              <a:ext cx="3126947" cy="698825"/>
            </a:xfrm>
            <a:custGeom>
              <a:avLst/>
              <a:gdLst/>
              <a:ahLst/>
              <a:cxnLst/>
              <a:rect l="l" t="t" r="r" b="b"/>
              <a:pathLst>
                <a:path w="116265" h="27953" extrusionOk="0">
                  <a:moveTo>
                    <a:pt x="0" y="1"/>
                  </a:moveTo>
                  <a:lnTo>
                    <a:pt x="0" y="21742"/>
                  </a:lnTo>
                  <a:lnTo>
                    <a:pt x="0" y="23349"/>
                  </a:lnTo>
                  <a:cubicBezTo>
                    <a:pt x="0" y="27653"/>
                    <a:pt x="3457" y="27953"/>
                    <a:pt x="6114" y="27953"/>
                  </a:cubicBezTo>
                  <a:cubicBezTo>
                    <a:pt x="6544" y="27953"/>
                    <a:pt x="6953" y="27945"/>
                    <a:pt x="7323" y="27945"/>
                  </a:cubicBezTo>
                  <a:lnTo>
                    <a:pt x="104597" y="27945"/>
                  </a:lnTo>
                  <a:cubicBezTo>
                    <a:pt x="111038" y="27945"/>
                    <a:pt x="116265" y="22730"/>
                    <a:pt x="116265" y="16277"/>
                  </a:cubicBezTo>
                  <a:cubicBezTo>
                    <a:pt x="116265" y="9835"/>
                    <a:pt x="111038" y="4609"/>
                    <a:pt x="104597" y="4609"/>
                  </a:cubicBezTo>
                  <a:lnTo>
                    <a:pt x="7323" y="4609"/>
                  </a:lnTo>
                  <a:lnTo>
                    <a:pt x="7323" y="4585"/>
                  </a:lnTo>
                  <a:cubicBezTo>
                    <a:pt x="6952" y="4585"/>
                    <a:pt x="6542" y="4593"/>
                    <a:pt x="6111" y="4593"/>
                  </a:cubicBezTo>
                  <a:cubicBezTo>
                    <a:pt x="3455" y="4593"/>
                    <a:pt x="0" y="4293"/>
                    <a:pt x="0" y="1"/>
                  </a:cubicBezTo>
                  <a:close/>
                </a:path>
              </a:pathLst>
            </a:custGeom>
            <a:solidFill>
              <a:srgbClr val="FCBD2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7" name="Google Shape;630;p28"/>
            <p:cNvSpPr/>
            <p:nvPr/>
          </p:nvSpPr>
          <p:spPr>
            <a:xfrm>
              <a:off x="1278288" y="3682575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01"/>
                  </a:cubicBezTo>
                  <a:lnTo>
                    <a:pt x="0" y="3120"/>
                  </a:lnTo>
                  <a:lnTo>
                    <a:pt x="0" y="20206"/>
                  </a:lnTo>
                  <a:lnTo>
                    <a:pt x="0" y="21813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6"/>
                    <a:pt x="33112" y="3073"/>
                  </a:cubicBezTo>
                  <a:lnTo>
                    <a:pt x="7323" y="3073"/>
                  </a:lnTo>
                  <a:lnTo>
                    <a:pt x="7323" y="3049"/>
                  </a:lnTo>
                  <a:cubicBezTo>
                    <a:pt x="6947" y="3049"/>
                    <a:pt x="6531" y="3057"/>
                    <a:pt x="6093" y="3057"/>
                  </a:cubicBezTo>
                  <a:cubicBezTo>
                    <a:pt x="3800" y="3057"/>
                    <a:pt x="919" y="2830"/>
                    <a:pt x="179" y="1"/>
                  </a:cubicBezTo>
                  <a:close/>
                </a:path>
              </a:pathLst>
            </a:custGeom>
            <a:solidFill>
              <a:srgbClr val="ED97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8" name="Google Shape;631;p28"/>
            <p:cNvSpPr/>
            <p:nvPr/>
          </p:nvSpPr>
          <p:spPr>
            <a:xfrm>
              <a:off x="1278288" y="3544875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0,7 %</a:t>
              </a:r>
              <a:endParaRPr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79" name="Google Shape;633;p28"/>
            <p:cNvSpPr/>
            <p:nvPr/>
          </p:nvSpPr>
          <p:spPr>
            <a:xfrm>
              <a:off x="2141513" y="3916200"/>
              <a:ext cx="1988233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18 ёшдан кичик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80" name="Google Shape;638;p28"/>
          <p:cNvGrpSpPr/>
          <p:nvPr/>
        </p:nvGrpSpPr>
        <p:grpSpPr>
          <a:xfrm>
            <a:off x="6422565" y="3488716"/>
            <a:ext cx="3530088" cy="738500"/>
            <a:chOff x="1278288" y="2622125"/>
            <a:chExt cx="3126959" cy="810050"/>
          </a:xfrm>
        </p:grpSpPr>
        <p:sp>
          <p:nvSpPr>
            <p:cNvPr id="181" name="Google Shape;639;p28"/>
            <p:cNvSpPr/>
            <p:nvPr/>
          </p:nvSpPr>
          <p:spPr>
            <a:xfrm>
              <a:off x="1278288" y="2622125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82" name="Google Shape;640;p28"/>
            <p:cNvSpPr/>
            <p:nvPr/>
          </p:nvSpPr>
          <p:spPr>
            <a:xfrm>
              <a:off x="1278300" y="2733350"/>
              <a:ext cx="3126947" cy="698825"/>
            </a:xfrm>
            <a:custGeom>
              <a:avLst/>
              <a:gdLst/>
              <a:ahLst/>
              <a:cxnLst/>
              <a:rect l="l" t="t" r="r" b="b"/>
              <a:pathLst>
                <a:path w="116265" h="27953" extrusionOk="0">
                  <a:moveTo>
                    <a:pt x="0" y="1"/>
                  </a:moveTo>
                  <a:lnTo>
                    <a:pt x="0" y="21742"/>
                  </a:lnTo>
                  <a:lnTo>
                    <a:pt x="0" y="23349"/>
                  </a:lnTo>
                  <a:cubicBezTo>
                    <a:pt x="0" y="27653"/>
                    <a:pt x="3457" y="27953"/>
                    <a:pt x="6114" y="27953"/>
                  </a:cubicBezTo>
                  <a:cubicBezTo>
                    <a:pt x="6544" y="27953"/>
                    <a:pt x="6953" y="27945"/>
                    <a:pt x="7323" y="27945"/>
                  </a:cubicBezTo>
                  <a:lnTo>
                    <a:pt x="104597" y="27945"/>
                  </a:lnTo>
                  <a:cubicBezTo>
                    <a:pt x="111038" y="27945"/>
                    <a:pt x="116265" y="22730"/>
                    <a:pt x="116265" y="16277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7"/>
                  </a:lnTo>
                  <a:cubicBezTo>
                    <a:pt x="6961" y="4597"/>
                    <a:pt x="6563" y="4604"/>
                    <a:pt x="6144" y="4604"/>
                  </a:cubicBezTo>
                  <a:cubicBezTo>
                    <a:pt x="3484" y="4604"/>
                    <a:pt x="0" y="4311"/>
                    <a:pt x="0" y="1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83" name="Google Shape;641;p28"/>
            <p:cNvSpPr/>
            <p:nvPr/>
          </p:nvSpPr>
          <p:spPr>
            <a:xfrm>
              <a:off x="1278288" y="2771750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01"/>
                  </a:cubicBezTo>
                  <a:lnTo>
                    <a:pt x="0" y="3120"/>
                  </a:lnTo>
                  <a:lnTo>
                    <a:pt x="0" y="20206"/>
                  </a:lnTo>
                  <a:lnTo>
                    <a:pt x="0" y="21813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6"/>
                    <a:pt x="33112" y="3072"/>
                  </a:cubicBezTo>
                  <a:lnTo>
                    <a:pt x="7323" y="3072"/>
                  </a:lnTo>
                  <a:lnTo>
                    <a:pt x="7323" y="3061"/>
                  </a:lnTo>
                  <a:cubicBezTo>
                    <a:pt x="6959" y="3061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C110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84" name="Google Shape;642;p28"/>
            <p:cNvSpPr/>
            <p:nvPr/>
          </p:nvSpPr>
          <p:spPr>
            <a:xfrm>
              <a:off x="1278288" y="2634050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0,9 %</a:t>
              </a:r>
              <a:endParaRPr dirty="0"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85" name="Google Shape;644;p28"/>
            <p:cNvSpPr/>
            <p:nvPr/>
          </p:nvSpPr>
          <p:spPr>
            <a:xfrm>
              <a:off x="2036823" y="3005400"/>
              <a:ext cx="2175574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60 ёшдан юқори</a:t>
              </a:r>
              <a:endParaRPr lang="uz-Cyrl-UZ"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86" name="Google Shape;648;p28"/>
          <p:cNvGrpSpPr/>
          <p:nvPr/>
        </p:nvGrpSpPr>
        <p:grpSpPr>
          <a:xfrm>
            <a:off x="6422565" y="2584119"/>
            <a:ext cx="3530088" cy="738591"/>
            <a:chOff x="1278288" y="1711300"/>
            <a:chExt cx="3126959" cy="810150"/>
          </a:xfrm>
        </p:grpSpPr>
        <p:sp>
          <p:nvSpPr>
            <p:cNvPr id="187" name="Google Shape;649;p28"/>
            <p:cNvSpPr/>
            <p:nvPr/>
          </p:nvSpPr>
          <p:spPr>
            <a:xfrm>
              <a:off x="1278288" y="1711300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18"/>
                    <a:pt x="33564" y="11677"/>
                  </a:cubicBezTo>
                  <a:cubicBezTo>
                    <a:pt x="33564" y="5236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88" name="Google Shape;650;p28"/>
            <p:cNvSpPr/>
            <p:nvPr/>
          </p:nvSpPr>
          <p:spPr>
            <a:xfrm>
              <a:off x="1278300" y="1822525"/>
              <a:ext cx="3126947" cy="698925"/>
            </a:xfrm>
            <a:custGeom>
              <a:avLst/>
              <a:gdLst/>
              <a:ahLst/>
              <a:cxnLst/>
              <a:rect l="l" t="t" r="r" b="b"/>
              <a:pathLst>
                <a:path w="116265" h="27957" extrusionOk="0">
                  <a:moveTo>
                    <a:pt x="0" y="1"/>
                  </a:moveTo>
                  <a:lnTo>
                    <a:pt x="0" y="21741"/>
                  </a:lnTo>
                  <a:lnTo>
                    <a:pt x="0" y="23349"/>
                  </a:lnTo>
                  <a:cubicBezTo>
                    <a:pt x="0" y="27653"/>
                    <a:pt x="3457" y="27952"/>
                    <a:pt x="6114" y="27952"/>
                  </a:cubicBezTo>
                  <a:cubicBezTo>
                    <a:pt x="6544" y="27952"/>
                    <a:pt x="6953" y="27945"/>
                    <a:pt x="7323" y="27945"/>
                  </a:cubicBezTo>
                  <a:lnTo>
                    <a:pt x="7323" y="27957"/>
                  </a:lnTo>
                  <a:lnTo>
                    <a:pt x="104597" y="27957"/>
                  </a:lnTo>
                  <a:cubicBezTo>
                    <a:pt x="111038" y="27957"/>
                    <a:pt x="116265" y="22730"/>
                    <a:pt x="116265" y="16277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7"/>
                  </a:lnTo>
                  <a:cubicBezTo>
                    <a:pt x="6961" y="4597"/>
                    <a:pt x="6563" y="4604"/>
                    <a:pt x="6144" y="4604"/>
                  </a:cubicBezTo>
                  <a:cubicBezTo>
                    <a:pt x="3484" y="4604"/>
                    <a:pt x="0" y="4311"/>
                    <a:pt x="0" y="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89" name="Google Shape;651;p28"/>
            <p:cNvSpPr/>
            <p:nvPr/>
          </p:nvSpPr>
          <p:spPr>
            <a:xfrm>
              <a:off x="1278288" y="1860925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13"/>
                  </a:cubicBezTo>
                  <a:lnTo>
                    <a:pt x="0" y="3120"/>
                  </a:lnTo>
                  <a:lnTo>
                    <a:pt x="0" y="20205"/>
                  </a:lnTo>
                  <a:lnTo>
                    <a:pt x="0" y="21825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85"/>
                  </a:cubicBezTo>
                  <a:cubicBezTo>
                    <a:pt x="34528" y="6597"/>
                    <a:pt x="34016" y="4715"/>
                    <a:pt x="33112" y="3072"/>
                  </a:cubicBezTo>
                  <a:lnTo>
                    <a:pt x="7323" y="3072"/>
                  </a:lnTo>
                  <a:lnTo>
                    <a:pt x="7323" y="3061"/>
                  </a:lnTo>
                  <a:cubicBezTo>
                    <a:pt x="6959" y="3061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24D1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90" name="Google Shape;652;p28"/>
            <p:cNvSpPr/>
            <p:nvPr/>
          </p:nvSpPr>
          <p:spPr>
            <a:xfrm>
              <a:off x="1278288" y="1723225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14" y="0"/>
                  </a:moveTo>
                  <a:cubicBezTo>
                    <a:pt x="3457" y="0"/>
                    <a:pt x="0" y="300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53" y="8"/>
                    <a:pt x="6544" y="0"/>
                    <a:pt x="6114" y="0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600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47,5 %</a:t>
              </a:r>
              <a:endParaRPr sz="1600" b="1" dirty="0">
                <a:solidFill>
                  <a:schemeClr val="bg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91" name="Google Shape;654;p28"/>
            <p:cNvSpPr/>
            <p:nvPr/>
          </p:nvSpPr>
          <p:spPr>
            <a:xfrm>
              <a:off x="2036822" y="2095593"/>
              <a:ext cx="2175576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100"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35-60 ёш 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</a:endParaRPr>
            </a:p>
          </p:txBody>
        </p:sp>
      </p:grpSp>
      <p:grpSp>
        <p:nvGrpSpPr>
          <p:cNvPr id="192" name="Google Shape;659;p28"/>
          <p:cNvGrpSpPr/>
          <p:nvPr/>
        </p:nvGrpSpPr>
        <p:grpSpPr>
          <a:xfrm>
            <a:off x="6422565" y="1735494"/>
            <a:ext cx="3530088" cy="738591"/>
            <a:chOff x="1278288" y="800475"/>
            <a:chExt cx="3126959" cy="810150"/>
          </a:xfrm>
        </p:grpSpPr>
        <p:sp>
          <p:nvSpPr>
            <p:cNvPr id="193" name="Google Shape;660;p28"/>
            <p:cNvSpPr/>
            <p:nvPr/>
          </p:nvSpPr>
          <p:spPr>
            <a:xfrm>
              <a:off x="1278288" y="800475"/>
              <a:ext cx="839100" cy="698525"/>
            </a:xfrm>
            <a:custGeom>
              <a:avLst/>
              <a:gdLst/>
              <a:ahLst/>
              <a:cxnLst/>
              <a:rect l="l" t="t" r="r" b="b"/>
              <a:pathLst>
                <a:path w="33564" h="27941" extrusionOk="0">
                  <a:moveTo>
                    <a:pt x="6111" y="1"/>
                  </a:moveTo>
                  <a:cubicBezTo>
                    <a:pt x="3455" y="1"/>
                    <a:pt x="0" y="300"/>
                    <a:pt x="0" y="4593"/>
                  </a:cubicBezTo>
                  <a:lnTo>
                    <a:pt x="0" y="6200"/>
                  </a:lnTo>
                  <a:lnTo>
                    <a:pt x="0" y="27941"/>
                  </a:lnTo>
                  <a:cubicBezTo>
                    <a:pt x="0" y="23649"/>
                    <a:pt x="3455" y="23349"/>
                    <a:pt x="6111" y="23349"/>
                  </a:cubicBezTo>
                  <a:cubicBezTo>
                    <a:pt x="6542" y="23349"/>
                    <a:pt x="6952" y="23357"/>
                    <a:pt x="7323" y="23357"/>
                  </a:cubicBezTo>
                  <a:lnTo>
                    <a:pt x="7323" y="23345"/>
                  </a:lnTo>
                  <a:lnTo>
                    <a:pt x="21896" y="23345"/>
                  </a:lnTo>
                  <a:cubicBezTo>
                    <a:pt x="28337" y="23345"/>
                    <a:pt x="33564" y="18130"/>
                    <a:pt x="33564" y="11677"/>
                  </a:cubicBezTo>
                  <a:cubicBezTo>
                    <a:pt x="33564" y="5235"/>
                    <a:pt x="28337" y="9"/>
                    <a:pt x="21896" y="9"/>
                  </a:cubicBezTo>
                  <a:lnTo>
                    <a:pt x="7323" y="9"/>
                  </a:lnTo>
                  <a:cubicBezTo>
                    <a:pt x="6952" y="9"/>
                    <a:pt x="6542" y="1"/>
                    <a:pt x="61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94" name="Google Shape;661;p28"/>
            <p:cNvSpPr/>
            <p:nvPr/>
          </p:nvSpPr>
          <p:spPr>
            <a:xfrm>
              <a:off x="1278300" y="911700"/>
              <a:ext cx="3126947" cy="698925"/>
            </a:xfrm>
            <a:custGeom>
              <a:avLst/>
              <a:gdLst/>
              <a:ahLst/>
              <a:cxnLst/>
              <a:rect l="l" t="t" r="r" b="b"/>
              <a:pathLst>
                <a:path w="116265" h="27957" extrusionOk="0">
                  <a:moveTo>
                    <a:pt x="0" y="1"/>
                  </a:moveTo>
                  <a:lnTo>
                    <a:pt x="0" y="21741"/>
                  </a:lnTo>
                  <a:lnTo>
                    <a:pt x="0" y="23361"/>
                  </a:lnTo>
                  <a:cubicBezTo>
                    <a:pt x="0" y="27653"/>
                    <a:pt x="3455" y="27952"/>
                    <a:pt x="6111" y="27952"/>
                  </a:cubicBezTo>
                  <a:cubicBezTo>
                    <a:pt x="6542" y="27952"/>
                    <a:pt x="6952" y="27945"/>
                    <a:pt x="7323" y="27945"/>
                  </a:cubicBezTo>
                  <a:lnTo>
                    <a:pt x="7323" y="27956"/>
                  </a:lnTo>
                  <a:lnTo>
                    <a:pt x="104597" y="27956"/>
                  </a:lnTo>
                  <a:cubicBezTo>
                    <a:pt x="111038" y="27956"/>
                    <a:pt x="116265" y="22730"/>
                    <a:pt x="116265" y="16276"/>
                  </a:cubicBezTo>
                  <a:cubicBezTo>
                    <a:pt x="116265" y="9835"/>
                    <a:pt x="111038" y="4608"/>
                    <a:pt x="104597" y="4608"/>
                  </a:cubicBezTo>
                  <a:lnTo>
                    <a:pt x="7323" y="4608"/>
                  </a:lnTo>
                  <a:lnTo>
                    <a:pt x="7323" y="4596"/>
                  </a:lnTo>
                  <a:cubicBezTo>
                    <a:pt x="6961" y="4596"/>
                    <a:pt x="6563" y="4604"/>
                    <a:pt x="6144" y="4604"/>
                  </a:cubicBezTo>
                  <a:cubicBezTo>
                    <a:pt x="3484" y="4604"/>
                    <a:pt x="0" y="4310"/>
                    <a:pt x="0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95" name="Google Shape;662;p28"/>
            <p:cNvSpPr/>
            <p:nvPr/>
          </p:nvSpPr>
          <p:spPr>
            <a:xfrm>
              <a:off x="1278288" y="950100"/>
              <a:ext cx="863225" cy="583725"/>
            </a:xfrm>
            <a:custGeom>
              <a:avLst/>
              <a:gdLst/>
              <a:ahLst/>
              <a:cxnLst/>
              <a:rect l="l" t="t" r="r" b="b"/>
              <a:pathLst>
                <a:path w="34529" h="23349" extrusionOk="0">
                  <a:moveTo>
                    <a:pt x="179" y="1"/>
                  </a:moveTo>
                  <a:cubicBezTo>
                    <a:pt x="60" y="441"/>
                    <a:pt x="0" y="929"/>
                    <a:pt x="0" y="1513"/>
                  </a:cubicBezTo>
                  <a:lnTo>
                    <a:pt x="0" y="3120"/>
                  </a:lnTo>
                  <a:lnTo>
                    <a:pt x="0" y="20205"/>
                  </a:lnTo>
                  <a:lnTo>
                    <a:pt x="0" y="21825"/>
                  </a:lnTo>
                  <a:cubicBezTo>
                    <a:pt x="0" y="22396"/>
                    <a:pt x="60" y="22908"/>
                    <a:pt x="179" y="23349"/>
                  </a:cubicBezTo>
                  <a:cubicBezTo>
                    <a:pt x="934" y="20479"/>
                    <a:pt x="3946" y="20258"/>
                    <a:pt x="6319" y="20258"/>
                  </a:cubicBezTo>
                  <a:cubicBezTo>
                    <a:pt x="6752" y="20258"/>
                    <a:pt x="7164" y="20265"/>
                    <a:pt x="7537" y="20265"/>
                  </a:cubicBezTo>
                  <a:lnTo>
                    <a:pt x="22527" y="20265"/>
                  </a:lnTo>
                  <a:cubicBezTo>
                    <a:pt x="29159" y="20265"/>
                    <a:pt x="34528" y="15038"/>
                    <a:pt x="34528" y="8597"/>
                  </a:cubicBezTo>
                  <a:cubicBezTo>
                    <a:pt x="34528" y="6597"/>
                    <a:pt x="34016" y="4715"/>
                    <a:pt x="33112" y="3072"/>
                  </a:cubicBezTo>
                  <a:lnTo>
                    <a:pt x="7323" y="3072"/>
                  </a:lnTo>
                  <a:lnTo>
                    <a:pt x="7323" y="3060"/>
                  </a:lnTo>
                  <a:cubicBezTo>
                    <a:pt x="6959" y="3060"/>
                    <a:pt x="6557" y="3068"/>
                    <a:pt x="6134" y="3068"/>
                  </a:cubicBezTo>
                  <a:cubicBezTo>
                    <a:pt x="3834" y="3068"/>
                    <a:pt x="923" y="2847"/>
                    <a:pt x="179" y="1"/>
                  </a:cubicBezTo>
                  <a:close/>
                </a:path>
              </a:pathLst>
            </a:custGeom>
            <a:solidFill>
              <a:srgbClr val="0C8A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96" name="Google Shape;663;p28"/>
            <p:cNvSpPr/>
            <p:nvPr/>
          </p:nvSpPr>
          <p:spPr>
            <a:xfrm>
              <a:off x="1278288" y="812400"/>
              <a:ext cx="839100" cy="698800"/>
            </a:xfrm>
            <a:custGeom>
              <a:avLst/>
              <a:gdLst/>
              <a:ahLst/>
              <a:cxnLst/>
              <a:rect l="l" t="t" r="r" b="b"/>
              <a:pathLst>
                <a:path w="33564" h="27952" extrusionOk="0">
                  <a:moveTo>
                    <a:pt x="6144" y="1"/>
                  </a:moveTo>
                  <a:cubicBezTo>
                    <a:pt x="3484" y="1"/>
                    <a:pt x="0" y="294"/>
                    <a:pt x="0" y="4604"/>
                  </a:cubicBezTo>
                  <a:lnTo>
                    <a:pt x="0" y="6211"/>
                  </a:lnTo>
                  <a:lnTo>
                    <a:pt x="0" y="27952"/>
                  </a:lnTo>
                  <a:cubicBezTo>
                    <a:pt x="0" y="23660"/>
                    <a:pt x="3455" y="23360"/>
                    <a:pt x="6111" y="23360"/>
                  </a:cubicBezTo>
                  <a:cubicBezTo>
                    <a:pt x="6542" y="23360"/>
                    <a:pt x="6952" y="23368"/>
                    <a:pt x="7323" y="23368"/>
                  </a:cubicBezTo>
                  <a:lnTo>
                    <a:pt x="7323" y="23356"/>
                  </a:lnTo>
                  <a:lnTo>
                    <a:pt x="21896" y="23356"/>
                  </a:lnTo>
                  <a:cubicBezTo>
                    <a:pt x="28337" y="23356"/>
                    <a:pt x="33564" y="18129"/>
                    <a:pt x="33564" y="11688"/>
                  </a:cubicBezTo>
                  <a:cubicBezTo>
                    <a:pt x="33564" y="5235"/>
                    <a:pt x="28337" y="8"/>
                    <a:pt x="21896" y="8"/>
                  </a:cubicBezTo>
                  <a:lnTo>
                    <a:pt x="7323" y="8"/>
                  </a:lnTo>
                  <a:cubicBezTo>
                    <a:pt x="6961" y="8"/>
                    <a:pt x="6563" y="1"/>
                    <a:pt x="6144" y="1"/>
                  </a:cubicBezTo>
                  <a:close/>
                </a:path>
              </a:pathLst>
            </a:custGeom>
            <a:solidFill>
              <a:srgbClr val="869FB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600" b="1" dirty="0">
                  <a:solidFill>
                    <a:schemeClr val="bg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50,9 %</a:t>
              </a:r>
              <a:endParaRPr sz="1600" b="1" dirty="0">
                <a:solidFill>
                  <a:schemeClr val="bg1"/>
                </a:solidFill>
                <a:latin typeface="Arial" panose="020B0604020202020204" pitchFamily="34" charset="0"/>
                <a:ea typeface="Fira Sans Extra Condensed Medium"/>
                <a:cs typeface="Arial" panose="020B0604020202020204" pitchFamily="34" charset="0"/>
                <a:sym typeface="Fira Sans Extra Condensed Medium"/>
              </a:endParaRPr>
            </a:p>
          </p:txBody>
        </p:sp>
        <p:sp>
          <p:nvSpPr>
            <p:cNvPr id="197" name="Google Shape;665;p28"/>
            <p:cNvSpPr/>
            <p:nvPr/>
          </p:nvSpPr>
          <p:spPr>
            <a:xfrm>
              <a:off x="2141513" y="1183750"/>
              <a:ext cx="2070885" cy="271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dirty="0">
                  <a:solidFill>
                    <a:schemeClr val="lt1"/>
                  </a:solidFill>
                  <a:latin typeface="Arial" panose="020B0604020202020204" pitchFamily="34" charset="0"/>
                  <a:ea typeface="Fira Sans Extra Condensed Medium"/>
                  <a:cs typeface="Arial" panose="020B0604020202020204" pitchFamily="34" charset="0"/>
                  <a:sym typeface="Fira Sans Extra Condensed Medium"/>
                </a:rPr>
                <a:t>18-35 ёш</a:t>
              </a:r>
              <a:endParaRPr sz="1500" dirty="0">
                <a:solidFill>
                  <a:schemeClr val="lt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5270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1"/>
          <p:cNvSpPr txBox="1">
            <a:spLocks/>
          </p:cNvSpPr>
          <p:nvPr/>
        </p:nvSpPr>
        <p:spPr>
          <a:xfrm>
            <a:off x="1156362" y="1131768"/>
            <a:ext cx="4118544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Сиз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сўнгги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ой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ичида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хизматларидан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фойдаланганмисиз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14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59" name="Google Shape;897;p34"/>
          <p:cNvGrpSpPr/>
          <p:nvPr/>
        </p:nvGrpSpPr>
        <p:grpSpPr>
          <a:xfrm>
            <a:off x="1484702" y="3240246"/>
            <a:ext cx="3388366" cy="1058056"/>
            <a:chOff x="1743737" y="3639430"/>
            <a:chExt cx="2979206" cy="967500"/>
          </a:xfrm>
        </p:grpSpPr>
        <p:sp>
          <p:nvSpPr>
            <p:cNvPr id="60" name="Google Shape;898;p34"/>
            <p:cNvSpPr/>
            <p:nvPr/>
          </p:nvSpPr>
          <p:spPr>
            <a:xfrm>
              <a:off x="1743737" y="3639430"/>
              <a:ext cx="967500" cy="967500"/>
            </a:xfrm>
            <a:prstGeom prst="ellipse">
              <a:avLst/>
            </a:prstGeom>
            <a:solidFill>
              <a:srgbClr val="24D1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61" name="Google Shape;899;p34"/>
            <p:cNvSpPr/>
            <p:nvPr/>
          </p:nvSpPr>
          <p:spPr>
            <a:xfrm>
              <a:off x="1832736" y="3728530"/>
              <a:ext cx="789300" cy="7893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900;p34"/>
            <p:cNvSpPr/>
            <p:nvPr/>
          </p:nvSpPr>
          <p:spPr>
            <a:xfrm>
              <a:off x="1872701" y="3768279"/>
              <a:ext cx="1369262" cy="709801"/>
            </a:xfrm>
            <a:custGeom>
              <a:avLst/>
              <a:gdLst/>
              <a:ahLst/>
              <a:cxnLst/>
              <a:rect l="l" t="t" r="r" b="b"/>
              <a:pathLst>
                <a:path w="63187" h="32755" extrusionOk="0">
                  <a:moveTo>
                    <a:pt x="16383" y="1"/>
                  </a:moveTo>
                  <a:cubicBezTo>
                    <a:pt x="7335" y="1"/>
                    <a:pt x="0" y="7335"/>
                    <a:pt x="0" y="16372"/>
                  </a:cubicBezTo>
                  <a:cubicBezTo>
                    <a:pt x="0" y="25420"/>
                    <a:pt x="7335" y="32755"/>
                    <a:pt x="16383" y="32755"/>
                  </a:cubicBezTo>
                  <a:cubicBezTo>
                    <a:pt x="20812" y="32755"/>
                    <a:pt x="24825" y="30993"/>
                    <a:pt x="27766" y="28147"/>
                  </a:cubicBezTo>
                  <a:cubicBezTo>
                    <a:pt x="34961" y="22423"/>
                    <a:pt x="41129" y="21059"/>
                    <a:pt x="45371" y="21059"/>
                  </a:cubicBezTo>
                  <a:cubicBezTo>
                    <a:pt x="47854" y="21059"/>
                    <a:pt x="49677" y="21526"/>
                    <a:pt x="50661" y="21860"/>
                  </a:cubicBezTo>
                  <a:cubicBezTo>
                    <a:pt x="52638" y="22908"/>
                    <a:pt x="54543" y="23694"/>
                    <a:pt x="55864" y="23694"/>
                  </a:cubicBezTo>
                  <a:cubicBezTo>
                    <a:pt x="59901" y="23694"/>
                    <a:pt x="63187" y="20420"/>
                    <a:pt x="63187" y="16372"/>
                  </a:cubicBezTo>
                  <a:cubicBezTo>
                    <a:pt x="63187" y="12335"/>
                    <a:pt x="59901" y="9061"/>
                    <a:pt x="55864" y="9061"/>
                  </a:cubicBezTo>
                  <a:cubicBezTo>
                    <a:pt x="54543" y="9061"/>
                    <a:pt x="52638" y="9835"/>
                    <a:pt x="50661" y="10895"/>
                  </a:cubicBezTo>
                  <a:cubicBezTo>
                    <a:pt x="49678" y="11228"/>
                    <a:pt x="47859" y="11693"/>
                    <a:pt x="45383" y="11693"/>
                  </a:cubicBezTo>
                  <a:cubicBezTo>
                    <a:pt x="41140" y="11693"/>
                    <a:pt x="34968" y="10329"/>
                    <a:pt x="27766" y="4608"/>
                  </a:cubicBezTo>
                  <a:cubicBezTo>
                    <a:pt x="24825" y="1751"/>
                    <a:pt x="20812" y="1"/>
                    <a:pt x="1638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uz-Cyrl-UZ" b="1" dirty="0">
                  <a:solidFill>
                    <a:schemeClr val="bg1"/>
                  </a:solidFill>
                </a:rPr>
                <a:t>ЙЎҚ</a:t>
              </a:r>
              <a:endParaRPr b="1" dirty="0"/>
            </a:p>
          </p:txBody>
        </p:sp>
        <p:sp>
          <p:nvSpPr>
            <p:cNvPr id="63" name="Google Shape;901;p34"/>
            <p:cNvSpPr/>
            <p:nvPr/>
          </p:nvSpPr>
          <p:spPr>
            <a:xfrm>
              <a:off x="3024643" y="4048732"/>
              <a:ext cx="148895" cy="148895"/>
            </a:xfrm>
            <a:custGeom>
              <a:avLst/>
              <a:gdLst/>
              <a:ahLst/>
              <a:cxnLst/>
              <a:rect l="l" t="t" r="r" b="b"/>
              <a:pathLst>
                <a:path w="6871" h="6871" extrusionOk="0">
                  <a:moveTo>
                    <a:pt x="3430" y="0"/>
                  </a:moveTo>
                  <a:cubicBezTo>
                    <a:pt x="1537" y="0"/>
                    <a:pt x="1" y="1536"/>
                    <a:pt x="1" y="3441"/>
                  </a:cubicBezTo>
                  <a:cubicBezTo>
                    <a:pt x="1" y="5334"/>
                    <a:pt x="1537" y="6870"/>
                    <a:pt x="3430" y="6870"/>
                  </a:cubicBezTo>
                  <a:cubicBezTo>
                    <a:pt x="5335" y="6870"/>
                    <a:pt x="6871" y="5334"/>
                    <a:pt x="6871" y="3441"/>
                  </a:cubicBezTo>
                  <a:cubicBezTo>
                    <a:pt x="6871" y="1536"/>
                    <a:pt x="5335" y="0"/>
                    <a:pt x="34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03;p34"/>
            <p:cNvSpPr/>
            <p:nvPr/>
          </p:nvSpPr>
          <p:spPr>
            <a:xfrm>
              <a:off x="3486943" y="3963129"/>
              <a:ext cx="1236000" cy="320100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2,9 %</a:t>
              </a:r>
              <a:endParaRPr sz="15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69" name="Google Shape;907;p34"/>
          <p:cNvGrpSpPr/>
          <p:nvPr/>
        </p:nvGrpSpPr>
        <p:grpSpPr>
          <a:xfrm>
            <a:off x="1533388" y="2084581"/>
            <a:ext cx="3239537" cy="1058056"/>
            <a:chOff x="2106589" y="2833627"/>
            <a:chExt cx="2848349" cy="967500"/>
          </a:xfrm>
        </p:grpSpPr>
        <p:sp>
          <p:nvSpPr>
            <p:cNvPr id="70" name="Google Shape;908;p34"/>
            <p:cNvSpPr/>
            <p:nvPr/>
          </p:nvSpPr>
          <p:spPr>
            <a:xfrm>
              <a:off x="2106589" y="2833627"/>
              <a:ext cx="967500" cy="967500"/>
            </a:xfrm>
            <a:prstGeom prst="ellipse">
              <a:avLst/>
            </a:prstGeom>
            <a:solidFill>
              <a:srgbClr val="C110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71" name="Google Shape;909;p34"/>
            <p:cNvSpPr/>
            <p:nvPr/>
          </p:nvSpPr>
          <p:spPr>
            <a:xfrm>
              <a:off x="2195588" y="2922727"/>
              <a:ext cx="789300" cy="7893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910;p34"/>
            <p:cNvSpPr/>
            <p:nvPr/>
          </p:nvSpPr>
          <p:spPr>
            <a:xfrm>
              <a:off x="2235554" y="2962476"/>
              <a:ext cx="1369262" cy="709801"/>
            </a:xfrm>
            <a:custGeom>
              <a:avLst/>
              <a:gdLst/>
              <a:ahLst/>
              <a:cxnLst/>
              <a:rect l="l" t="t" r="r" b="b"/>
              <a:pathLst>
                <a:path w="63187" h="32755" extrusionOk="0">
                  <a:moveTo>
                    <a:pt x="16383" y="1"/>
                  </a:moveTo>
                  <a:cubicBezTo>
                    <a:pt x="7335" y="1"/>
                    <a:pt x="0" y="7335"/>
                    <a:pt x="0" y="16372"/>
                  </a:cubicBezTo>
                  <a:cubicBezTo>
                    <a:pt x="0" y="25420"/>
                    <a:pt x="7335" y="32755"/>
                    <a:pt x="16383" y="32755"/>
                  </a:cubicBezTo>
                  <a:cubicBezTo>
                    <a:pt x="20812" y="32755"/>
                    <a:pt x="24825" y="30993"/>
                    <a:pt x="27766" y="28147"/>
                  </a:cubicBezTo>
                  <a:cubicBezTo>
                    <a:pt x="34961" y="22423"/>
                    <a:pt x="41129" y="21059"/>
                    <a:pt x="45371" y="21059"/>
                  </a:cubicBezTo>
                  <a:cubicBezTo>
                    <a:pt x="47854" y="21059"/>
                    <a:pt x="49677" y="21526"/>
                    <a:pt x="50661" y="21860"/>
                  </a:cubicBezTo>
                  <a:cubicBezTo>
                    <a:pt x="52638" y="22908"/>
                    <a:pt x="54543" y="23694"/>
                    <a:pt x="55864" y="23694"/>
                  </a:cubicBezTo>
                  <a:cubicBezTo>
                    <a:pt x="59901" y="23694"/>
                    <a:pt x="63187" y="20420"/>
                    <a:pt x="63187" y="16372"/>
                  </a:cubicBezTo>
                  <a:cubicBezTo>
                    <a:pt x="63187" y="12335"/>
                    <a:pt x="59901" y="9061"/>
                    <a:pt x="55864" y="9061"/>
                  </a:cubicBezTo>
                  <a:cubicBezTo>
                    <a:pt x="54543" y="9061"/>
                    <a:pt x="52638" y="9835"/>
                    <a:pt x="50661" y="10895"/>
                  </a:cubicBezTo>
                  <a:cubicBezTo>
                    <a:pt x="49678" y="11228"/>
                    <a:pt x="47859" y="11693"/>
                    <a:pt x="45383" y="11693"/>
                  </a:cubicBezTo>
                  <a:cubicBezTo>
                    <a:pt x="41140" y="11693"/>
                    <a:pt x="34968" y="10329"/>
                    <a:pt x="27766" y="4608"/>
                  </a:cubicBezTo>
                  <a:cubicBezTo>
                    <a:pt x="24825" y="1751"/>
                    <a:pt x="20812" y="1"/>
                    <a:pt x="1638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b="1" dirty="0">
                  <a:solidFill>
                    <a:schemeClr val="bg1"/>
                  </a:solidFill>
                </a:rPr>
                <a:t>ҲА</a:t>
              </a:r>
              <a:endParaRPr b="1" dirty="0">
                <a:solidFill>
                  <a:schemeClr val="bg1"/>
                </a:solidFill>
              </a:endParaRPr>
            </a:p>
          </p:txBody>
        </p:sp>
        <p:sp>
          <p:nvSpPr>
            <p:cNvPr id="73" name="Google Shape;911;p34"/>
            <p:cNvSpPr/>
            <p:nvPr/>
          </p:nvSpPr>
          <p:spPr>
            <a:xfrm>
              <a:off x="3387495" y="3242930"/>
              <a:ext cx="148895" cy="148895"/>
            </a:xfrm>
            <a:custGeom>
              <a:avLst/>
              <a:gdLst/>
              <a:ahLst/>
              <a:cxnLst/>
              <a:rect l="l" t="t" r="r" b="b"/>
              <a:pathLst>
                <a:path w="6871" h="6871" extrusionOk="0">
                  <a:moveTo>
                    <a:pt x="3430" y="0"/>
                  </a:moveTo>
                  <a:cubicBezTo>
                    <a:pt x="1537" y="0"/>
                    <a:pt x="1" y="1536"/>
                    <a:pt x="1" y="3441"/>
                  </a:cubicBezTo>
                  <a:cubicBezTo>
                    <a:pt x="1" y="5334"/>
                    <a:pt x="1537" y="6870"/>
                    <a:pt x="3430" y="6870"/>
                  </a:cubicBezTo>
                  <a:cubicBezTo>
                    <a:pt x="5335" y="6870"/>
                    <a:pt x="6871" y="5334"/>
                    <a:pt x="6871" y="3441"/>
                  </a:cubicBezTo>
                  <a:cubicBezTo>
                    <a:pt x="6871" y="1536"/>
                    <a:pt x="5335" y="0"/>
                    <a:pt x="34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912;p34"/>
            <p:cNvSpPr/>
            <p:nvPr/>
          </p:nvSpPr>
          <p:spPr>
            <a:xfrm>
              <a:off x="3718938" y="3157327"/>
              <a:ext cx="1236000" cy="320100"/>
            </a:xfrm>
            <a:prstGeom prst="roundRect">
              <a:avLst>
                <a:gd name="adj" fmla="val 50000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97,1 %</a:t>
              </a:r>
              <a:endParaRPr sz="15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82" name="Заголовок 1"/>
          <p:cNvSpPr txBox="1">
            <a:spLocks/>
          </p:cNvSpPr>
          <p:nvPr/>
        </p:nvSpPr>
        <p:spPr>
          <a:xfrm>
            <a:off x="5996473" y="1108419"/>
            <a:ext cx="5156719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Сизнингча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хизматларини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кўрсатиш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очиқлик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шаффофлик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асосида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йўлга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қўйилганми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83" name="Google Shape;897;p34"/>
          <p:cNvGrpSpPr/>
          <p:nvPr/>
        </p:nvGrpSpPr>
        <p:grpSpPr>
          <a:xfrm>
            <a:off x="6738458" y="3240246"/>
            <a:ext cx="3388366" cy="1058056"/>
            <a:chOff x="1743737" y="3639430"/>
            <a:chExt cx="2979206" cy="967500"/>
          </a:xfrm>
        </p:grpSpPr>
        <p:sp>
          <p:nvSpPr>
            <p:cNvPr id="84" name="Google Shape;898;p34"/>
            <p:cNvSpPr/>
            <p:nvPr/>
          </p:nvSpPr>
          <p:spPr>
            <a:xfrm>
              <a:off x="1743737" y="3639430"/>
              <a:ext cx="967500" cy="9675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85" name="Google Shape;899;p34"/>
            <p:cNvSpPr/>
            <p:nvPr/>
          </p:nvSpPr>
          <p:spPr>
            <a:xfrm>
              <a:off x="1832736" y="3728530"/>
              <a:ext cx="789300" cy="7893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900;p34"/>
            <p:cNvSpPr/>
            <p:nvPr/>
          </p:nvSpPr>
          <p:spPr>
            <a:xfrm>
              <a:off x="1872701" y="3768279"/>
              <a:ext cx="1369262" cy="709801"/>
            </a:xfrm>
            <a:custGeom>
              <a:avLst/>
              <a:gdLst/>
              <a:ahLst/>
              <a:cxnLst/>
              <a:rect l="l" t="t" r="r" b="b"/>
              <a:pathLst>
                <a:path w="63187" h="32755" extrusionOk="0">
                  <a:moveTo>
                    <a:pt x="16383" y="1"/>
                  </a:moveTo>
                  <a:cubicBezTo>
                    <a:pt x="7335" y="1"/>
                    <a:pt x="0" y="7335"/>
                    <a:pt x="0" y="16372"/>
                  </a:cubicBezTo>
                  <a:cubicBezTo>
                    <a:pt x="0" y="25420"/>
                    <a:pt x="7335" y="32755"/>
                    <a:pt x="16383" y="32755"/>
                  </a:cubicBezTo>
                  <a:cubicBezTo>
                    <a:pt x="20812" y="32755"/>
                    <a:pt x="24825" y="30993"/>
                    <a:pt x="27766" y="28147"/>
                  </a:cubicBezTo>
                  <a:cubicBezTo>
                    <a:pt x="34961" y="22423"/>
                    <a:pt x="41129" y="21059"/>
                    <a:pt x="45371" y="21059"/>
                  </a:cubicBezTo>
                  <a:cubicBezTo>
                    <a:pt x="47854" y="21059"/>
                    <a:pt x="49677" y="21526"/>
                    <a:pt x="50661" y="21860"/>
                  </a:cubicBezTo>
                  <a:cubicBezTo>
                    <a:pt x="52638" y="22908"/>
                    <a:pt x="54543" y="23694"/>
                    <a:pt x="55864" y="23694"/>
                  </a:cubicBezTo>
                  <a:cubicBezTo>
                    <a:pt x="59901" y="23694"/>
                    <a:pt x="63187" y="20420"/>
                    <a:pt x="63187" y="16372"/>
                  </a:cubicBezTo>
                  <a:cubicBezTo>
                    <a:pt x="63187" y="12335"/>
                    <a:pt x="59901" y="9061"/>
                    <a:pt x="55864" y="9061"/>
                  </a:cubicBezTo>
                  <a:cubicBezTo>
                    <a:pt x="54543" y="9061"/>
                    <a:pt x="52638" y="9835"/>
                    <a:pt x="50661" y="10895"/>
                  </a:cubicBezTo>
                  <a:cubicBezTo>
                    <a:pt x="49678" y="11228"/>
                    <a:pt x="47859" y="11693"/>
                    <a:pt x="45383" y="11693"/>
                  </a:cubicBezTo>
                  <a:cubicBezTo>
                    <a:pt x="41140" y="11693"/>
                    <a:pt x="34968" y="10329"/>
                    <a:pt x="27766" y="4608"/>
                  </a:cubicBezTo>
                  <a:cubicBezTo>
                    <a:pt x="24825" y="1751"/>
                    <a:pt x="20812" y="1"/>
                    <a:pt x="16383" y="1"/>
                  </a:cubicBezTo>
                  <a:close/>
                </a:path>
              </a:pathLst>
            </a:cu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r>
                <a:rPr lang="uz-Cyrl-UZ" b="1" dirty="0">
                  <a:solidFill>
                    <a:schemeClr val="bg1"/>
                  </a:solidFill>
                </a:rPr>
                <a:t>ЙЎҚ</a:t>
              </a:r>
              <a:endParaRPr b="1" dirty="0"/>
            </a:p>
          </p:txBody>
        </p:sp>
        <p:sp>
          <p:nvSpPr>
            <p:cNvPr id="87" name="Google Shape;901;p34"/>
            <p:cNvSpPr/>
            <p:nvPr/>
          </p:nvSpPr>
          <p:spPr>
            <a:xfrm>
              <a:off x="3024643" y="4048732"/>
              <a:ext cx="148895" cy="148895"/>
            </a:xfrm>
            <a:custGeom>
              <a:avLst/>
              <a:gdLst/>
              <a:ahLst/>
              <a:cxnLst/>
              <a:rect l="l" t="t" r="r" b="b"/>
              <a:pathLst>
                <a:path w="6871" h="6871" extrusionOk="0">
                  <a:moveTo>
                    <a:pt x="3430" y="0"/>
                  </a:moveTo>
                  <a:cubicBezTo>
                    <a:pt x="1537" y="0"/>
                    <a:pt x="1" y="1536"/>
                    <a:pt x="1" y="3441"/>
                  </a:cubicBezTo>
                  <a:cubicBezTo>
                    <a:pt x="1" y="5334"/>
                    <a:pt x="1537" y="6870"/>
                    <a:pt x="3430" y="6870"/>
                  </a:cubicBezTo>
                  <a:cubicBezTo>
                    <a:pt x="5335" y="6870"/>
                    <a:pt x="6871" y="5334"/>
                    <a:pt x="6871" y="3441"/>
                  </a:cubicBezTo>
                  <a:cubicBezTo>
                    <a:pt x="6871" y="1536"/>
                    <a:pt x="5335" y="0"/>
                    <a:pt x="34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903;p34"/>
            <p:cNvSpPr/>
            <p:nvPr/>
          </p:nvSpPr>
          <p:spPr>
            <a:xfrm>
              <a:off x="3486943" y="3963129"/>
              <a:ext cx="1236000" cy="320100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5,9 %</a:t>
              </a:r>
              <a:endParaRPr sz="15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89" name="Google Shape;907;p34"/>
          <p:cNvGrpSpPr/>
          <p:nvPr/>
        </p:nvGrpSpPr>
        <p:grpSpPr>
          <a:xfrm>
            <a:off x="6787144" y="2084581"/>
            <a:ext cx="3239537" cy="1058056"/>
            <a:chOff x="2106589" y="2833627"/>
            <a:chExt cx="2848349" cy="967500"/>
          </a:xfrm>
        </p:grpSpPr>
        <p:sp>
          <p:nvSpPr>
            <p:cNvPr id="90" name="Google Shape;908;p34"/>
            <p:cNvSpPr/>
            <p:nvPr/>
          </p:nvSpPr>
          <p:spPr>
            <a:xfrm>
              <a:off x="2106589" y="2833627"/>
              <a:ext cx="967500" cy="9675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91" name="Google Shape;909;p34"/>
            <p:cNvSpPr/>
            <p:nvPr/>
          </p:nvSpPr>
          <p:spPr>
            <a:xfrm>
              <a:off x="2195588" y="2922727"/>
              <a:ext cx="789300" cy="7893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10;p34"/>
            <p:cNvSpPr/>
            <p:nvPr/>
          </p:nvSpPr>
          <p:spPr>
            <a:xfrm>
              <a:off x="2235554" y="2962476"/>
              <a:ext cx="1369262" cy="709801"/>
            </a:xfrm>
            <a:custGeom>
              <a:avLst/>
              <a:gdLst/>
              <a:ahLst/>
              <a:cxnLst/>
              <a:rect l="l" t="t" r="r" b="b"/>
              <a:pathLst>
                <a:path w="63187" h="32755" extrusionOk="0">
                  <a:moveTo>
                    <a:pt x="16383" y="1"/>
                  </a:moveTo>
                  <a:cubicBezTo>
                    <a:pt x="7335" y="1"/>
                    <a:pt x="0" y="7335"/>
                    <a:pt x="0" y="16372"/>
                  </a:cubicBezTo>
                  <a:cubicBezTo>
                    <a:pt x="0" y="25420"/>
                    <a:pt x="7335" y="32755"/>
                    <a:pt x="16383" y="32755"/>
                  </a:cubicBezTo>
                  <a:cubicBezTo>
                    <a:pt x="20812" y="32755"/>
                    <a:pt x="24825" y="30993"/>
                    <a:pt x="27766" y="28147"/>
                  </a:cubicBezTo>
                  <a:cubicBezTo>
                    <a:pt x="34961" y="22423"/>
                    <a:pt x="41129" y="21059"/>
                    <a:pt x="45371" y="21059"/>
                  </a:cubicBezTo>
                  <a:cubicBezTo>
                    <a:pt x="47854" y="21059"/>
                    <a:pt x="49677" y="21526"/>
                    <a:pt x="50661" y="21860"/>
                  </a:cubicBezTo>
                  <a:cubicBezTo>
                    <a:pt x="52638" y="22908"/>
                    <a:pt x="54543" y="23694"/>
                    <a:pt x="55864" y="23694"/>
                  </a:cubicBezTo>
                  <a:cubicBezTo>
                    <a:pt x="59901" y="23694"/>
                    <a:pt x="63187" y="20420"/>
                    <a:pt x="63187" y="16372"/>
                  </a:cubicBezTo>
                  <a:cubicBezTo>
                    <a:pt x="63187" y="12335"/>
                    <a:pt x="59901" y="9061"/>
                    <a:pt x="55864" y="9061"/>
                  </a:cubicBezTo>
                  <a:cubicBezTo>
                    <a:pt x="54543" y="9061"/>
                    <a:pt x="52638" y="9835"/>
                    <a:pt x="50661" y="10895"/>
                  </a:cubicBezTo>
                  <a:cubicBezTo>
                    <a:pt x="49678" y="11228"/>
                    <a:pt x="47859" y="11693"/>
                    <a:pt x="45383" y="11693"/>
                  </a:cubicBezTo>
                  <a:cubicBezTo>
                    <a:pt x="41140" y="11693"/>
                    <a:pt x="34968" y="10329"/>
                    <a:pt x="27766" y="4608"/>
                  </a:cubicBezTo>
                  <a:cubicBezTo>
                    <a:pt x="24825" y="1751"/>
                    <a:pt x="20812" y="1"/>
                    <a:pt x="16383" y="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b="1" dirty="0">
                  <a:solidFill>
                    <a:schemeClr val="bg1"/>
                  </a:solidFill>
                </a:rPr>
                <a:t>ҲА</a:t>
              </a:r>
              <a:endParaRPr b="1" dirty="0">
                <a:solidFill>
                  <a:schemeClr val="bg1"/>
                </a:solidFill>
              </a:endParaRPr>
            </a:p>
          </p:txBody>
        </p:sp>
        <p:sp>
          <p:nvSpPr>
            <p:cNvPr id="93" name="Google Shape;911;p34"/>
            <p:cNvSpPr/>
            <p:nvPr/>
          </p:nvSpPr>
          <p:spPr>
            <a:xfrm>
              <a:off x="3387495" y="3242930"/>
              <a:ext cx="148895" cy="148895"/>
            </a:xfrm>
            <a:custGeom>
              <a:avLst/>
              <a:gdLst/>
              <a:ahLst/>
              <a:cxnLst/>
              <a:rect l="l" t="t" r="r" b="b"/>
              <a:pathLst>
                <a:path w="6871" h="6871" extrusionOk="0">
                  <a:moveTo>
                    <a:pt x="3430" y="0"/>
                  </a:moveTo>
                  <a:cubicBezTo>
                    <a:pt x="1537" y="0"/>
                    <a:pt x="1" y="1536"/>
                    <a:pt x="1" y="3441"/>
                  </a:cubicBezTo>
                  <a:cubicBezTo>
                    <a:pt x="1" y="5334"/>
                    <a:pt x="1537" y="6870"/>
                    <a:pt x="3430" y="6870"/>
                  </a:cubicBezTo>
                  <a:cubicBezTo>
                    <a:pt x="5335" y="6870"/>
                    <a:pt x="6871" y="5334"/>
                    <a:pt x="6871" y="3441"/>
                  </a:cubicBezTo>
                  <a:cubicBezTo>
                    <a:pt x="6871" y="1536"/>
                    <a:pt x="5335" y="0"/>
                    <a:pt x="343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12;p34"/>
            <p:cNvSpPr/>
            <p:nvPr/>
          </p:nvSpPr>
          <p:spPr>
            <a:xfrm>
              <a:off x="3718938" y="3157327"/>
              <a:ext cx="1236000" cy="320100"/>
            </a:xfrm>
            <a:prstGeom prst="roundRect">
              <a:avLst>
                <a:gd name="adj" fmla="val 50000"/>
              </a:avLst>
            </a:pr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94,1 %</a:t>
              </a:r>
              <a:endParaRPr sz="15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1156362" y="25353"/>
            <a:ext cx="10515600" cy="692344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534271" y="2863812"/>
            <a:ext cx="1071557" cy="275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200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8 544 </a:t>
            </a:r>
            <a:r>
              <a:rPr lang="ru-RU" sz="1200" i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  <a:endParaRPr lang="ru-RU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3534270" y="4062948"/>
            <a:ext cx="1071557" cy="275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200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252 </a:t>
            </a:r>
            <a:r>
              <a:rPr lang="ru-RU" sz="1200" i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  <a:endParaRPr lang="ru-RU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8788027" y="2863812"/>
            <a:ext cx="1071557" cy="275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200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8 280 </a:t>
            </a:r>
            <a:r>
              <a:rPr lang="ru-RU" sz="1200" i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  <a:endParaRPr lang="ru-RU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8888169" y="4022472"/>
            <a:ext cx="1071557" cy="275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200" i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516 </a:t>
            </a:r>
            <a:r>
              <a:rPr lang="ru-RU" sz="1200" i="1" dirty="0" err="1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  <a:endParaRPr lang="ru-RU" sz="1200" i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93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0866" y="55865"/>
            <a:ext cx="8047161" cy="69234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1155440" y="1104096"/>
            <a:ext cx="4812360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хизматларининг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рақамлаштирилганлик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даражада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баҳолайсиз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82" name="Заголовок 1"/>
          <p:cNvSpPr txBox="1">
            <a:spLocks/>
          </p:cNvSpPr>
          <p:nvPr/>
        </p:nvSpPr>
        <p:spPr>
          <a:xfrm>
            <a:off x="6778466" y="1104096"/>
            <a:ext cx="4323182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хизматларидан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фойдаланишда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ортиқча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бюрократик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тўсиқларга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дуч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келганмисиз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36" name="Google Shape;196;p18"/>
          <p:cNvGrpSpPr/>
          <p:nvPr/>
        </p:nvGrpSpPr>
        <p:grpSpPr>
          <a:xfrm>
            <a:off x="938898" y="3042078"/>
            <a:ext cx="2220620" cy="904611"/>
            <a:chOff x="2711788" y="2814466"/>
            <a:chExt cx="2475301" cy="785100"/>
          </a:xfrm>
        </p:grpSpPr>
        <p:sp>
          <p:nvSpPr>
            <p:cNvPr id="37" name="Google Shape;197;p18"/>
            <p:cNvSpPr/>
            <p:nvPr/>
          </p:nvSpPr>
          <p:spPr>
            <a:xfrm rot="-5400000">
              <a:off x="3556888" y="1969366"/>
              <a:ext cx="785100" cy="2475300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38" name="Google Shape;198;p18"/>
            <p:cNvSpPr txBox="1"/>
            <p:nvPr/>
          </p:nvSpPr>
          <p:spPr>
            <a:xfrm>
              <a:off x="2830091" y="2939266"/>
              <a:ext cx="2356998" cy="5355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Қониқарли 23,3 %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300" i="1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2 053 нафар</a:t>
              </a:r>
              <a:endParaRPr sz="1300" i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44" name="Google Shape;203;p18"/>
          <p:cNvGrpSpPr/>
          <p:nvPr/>
        </p:nvGrpSpPr>
        <p:grpSpPr>
          <a:xfrm>
            <a:off x="3747181" y="3042079"/>
            <a:ext cx="2220620" cy="904611"/>
            <a:chOff x="5562938" y="2814466"/>
            <a:chExt cx="2475302" cy="785100"/>
          </a:xfrm>
        </p:grpSpPr>
        <p:sp>
          <p:nvSpPr>
            <p:cNvPr id="45" name="Google Shape;204;p18"/>
            <p:cNvSpPr/>
            <p:nvPr/>
          </p:nvSpPr>
          <p:spPr>
            <a:xfrm rot="-5400000">
              <a:off x="6408038" y="1969366"/>
              <a:ext cx="785100" cy="2475300"/>
            </a:xfrm>
            <a:prstGeom prst="roundRect">
              <a:avLst>
                <a:gd name="adj" fmla="val 50000"/>
              </a:avLst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46" name="Google Shape;205;p18"/>
            <p:cNvSpPr txBox="1"/>
            <p:nvPr/>
          </p:nvSpPr>
          <p:spPr>
            <a:xfrm>
              <a:off x="5684967" y="2939266"/>
              <a:ext cx="2353273" cy="53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Қониқарсиз</a:t>
              </a:r>
              <a:r>
                <a:rPr lang="uz-Cyrl-UZ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5</a:t>
              </a: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,2 %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300" i="1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455 нафар</a:t>
              </a:r>
              <a:endParaRPr sz="1300" i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51" name="Google Shape;210;p18"/>
          <p:cNvGrpSpPr/>
          <p:nvPr/>
        </p:nvGrpSpPr>
        <p:grpSpPr>
          <a:xfrm>
            <a:off x="2363380" y="2214512"/>
            <a:ext cx="2220618" cy="904611"/>
            <a:chOff x="4097487" y="1818453"/>
            <a:chExt cx="2475299" cy="785100"/>
          </a:xfrm>
        </p:grpSpPr>
        <p:sp>
          <p:nvSpPr>
            <p:cNvPr id="52" name="Google Shape;211;p18"/>
            <p:cNvSpPr/>
            <p:nvPr/>
          </p:nvSpPr>
          <p:spPr>
            <a:xfrm rot="16200000">
              <a:off x="4942587" y="973353"/>
              <a:ext cx="785100" cy="2475299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600"/>
            </a:p>
          </p:txBody>
        </p:sp>
        <p:sp>
          <p:nvSpPr>
            <p:cNvPr id="53" name="Google Shape;212;p18"/>
            <p:cNvSpPr txBox="1"/>
            <p:nvPr/>
          </p:nvSpPr>
          <p:spPr>
            <a:xfrm>
              <a:off x="4226890" y="1943253"/>
              <a:ext cx="2041301" cy="535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Яхши 71</a:t>
              </a:r>
              <a:r>
                <a:rPr lang="en-US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,5 %</a:t>
              </a:r>
              <a:br>
                <a:rPr lang="en-US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5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6</a:t>
              </a:r>
              <a:r>
                <a:rPr lang="en-US" sz="1300" i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</a:t>
              </a:r>
              <a:r>
                <a:rPr lang="uz-Cyrl-UZ" sz="1300" i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288</a:t>
              </a:r>
              <a:r>
                <a:rPr lang="en-US" sz="1300" i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</a:t>
              </a:r>
              <a:r>
                <a:rPr lang="uz-Cyrl-UZ" sz="1300" i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нафар</a:t>
              </a:r>
              <a:endParaRPr sz="1300" i="1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124" name="Google Shape;562;p26"/>
          <p:cNvGrpSpPr/>
          <p:nvPr/>
        </p:nvGrpSpPr>
        <p:grpSpPr>
          <a:xfrm>
            <a:off x="9058861" y="2214511"/>
            <a:ext cx="1551300" cy="2404116"/>
            <a:chOff x="3104017" y="1326163"/>
            <a:chExt cx="1551300" cy="2404116"/>
          </a:xfrm>
        </p:grpSpPr>
        <p:sp>
          <p:nvSpPr>
            <p:cNvPr id="125" name="Google Shape;563;p26"/>
            <p:cNvSpPr/>
            <p:nvPr/>
          </p:nvSpPr>
          <p:spPr>
            <a:xfrm>
              <a:off x="31587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31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799" y="30004"/>
                    <a:pt x="2323" y="29480"/>
                    <a:pt x="2323" y="28837"/>
                  </a:cubicBezTo>
                  <a:cubicBezTo>
                    <a:pt x="2323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71" y="55864"/>
                    <a:pt x="27671" y="56507"/>
                  </a:cubicBezTo>
                  <a:lnTo>
                    <a:pt x="27671" y="66235"/>
                  </a:lnTo>
                  <a:lnTo>
                    <a:pt x="23039" y="61603"/>
                  </a:lnTo>
                  <a:cubicBezTo>
                    <a:pt x="22813" y="61371"/>
                    <a:pt x="22516" y="61255"/>
                    <a:pt x="22218" y="61255"/>
                  </a:cubicBezTo>
                  <a:cubicBezTo>
                    <a:pt x="21920" y="61255"/>
                    <a:pt x="21623" y="61371"/>
                    <a:pt x="21396" y="61603"/>
                  </a:cubicBezTo>
                  <a:cubicBezTo>
                    <a:pt x="20944" y="62056"/>
                    <a:pt x="20944" y="62782"/>
                    <a:pt x="21396" y="63234"/>
                  </a:cubicBezTo>
                  <a:lnTo>
                    <a:pt x="28052" y="69902"/>
                  </a:lnTo>
                  <a:cubicBezTo>
                    <a:pt x="28266" y="70116"/>
                    <a:pt x="28564" y="70235"/>
                    <a:pt x="28874" y="70235"/>
                  </a:cubicBezTo>
                  <a:cubicBezTo>
                    <a:pt x="29183" y="70235"/>
                    <a:pt x="29481" y="70116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8" y="61603"/>
                  </a:cubicBezTo>
                  <a:lnTo>
                    <a:pt x="29993" y="66318"/>
                  </a:lnTo>
                  <a:lnTo>
                    <a:pt x="29993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33" y="0"/>
                    <a:pt x="28838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564;p26"/>
            <p:cNvSpPr/>
            <p:nvPr/>
          </p:nvSpPr>
          <p:spPr>
            <a:xfrm>
              <a:off x="33902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ЙЎҚ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28" name="Google Shape;566;p26"/>
            <p:cNvSpPr txBox="1"/>
            <p:nvPr/>
          </p:nvSpPr>
          <p:spPr>
            <a:xfrm>
              <a:off x="3104017" y="3300679"/>
              <a:ext cx="15513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87,6 %</a:t>
              </a:r>
              <a:b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7 707 нафар</a:t>
              </a:r>
              <a:endParaRPr sz="12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129" name="Google Shape;567;p26"/>
          <p:cNvGrpSpPr/>
          <p:nvPr/>
        </p:nvGrpSpPr>
        <p:grpSpPr>
          <a:xfrm>
            <a:off x="7674999" y="2214511"/>
            <a:ext cx="1551300" cy="2404116"/>
            <a:chOff x="1720155" y="1326163"/>
            <a:chExt cx="1551300" cy="2404116"/>
          </a:xfrm>
        </p:grpSpPr>
        <p:sp>
          <p:nvSpPr>
            <p:cNvPr id="130" name="Google Shape;568;p26"/>
            <p:cNvSpPr/>
            <p:nvPr/>
          </p:nvSpPr>
          <p:spPr>
            <a:xfrm>
              <a:off x="20064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ҲА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31" name="Google Shape;569;p26"/>
            <p:cNvSpPr/>
            <p:nvPr/>
          </p:nvSpPr>
          <p:spPr>
            <a:xfrm>
              <a:off x="17749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43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810" y="30004"/>
                    <a:pt x="2334" y="29480"/>
                    <a:pt x="2334" y="28837"/>
                  </a:cubicBezTo>
                  <a:cubicBezTo>
                    <a:pt x="2334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83" y="55864"/>
                    <a:pt x="27683" y="56507"/>
                  </a:cubicBezTo>
                  <a:lnTo>
                    <a:pt x="27683" y="66247"/>
                  </a:lnTo>
                  <a:lnTo>
                    <a:pt x="23027" y="61603"/>
                  </a:lnTo>
                  <a:cubicBezTo>
                    <a:pt x="22801" y="61371"/>
                    <a:pt x="22507" y="61255"/>
                    <a:pt x="22210" y="61255"/>
                  </a:cubicBezTo>
                  <a:cubicBezTo>
                    <a:pt x="21914" y="61255"/>
                    <a:pt x="21617" y="61371"/>
                    <a:pt x="21384" y="61603"/>
                  </a:cubicBezTo>
                  <a:cubicBezTo>
                    <a:pt x="20932" y="62056"/>
                    <a:pt x="20932" y="62782"/>
                    <a:pt x="21384" y="63234"/>
                  </a:cubicBezTo>
                  <a:lnTo>
                    <a:pt x="28052" y="69902"/>
                  </a:lnTo>
                  <a:cubicBezTo>
                    <a:pt x="28278" y="70128"/>
                    <a:pt x="28576" y="70235"/>
                    <a:pt x="28873" y="70235"/>
                  </a:cubicBezTo>
                  <a:cubicBezTo>
                    <a:pt x="29171" y="70235"/>
                    <a:pt x="29457" y="70128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7" y="61603"/>
                  </a:cubicBezTo>
                  <a:lnTo>
                    <a:pt x="30004" y="66306"/>
                  </a:lnTo>
                  <a:lnTo>
                    <a:pt x="30004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44" y="0"/>
                    <a:pt x="2883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571;p26"/>
            <p:cNvSpPr txBox="1"/>
            <p:nvPr/>
          </p:nvSpPr>
          <p:spPr>
            <a:xfrm>
              <a:off x="1720155" y="3300679"/>
              <a:ext cx="15513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12,4 %</a:t>
              </a:r>
              <a:b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1 089 нафар</a:t>
              </a:r>
              <a:endParaRPr sz="1200" i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2600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9402" y="27450"/>
            <a:ext cx="10515600" cy="69234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1115011" y="1094913"/>
            <a:ext cx="7338523" cy="6923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хизматларининг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қайси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коррупция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хавфи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юқори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деб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ҳисоблайсиз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br>
              <a:rPr lang="ru-RU" sz="14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бир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нечта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жавобларни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белгилаш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мумкин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6" name="Google Shape;121;p17"/>
          <p:cNvSpPr/>
          <p:nvPr/>
        </p:nvSpPr>
        <p:spPr>
          <a:xfrm>
            <a:off x="7892228" y="2977312"/>
            <a:ext cx="1548183" cy="1206769"/>
          </a:xfrm>
          <a:custGeom>
            <a:avLst/>
            <a:gdLst/>
            <a:ahLst/>
            <a:cxnLst/>
            <a:rect l="l" t="t" r="r" b="b"/>
            <a:pathLst>
              <a:path w="56710" h="44204" extrusionOk="0">
                <a:moveTo>
                  <a:pt x="29933" y="1"/>
                </a:moveTo>
                <a:cubicBezTo>
                  <a:pt x="28768" y="1"/>
                  <a:pt x="27613" y="515"/>
                  <a:pt x="26837" y="1496"/>
                </a:cubicBezTo>
                <a:lnTo>
                  <a:pt x="26349" y="2104"/>
                </a:lnTo>
                <a:cubicBezTo>
                  <a:pt x="25004" y="3806"/>
                  <a:pt x="25277" y="6283"/>
                  <a:pt x="26992" y="7640"/>
                </a:cubicBezTo>
                <a:lnTo>
                  <a:pt x="29290" y="9462"/>
                </a:lnTo>
                <a:lnTo>
                  <a:pt x="3882" y="9462"/>
                </a:lnTo>
                <a:cubicBezTo>
                  <a:pt x="1739" y="9462"/>
                  <a:pt x="0" y="11200"/>
                  <a:pt x="0" y="13343"/>
                </a:cubicBezTo>
                <a:lnTo>
                  <a:pt x="0" y="30929"/>
                </a:lnTo>
                <a:cubicBezTo>
                  <a:pt x="0" y="33072"/>
                  <a:pt x="1739" y="34810"/>
                  <a:pt x="3882" y="34810"/>
                </a:cubicBezTo>
                <a:lnTo>
                  <a:pt x="29183" y="34810"/>
                </a:lnTo>
                <a:lnTo>
                  <a:pt x="26956" y="36572"/>
                </a:lnTo>
                <a:cubicBezTo>
                  <a:pt x="25254" y="37918"/>
                  <a:pt x="24968" y="40394"/>
                  <a:pt x="26313" y="42109"/>
                </a:cubicBezTo>
                <a:lnTo>
                  <a:pt x="26790" y="42704"/>
                </a:lnTo>
                <a:cubicBezTo>
                  <a:pt x="27570" y="43690"/>
                  <a:pt x="28721" y="44204"/>
                  <a:pt x="29882" y="44204"/>
                </a:cubicBezTo>
                <a:cubicBezTo>
                  <a:pt x="30740" y="44204"/>
                  <a:pt x="31603" y="43923"/>
                  <a:pt x="32326" y="43347"/>
                </a:cubicBezTo>
                <a:lnTo>
                  <a:pt x="54091" y="26107"/>
                </a:lnTo>
                <a:cubicBezTo>
                  <a:pt x="54519" y="25880"/>
                  <a:pt x="54924" y="25571"/>
                  <a:pt x="55257" y="25178"/>
                </a:cubicBezTo>
                <a:cubicBezTo>
                  <a:pt x="56222" y="24392"/>
                  <a:pt x="56710" y="23237"/>
                  <a:pt x="56686" y="22070"/>
                </a:cubicBezTo>
                <a:cubicBezTo>
                  <a:pt x="56710" y="20915"/>
                  <a:pt x="56222" y="19761"/>
                  <a:pt x="55257" y="18975"/>
                </a:cubicBezTo>
                <a:cubicBezTo>
                  <a:pt x="54924" y="18582"/>
                  <a:pt x="54531" y="18272"/>
                  <a:pt x="54102" y="18046"/>
                </a:cubicBezTo>
                <a:lnTo>
                  <a:pt x="32374" y="854"/>
                </a:lnTo>
                <a:cubicBezTo>
                  <a:pt x="31652" y="279"/>
                  <a:pt x="30790" y="1"/>
                  <a:pt x="29933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uz-Cyrl-UZ" sz="2000" b="1" dirty="0">
                <a:solidFill>
                  <a:schemeClr val="bg1"/>
                </a:solidFill>
              </a:rPr>
              <a:t>62,6 %</a:t>
            </a:r>
            <a:br>
              <a:rPr lang="uz-Cyrl-UZ" sz="2000" b="1" dirty="0">
                <a:solidFill>
                  <a:schemeClr val="bg1"/>
                </a:solidFill>
              </a:rPr>
            </a:br>
            <a:r>
              <a:rPr lang="uz-Cyrl-UZ" sz="1400" b="1" i="1" dirty="0">
                <a:solidFill>
                  <a:schemeClr val="bg1"/>
                </a:solidFill>
              </a:rPr>
              <a:t>5</a:t>
            </a:r>
            <a:r>
              <a:rPr lang="uz-Cyrl-UZ" sz="1400" i="1" dirty="0">
                <a:solidFill>
                  <a:schemeClr val="bg1"/>
                </a:solidFill>
              </a:rPr>
              <a:t> 503 нафар</a:t>
            </a:r>
            <a:endParaRPr sz="1400" i="1" dirty="0">
              <a:solidFill>
                <a:schemeClr val="bg1"/>
              </a:solidFill>
            </a:endParaRPr>
          </a:p>
        </p:txBody>
      </p:sp>
      <p:sp>
        <p:nvSpPr>
          <p:cNvPr id="34" name="Google Shape;129;p17"/>
          <p:cNvSpPr/>
          <p:nvPr/>
        </p:nvSpPr>
        <p:spPr>
          <a:xfrm>
            <a:off x="6655724" y="2977312"/>
            <a:ext cx="1548183" cy="1206769"/>
          </a:xfrm>
          <a:custGeom>
            <a:avLst/>
            <a:gdLst/>
            <a:ahLst/>
            <a:cxnLst/>
            <a:rect l="l" t="t" r="r" b="b"/>
            <a:pathLst>
              <a:path w="56710" h="44204" extrusionOk="0">
                <a:moveTo>
                  <a:pt x="29925" y="1"/>
                </a:moveTo>
                <a:cubicBezTo>
                  <a:pt x="28761" y="1"/>
                  <a:pt x="27607" y="515"/>
                  <a:pt x="26825" y="1496"/>
                </a:cubicBezTo>
                <a:lnTo>
                  <a:pt x="26349" y="2104"/>
                </a:lnTo>
                <a:cubicBezTo>
                  <a:pt x="24991" y="3806"/>
                  <a:pt x="25277" y="6283"/>
                  <a:pt x="26980" y="7640"/>
                </a:cubicBezTo>
                <a:lnTo>
                  <a:pt x="29289" y="9462"/>
                </a:lnTo>
                <a:lnTo>
                  <a:pt x="3881" y="9462"/>
                </a:lnTo>
                <a:cubicBezTo>
                  <a:pt x="1738" y="9462"/>
                  <a:pt x="0" y="11200"/>
                  <a:pt x="0" y="13343"/>
                </a:cubicBezTo>
                <a:lnTo>
                  <a:pt x="0" y="30929"/>
                </a:lnTo>
                <a:cubicBezTo>
                  <a:pt x="0" y="33072"/>
                  <a:pt x="1738" y="34810"/>
                  <a:pt x="3881" y="34810"/>
                </a:cubicBezTo>
                <a:lnTo>
                  <a:pt x="29170" y="34810"/>
                </a:lnTo>
                <a:lnTo>
                  <a:pt x="26956" y="36572"/>
                </a:lnTo>
                <a:cubicBezTo>
                  <a:pt x="25241" y="37918"/>
                  <a:pt x="24956" y="40394"/>
                  <a:pt x="26301" y="42109"/>
                </a:cubicBezTo>
                <a:lnTo>
                  <a:pt x="26789" y="42704"/>
                </a:lnTo>
                <a:cubicBezTo>
                  <a:pt x="27563" y="43690"/>
                  <a:pt x="28711" y="44204"/>
                  <a:pt x="29873" y="44204"/>
                </a:cubicBezTo>
                <a:cubicBezTo>
                  <a:pt x="30731" y="44204"/>
                  <a:pt x="31597" y="43923"/>
                  <a:pt x="32325" y="43347"/>
                </a:cubicBezTo>
                <a:lnTo>
                  <a:pt x="54078" y="26107"/>
                </a:lnTo>
                <a:cubicBezTo>
                  <a:pt x="54519" y="25880"/>
                  <a:pt x="54912" y="25571"/>
                  <a:pt x="55245" y="25178"/>
                </a:cubicBezTo>
                <a:cubicBezTo>
                  <a:pt x="56209" y="24392"/>
                  <a:pt x="56698" y="23237"/>
                  <a:pt x="56686" y="22070"/>
                </a:cubicBezTo>
                <a:cubicBezTo>
                  <a:pt x="56709" y="20915"/>
                  <a:pt x="56209" y="19761"/>
                  <a:pt x="55257" y="18975"/>
                </a:cubicBezTo>
                <a:cubicBezTo>
                  <a:pt x="54924" y="18582"/>
                  <a:pt x="54531" y="18272"/>
                  <a:pt x="54090" y="18046"/>
                </a:cubicBezTo>
                <a:lnTo>
                  <a:pt x="32361" y="854"/>
                </a:lnTo>
                <a:cubicBezTo>
                  <a:pt x="31640" y="279"/>
                  <a:pt x="30780" y="1"/>
                  <a:pt x="29925" y="1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uz-Cyrl-UZ" sz="2000" b="1" dirty="0">
                <a:solidFill>
                  <a:schemeClr val="bg1"/>
                </a:solidFill>
              </a:rPr>
              <a:t>20,4 %</a:t>
            </a:r>
            <a:br>
              <a:rPr lang="uz-Cyrl-UZ" sz="2000" b="1" dirty="0">
                <a:solidFill>
                  <a:schemeClr val="bg1"/>
                </a:solidFill>
              </a:rPr>
            </a:br>
            <a:r>
              <a:rPr lang="uz-Cyrl-UZ" sz="1400" i="1" dirty="0">
                <a:solidFill>
                  <a:schemeClr val="bg1"/>
                </a:solidFill>
              </a:rPr>
              <a:t>1 797 нафар</a:t>
            </a:r>
            <a:r>
              <a:rPr lang="uz-Cyrl-UZ" sz="2000" b="1" dirty="0">
                <a:solidFill>
                  <a:schemeClr val="bg1"/>
                </a:solidFill>
              </a:rPr>
              <a:t> </a:t>
            </a:r>
            <a:endParaRPr sz="2000" b="1" dirty="0">
              <a:solidFill>
                <a:schemeClr val="bg1"/>
              </a:solidFill>
            </a:endParaRPr>
          </a:p>
        </p:txBody>
      </p:sp>
      <p:sp>
        <p:nvSpPr>
          <p:cNvPr id="50" name="Google Shape;136;p17"/>
          <p:cNvSpPr/>
          <p:nvPr/>
        </p:nvSpPr>
        <p:spPr>
          <a:xfrm>
            <a:off x="5419207" y="2977312"/>
            <a:ext cx="1548210" cy="1206769"/>
          </a:xfrm>
          <a:custGeom>
            <a:avLst/>
            <a:gdLst/>
            <a:ahLst/>
            <a:cxnLst/>
            <a:rect l="l" t="t" r="r" b="b"/>
            <a:pathLst>
              <a:path w="56711" h="44204" extrusionOk="0">
                <a:moveTo>
                  <a:pt x="29934" y="1"/>
                </a:moveTo>
                <a:cubicBezTo>
                  <a:pt x="28768" y="1"/>
                  <a:pt x="27613" y="515"/>
                  <a:pt x="26837" y="1496"/>
                </a:cubicBezTo>
                <a:lnTo>
                  <a:pt x="26349" y="2104"/>
                </a:lnTo>
                <a:cubicBezTo>
                  <a:pt x="25004" y="3806"/>
                  <a:pt x="25278" y="6283"/>
                  <a:pt x="26992" y="7640"/>
                </a:cubicBezTo>
                <a:lnTo>
                  <a:pt x="29290" y="9462"/>
                </a:lnTo>
                <a:lnTo>
                  <a:pt x="3882" y="9462"/>
                </a:lnTo>
                <a:cubicBezTo>
                  <a:pt x="1739" y="9462"/>
                  <a:pt x="1" y="11200"/>
                  <a:pt x="1" y="13343"/>
                </a:cubicBezTo>
                <a:lnTo>
                  <a:pt x="1" y="30929"/>
                </a:lnTo>
                <a:cubicBezTo>
                  <a:pt x="1" y="33072"/>
                  <a:pt x="1739" y="34810"/>
                  <a:pt x="3882" y="34810"/>
                </a:cubicBezTo>
                <a:lnTo>
                  <a:pt x="29183" y="34810"/>
                </a:lnTo>
                <a:lnTo>
                  <a:pt x="26956" y="36572"/>
                </a:lnTo>
                <a:cubicBezTo>
                  <a:pt x="25254" y="37918"/>
                  <a:pt x="24968" y="40394"/>
                  <a:pt x="26313" y="42109"/>
                </a:cubicBezTo>
                <a:lnTo>
                  <a:pt x="26790" y="42704"/>
                </a:lnTo>
                <a:cubicBezTo>
                  <a:pt x="27570" y="43690"/>
                  <a:pt x="28721" y="44204"/>
                  <a:pt x="29882" y="44204"/>
                </a:cubicBezTo>
                <a:cubicBezTo>
                  <a:pt x="30740" y="44204"/>
                  <a:pt x="31603" y="43923"/>
                  <a:pt x="32326" y="43347"/>
                </a:cubicBezTo>
                <a:lnTo>
                  <a:pt x="54091" y="26107"/>
                </a:lnTo>
                <a:cubicBezTo>
                  <a:pt x="54519" y="25880"/>
                  <a:pt x="54924" y="25571"/>
                  <a:pt x="55258" y="25178"/>
                </a:cubicBezTo>
                <a:cubicBezTo>
                  <a:pt x="56222" y="24392"/>
                  <a:pt x="56710" y="23237"/>
                  <a:pt x="56686" y="22070"/>
                </a:cubicBezTo>
                <a:cubicBezTo>
                  <a:pt x="56710" y="20915"/>
                  <a:pt x="56222" y="19761"/>
                  <a:pt x="55258" y="18975"/>
                </a:cubicBezTo>
                <a:cubicBezTo>
                  <a:pt x="54924" y="18582"/>
                  <a:pt x="54531" y="18272"/>
                  <a:pt x="54103" y="18046"/>
                </a:cubicBezTo>
                <a:lnTo>
                  <a:pt x="32374" y="854"/>
                </a:lnTo>
                <a:cubicBezTo>
                  <a:pt x="31652" y="279"/>
                  <a:pt x="30790" y="1"/>
                  <a:pt x="29934" y="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uz-Cyrl-UZ" sz="2000" b="1" dirty="0">
                <a:solidFill>
                  <a:schemeClr val="bg1"/>
                </a:solidFill>
              </a:rPr>
              <a:t>8,4 %</a:t>
            </a:r>
            <a:br>
              <a:rPr lang="uz-Cyrl-UZ" sz="2000" b="1" dirty="0">
                <a:solidFill>
                  <a:schemeClr val="bg1"/>
                </a:solidFill>
              </a:rPr>
            </a:br>
            <a:r>
              <a:rPr lang="uz-Cyrl-UZ" sz="1400" b="1" i="1" dirty="0">
                <a:solidFill>
                  <a:schemeClr val="bg1"/>
                </a:solidFill>
              </a:rPr>
              <a:t>7</a:t>
            </a:r>
            <a:r>
              <a:rPr lang="uz-Cyrl-UZ" sz="1400" i="1" dirty="0">
                <a:solidFill>
                  <a:schemeClr val="bg1"/>
                </a:solidFill>
              </a:rPr>
              <a:t>36 нафар</a:t>
            </a:r>
            <a:endParaRPr sz="1400" i="1" dirty="0">
              <a:solidFill>
                <a:schemeClr val="bg1"/>
              </a:solidFill>
            </a:endParaRPr>
          </a:p>
        </p:txBody>
      </p:sp>
      <p:grpSp>
        <p:nvGrpSpPr>
          <p:cNvPr id="62" name="Google Shape;144;p17"/>
          <p:cNvGrpSpPr/>
          <p:nvPr/>
        </p:nvGrpSpPr>
        <p:grpSpPr>
          <a:xfrm>
            <a:off x="4080658" y="2977312"/>
            <a:ext cx="4204925" cy="2396824"/>
            <a:chOff x="2986650" y="2150100"/>
            <a:chExt cx="4204925" cy="2396824"/>
          </a:xfrm>
        </p:grpSpPr>
        <p:sp>
          <p:nvSpPr>
            <p:cNvPr id="63" name="Google Shape;145;p17"/>
            <p:cNvSpPr/>
            <p:nvPr/>
          </p:nvSpPr>
          <p:spPr>
            <a:xfrm>
              <a:off x="3088709" y="2150100"/>
              <a:ext cx="1548183" cy="1206769"/>
            </a:xfrm>
            <a:custGeom>
              <a:avLst/>
              <a:gdLst/>
              <a:ahLst/>
              <a:cxnLst/>
              <a:rect l="l" t="t" r="r" b="b"/>
              <a:pathLst>
                <a:path w="56710" h="44204" extrusionOk="0">
                  <a:moveTo>
                    <a:pt x="29925" y="1"/>
                  </a:moveTo>
                  <a:cubicBezTo>
                    <a:pt x="28761" y="1"/>
                    <a:pt x="27607" y="515"/>
                    <a:pt x="26825" y="1496"/>
                  </a:cubicBezTo>
                  <a:lnTo>
                    <a:pt x="26349" y="2104"/>
                  </a:lnTo>
                  <a:cubicBezTo>
                    <a:pt x="24991" y="3806"/>
                    <a:pt x="25277" y="6283"/>
                    <a:pt x="26980" y="7640"/>
                  </a:cubicBezTo>
                  <a:lnTo>
                    <a:pt x="29290" y="9462"/>
                  </a:lnTo>
                  <a:lnTo>
                    <a:pt x="3882" y="9462"/>
                  </a:lnTo>
                  <a:cubicBezTo>
                    <a:pt x="1739" y="9462"/>
                    <a:pt x="0" y="11200"/>
                    <a:pt x="0" y="13343"/>
                  </a:cubicBezTo>
                  <a:lnTo>
                    <a:pt x="0" y="30929"/>
                  </a:lnTo>
                  <a:cubicBezTo>
                    <a:pt x="0" y="33072"/>
                    <a:pt x="1739" y="34810"/>
                    <a:pt x="3882" y="34810"/>
                  </a:cubicBezTo>
                  <a:lnTo>
                    <a:pt x="29182" y="34810"/>
                  </a:lnTo>
                  <a:lnTo>
                    <a:pt x="26956" y="36572"/>
                  </a:lnTo>
                  <a:cubicBezTo>
                    <a:pt x="25241" y="37918"/>
                    <a:pt x="24956" y="40394"/>
                    <a:pt x="26313" y="42109"/>
                  </a:cubicBezTo>
                  <a:lnTo>
                    <a:pt x="26789" y="42704"/>
                  </a:lnTo>
                  <a:cubicBezTo>
                    <a:pt x="27563" y="43690"/>
                    <a:pt x="28711" y="44204"/>
                    <a:pt x="29873" y="44204"/>
                  </a:cubicBezTo>
                  <a:cubicBezTo>
                    <a:pt x="30731" y="44204"/>
                    <a:pt x="31597" y="43923"/>
                    <a:pt x="32326" y="43347"/>
                  </a:cubicBezTo>
                  <a:lnTo>
                    <a:pt x="54078" y="26107"/>
                  </a:lnTo>
                  <a:cubicBezTo>
                    <a:pt x="54519" y="25880"/>
                    <a:pt x="54912" y="25571"/>
                    <a:pt x="55245" y="25178"/>
                  </a:cubicBezTo>
                  <a:cubicBezTo>
                    <a:pt x="56210" y="24392"/>
                    <a:pt x="56698" y="23237"/>
                    <a:pt x="56686" y="22070"/>
                  </a:cubicBezTo>
                  <a:cubicBezTo>
                    <a:pt x="56710" y="20915"/>
                    <a:pt x="56222" y="19761"/>
                    <a:pt x="55257" y="18975"/>
                  </a:cubicBezTo>
                  <a:cubicBezTo>
                    <a:pt x="54924" y="18582"/>
                    <a:pt x="54531" y="18272"/>
                    <a:pt x="54090" y="18046"/>
                  </a:cubicBezTo>
                  <a:lnTo>
                    <a:pt x="32361" y="854"/>
                  </a:lnTo>
                  <a:cubicBezTo>
                    <a:pt x="31640" y="279"/>
                    <a:pt x="30780" y="1"/>
                    <a:pt x="29925" y="1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2000" b="1" dirty="0">
                  <a:solidFill>
                    <a:schemeClr val="bg1"/>
                  </a:solidFill>
                </a:rPr>
                <a:t>6,0 %</a:t>
              </a:r>
              <a:br>
                <a:rPr lang="uz-Cyrl-UZ" sz="2000" b="1" dirty="0">
                  <a:solidFill>
                    <a:schemeClr val="bg1"/>
                  </a:solidFill>
                </a:rPr>
              </a:br>
              <a:r>
                <a:rPr lang="uz-Cyrl-UZ" sz="1400" b="1" i="1" dirty="0">
                  <a:solidFill>
                    <a:schemeClr val="bg1"/>
                  </a:solidFill>
                </a:rPr>
                <a:t>5</a:t>
              </a:r>
              <a:r>
                <a:rPr lang="uz-Cyrl-UZ" sz="1400" i="1" dirty="0">
                  <a:solidFill>
                    <a:schemeClr val="bg1"/>
                  </a:solidFill>
                </a:rPr>
                <a:t>31 нафар</a:t>
              </a:r>
              <a:endParaRPr sz="1400" i="1" dirty="0">
                <a:solidFill>
                  <a:schemeClr val="bg1"/>
                </a:solidFill>
              </a:endParaRPr>
            </a:p>
          </p:txBody>
        </p:sp>
        <p:sp>
          <p:nvSpPr>
            <p:cNvPr id="65" name="Google Shape;166;p17"/>
            <p:cNvSpPr txBox="1"/>
            <p:nvPr/>
          </p:nvSpPr>
          <p:spPr>
            <a:xfrm>
              <a:off x="2986650" y="3509275"/>
              <a:ext cx="17523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ru-RU" sz="1400" b="1" dirty="0" err="1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Ҳисоб-китоб</a:t>
              </a:r>
              <a:r>
                <a:rPr lang="ru-RU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, </a:t>
              </a:r>
              <a:r>
                <a:rPr lang="ru-RU" sz="1400" b="1" dirty="0" err="1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тўловлар</a:t>
              </a:r>
              <a:r>
                <a:rPr lang="ru-RU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 </a:t>
              </a:r>
              <a:r>
                <a:rPr lang="ru-RU" sz="1400" b="1" dirty="0" err="1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ва</a:t>
              </a:r>
              <a:r>
                <a:rPr lang="ru-RU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 касса </a:t>
              </a:r>
              <a:r>
                <a:rPr lang="ru-RU" sz="1400" b="1" dirty="0" err="1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хизматлари</a:t>
              </a:r>
              <a:endParaRPr sz="1400" b="1" dirty="0">
                <a:solidFill>
                  <a:schemeClr val="tx2">
                    <a:lumMod val="75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03" name="Google Shape;166;p17"/>
            <p:cNvSpPr txBox="1"/>
            <p:nvPr/>
          </p:nvSpPr>
          <p:spPr>
            <a:xfrm>
              <a:off x="5244588" y="3356870"/>
              <a:ext cx="1946987" cy="119005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ru-RU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Экспорт-импорт </a:t>
              </a:r>
              <a:r>
                <a:rPr lang="ru-RU" sz="1400" b="1" dirty="0" err="1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амалиётлари</a:t>
              </a:r>
              <a:r>
                <a:rPr lang="ru-RU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 </a:t>
              </a:r>
              <a:r>
                <a:rPr lang="ru-RU" sz="1400" b="1" dirty="0" err="1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</a:rPr>
                <a:t>хизмати</a:t>
              </a:r>
              <a:endParaRPr sz="900" i="1" dirty="0">
                <a:solidFill>
                  <a:schemeClr val="tx2">
                    <a:lumMod val="75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87" name="Google Shape;169;p17"/>
          <p:cNvGrpSpPr/>
          <p:nvPr/>
        </p:nvGrpSpPr>
        <p:grpSpPr>
          <a:xfrm>
            <a:off x="2844152" y="2162376"/>
            <a:ext cx="6486032" cy="2021705"/>
            <a:chOff x="1834727" y="1335164"/>
            <a:chExt cx="6486032" cy="2021705"/>
          </a:xfrm>
        </p:grpSpPr>
        <p:sp>
          <p:nvSpPr>
            <p:cNvPr id="88" name="Google Shape;170;p17"/>
            <p:cNvSpPr/>
            <p:nvPr/>
          </p:nvSpPr>
          <p:spPr>
            <a:xfrm>
              <a:off x="1936773" y="2150100"/>
              <a:ext cx="1548210" cy="1206769"/>
            </a:xfrm>
            <a:custGeom>
              <a:avLst/>
              <a:gdLst/>
              <a:ahLst/>
              <a:cxnLst/>
              <a:rect l="l" t="t" r="r" b="b"/>
              <a:pathLst>
                <a:path w="56711" h="44204" extrusionOk="0">
                  <a:moveTo>
                    <a:pt x="29934" y="1"/>
                  </a:moveTo>
                  <a:cubicBezTo>
                    <a:pt x="28768" y="1"/>
                    <a:pt x="27613" y="515"/>
                    <a:pt x="26838" y="1496"/>
                  </a:cubicBezTo>
                  <a:lnTo>
                    <a:pt x="26349" y="2104"/>
                  </a:lnTo>
                  <a:cubicBezTo>
                    <a:pt x="25004" y="3806"/>
                    <a:pt x="25278" y="6283"/>
                    <a:pt x="26992" y="7640"/>
                  </a:cubicBezTo>
                  <a:lnTo>
                    <a:pt x="29290" y="9462"/>
                  </a:lnTo>
                  <a:lnTo>
                    <a:pt x="3882" y="9462"/>
                  </a:lnTo>
                  <a:cubicBezTo>
                    <a:pt x="1739" y="9462"/>
                    <a:pt x="1" y="11200"/>
                    <a:pt x="1" y="13343"/>
                  </a:cubicBezTo>
                  <a:lnTo>
                    <a:pt x="1" y="30929"/>
                  </a:lnTo>
                  <a:cubicBezTo>
                    <a:pt x="1" y="33072"/>
                    <a:pt x="1739" y="34810"/>
                    <a:pt x="3882" y="34810"/>
                  </a:cubicBezTo>
                  <a:lnTo>
                    <a:pt x="29183" y="34810"/>
                  </a:lnTo>
                  <a:lnTo>
                    <a:pt x="26957" y="36572"/>
                  </a:lnTo>
                  <a:cubicBezTo>
                    <a:pt x="25254" y="37918"/>
                    <a:pt x="24968" y="40394"/>
                    <a:pt x="26314" y="42109"/>
                  </a:cubicBezTo>
                  <a:lnTo>
                    <a:pt x="26790" y="42704"/>
                  </a:lnTo>
                  <a:cubicBezTo>
                    <a:pt x="27571" y="43690"/>
                    <a:pt x="28722" y="44204"/>
                    <a:pt x="29885" y="44204"/>
                  </a:cubicBezTo>
                  <a:cubicBezTo>
                    <a:pt x="30744" y="44204"/>
                    <a:pt x="31610" y="43923"/>
                    <a:pt x="32338" y="43347"/>
                  </a:cubicBezTo>
                  <a:lnTo>
                    <a:pt x="54091" y="26107"/>
                  </a:lnTo>
                  <a:cubicBezTo>
                    <a:pt x="54520" y="25880"/>
                    <a:pt x="54924" y="25571"/>
                    <a:pt x="55258" y="25178"/>
                  </a:cubicBezTo>
                  <a:cubicBezTo>
                    <a:pt x="56222" y="24392"/>
                    <a:pt x="56710" y="23237"/>
                    <a:pt x="56698" y="22070"/>
                  </a:cubicBezTo>
                  <a:cubicBezTo>
                    <a:pt x="56710" y="20915"/>
                    <a:pt x="56222" y="19761"/>
                    <a:pt x="55270" y="18975"/>
                  </a:cubicBezTo>
                  <a:cubicBezTo>
                    <a:pt x="54924" y="18582"/>
                    <a:pt x="54531" y="18272"/>
                    <a:pt x="54103" y="18046"/>
                  </a:cubicBezTo>
                  <a:lnTo>
                    <a:pt x="32374" y="854"/>
                  </a:lnTo>
                  <a:cubicBezTo>
                    <a:pt x="31653" y="279"/>
                    <a:pt x="30790" y="1"/>
                    <a:pt x="29934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algn="ctr"/>
              <a:r>
                <a:rPr lang="uz-Cyrl-UZ" sz="2000" b="1" dirty="0">
                  <a:solidFill>
                    <a:schemeClr val="bg1"/>
                  </a:solidFill>
                </a:rPr>
                <a:t>2,0 %</a:t>
              </a:r>
              <a:br>
                <a:rPr lang="uz-Cyrl-UZ" sz="2000" b="1" dirty="0">
                  <a:solidFill>
                    <a:schemeClr val="bg1"/>
                  </a:solidFill>
                </a:rPr>
              </a:br>
              <a:r>
                <a:rPr lang="uz-Cyrl-UZ" sz="1400" i="1" dirty="0">
                  <a:solidFill>
                    <a:schemeClr val="bg1"/>
                  </a:solidFill>
                </a:rPr>
                <a:t>168 нафар</a:t>
              </a:r>
              <a:endParaRPr sz="1400" i="1" dirty="0">
                <a:solidFill>
                  <a:schemeClr val="bg1"/>
                </a:solidFill>
              </a:endParaRPr>
            </a:p>
          </p:txBody>
        </p:sp>
        <p:sp>
          <p:nvSpPr>
            <p:cNvPr id="90" name="Google Shape;175;p17"/>
            <p:cNvSpPr txBox="1"/>
            <p:nvPr/>
          </p:nvSpPr>
          <p:spPr>
            <a:xfrm>
              <a:off x="1834727" y="1335164"/>
              <a:ext cx="1823097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Халқаро пул ўтказмалари ва конверсион амалиётлар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1" dirty="0">
                <a:solidFill>
                  <a:schemeClr val="tx2">
                    <a:lumMod val="75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02" name="Google Shape;175;p17"/>
            <p:cNvSpPr txBox="1"/>
            <p:nvPr/>
          </p:nvSpPr>
          <p:spPr>
            <a:xfrm>
              <a:off x="4117618" y="1335164"/>
              <a:ext cx="17523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Банк </a:t>
              </a:r>
              <a:br>
                <a:rPr lang="uz-Cyrl-UZ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карталари</a:t>
              </a:r>
              <a:endParaRPr sz="1400" b="1" dirty="0">
                <a:solidFill>
                  <a:schemeClr val="tx2">
                    <a:lumMod val="75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04" name="Google Shape;175;p17"/>
            <p:cNvSpPr txBox="1"/>
            <p:nvPr/>
          </p:nvSpPr>
          <p:spPr>
            <a:xfrm>
              <a:off x="6568459" y="1345381"/>
              <a:ext cx="17523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Кредит маҳсулотлари</a:t>
              </a:r>
              <a:endParaRPr sz="1400" b="1" dirty="0">
                <a:solidFill>
                  <a:schemeClr val="tx2">
                    <a:lumMod val="75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95" name="Google Shape;177;p17"/>
          <p:cNvGrpSpPr/>
          <p:nvPr/>
        </p:nvGrpSpPr>
        <p:grpSpPr>
          <a:xfrm>
            <a:off x="1115011" y="2977312"/>
            <a:ext cx="2244939" cy="1788775"/>
            <a:chOff x="110855" y="2150100"/>
            <a:chExt cx="2244939" cy="1788775"/>
          </a:xfrm>
        </p:grpSpPr>
        <p:sp>
          <p:nvSpPr>
            <p:cNvPr id="96" name="Google Shape;178;p17"/>
            <p:cNvSpPr/>
            <p:nvPr/>
          </p:nvSpPr>
          <p:spPr>
            <a:xfrm>
              <a:off x="705552" y="2150100"/>
              <a:ext cx="1548183" cy="1206769"/>
            </a:xfrm>
            <a:custGeom>
              <a:avLst/>
              <a:gdLst/>
              <a:ahLst/>
              <a:cxnLst/>
              <a:rect l="l" t="t" r="r" b="b"/>
              <a:pathLst>
                <a:path w="56710" h="44204" extrusionOk="0">
                  <a:moveTo>
                    <a:pt x="29925" y="1"/>
                  </a:moveTo>
                  <a:cubicBezTo>
                    <a:pt x="28762" y="1"/>
                    <a:pt x="27608" y="515"/>
                    <a:pt x="26825" y="1496"/>
                  </a:cubicBezTo>
                  <a:lnTo>
                    <a:pt x="26349" y="2104"/>
                  </a:lnTo>
                  <a:cubicBezTo>
                    <a:pt x="24992" y="3806"/>
                    <a:pt x="25277" y="6283"/>
                    <a:pt x="26980" y="7640"/>
                  </a:cubicBezTo>
                  <a:lnTo>
                    <a:pt x="29290" y="9462"/>
                  </a:lnTo>
                  <a:lnTo>
                    <a:pt x="3882" y="9462"/>
                  </a:lnTo>
                  <a:cubicBezTo>
                    <a:pt x="1739" y="9462"/>
                    <a:pt x="0" y="11200"/>
                    <a:pt x="0" y="13343"/>
                  </a:cubicBezTo>
                  <a:lnTo>
                    <a:pt x="0" y="30929"/>
                  </a:lnTo>
                  <a:cubicBezTo>
                    <a:pt x="0" y="33072"/>
                    <a:pt x="1739" y="34810"/>
                    <a:pt x="3882" y="34810"/>
                  </a:cubicBezTo>
                  <a:lnTo>
                    <a:pt x="29183" y="34810"/>
                  </a:lnTo>
                  <a:lnTo>
                    <a:pt x="26956" y="36572"/>
                  </a:lnTo>
                  <a:cubicBezTo>
                    <a:pt x="25254" y="37918"/>
                    <a:pt x="24956" y="40394"/>
                    <a:pt x="26313" y="42109"/>
                  </a:cubicBezTo>
                  <a:lnTo>
                    <a:pt x="26789" y="42704"/>
                  </a:lnTo>
                  <a:cubicBezTo>
                    <a:pt x="27563" y="43690"/>
                    <a:pt x="28715" y="44204"/>
                    <a:pt x="29878" y="44204"/>
                  </a:cubicBezTo>
                  <a:cubicBezTo>
                    <a:pt x="30738" y="44204"/>
                    <a:pt x="31603" y="43923"/>
                    <a:pt x="32326" y="43347"/>
                  </a:cubicBezTo>
                  <a:lnTo>
                    <a:pt x="54091" y="26107"/>
                  </a:lnTo>
                  <a:cubicBezTo>
                    <a:pt x="54519" y="25880"/>
                    <a:pt x="54912" y="25571"/>
                    <a:pt x="55257" y="25178"/>
                  </a:cubicBezTo>
                  <a:cubicBezTo>
                    <a:pt x="56210" y="24392"/>
                    <a:pt x="56710" y="23237"/>
                    <a:pt x="56686" y="22070"/>
                  </a:cubicBezTo>
                  <a:cubicBezTo>
                    <a:pt x="56710" y="20915"/>
                    <a:pt x="56222" y="19761"/>
                    <a:pt x="55257" y="18975"/>
                  </a:cubicBezTo>
                  <a:cubicBezTo>
                    <a:pt x="54924" y="18582"/>
                    <a:pt x="54531" y="18272"/>
                    <a:pt x="54091" y="18046"/>
                  </a:cubicBezTo>
                  <a:lnTo>
                    <a:pt x="32362" y="854"/>
                  </a:lnTo>
                  <a:cubicBezTo>
                    <a:pt x="31640" y="279"/>
                    <a:pt x="30780" y="1"/>
                    <a:pt x="29925" y="1"/>
                  </a:cubicBez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2000" b="1" dirty="0">
                  <a:solidFill>
                    <a:schemeClr val="bg1"/>
                  </a:solidFill>
                </a:rPr>
                <a:t>0,6 %</a:t>
              </a:r>
              <a:br>
                <a:rPr lang="uz-Cyrl-UZ" sz="2000" b="1" dirty="0">
                  <a:solidFill>
                    <a:schemeClr val="bg1"/>
                  </a:solidFill>
                </a:rPr>
              </a:br>
              <a:r>
                <a:rPr lang="uz-Cyrl-UZ" sz="1400" i="1" dirty="0">
                  <a:solidFill>
                    <a:schemeClr val="bg1"/>
                  </a:solidFill>
                </a:rPr>
                <a:t>61 нафар</a:t>
              </a:r>
              <a:endParaRPr sz="1500" i="1" dirty="0">
                <a:solidFill>
                  <a:schemeClr val="bg1"/>
                </a:solidFill>
              </a:endParaRPr>
            </a:p>
          </p:txBody>
        </p:sp>
        <p:sp>
          <p:nvSpPr>
            <p:cNvPr id="99" name="Google Shape;183;p17"/>
            <p:cNvSpPr txBox="1"/>
            <p:nvPr/>
          </p:nvSpPr>
          <p:spPr>
            <a:xfrm>
              <a:off x="110855" y="3509275"/>
              <a:ext cx="2244939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chemeClr val="tx2">
                      <a:lumMod val="75000"/>
                    </a:schemeClr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Банк омонатлари</a:t>
              </a:r>
              <a:endParaRPr sz="1400" b="1" dirty="0">
                <a:solidFill>
                  <a:schemeClr val="tx2">
                    <a:lumMod val="75000"/>
                  </a:schemeClr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6135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5281" y="-76883"/>
            <a:ext cx="10515600" cy="692344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1116442" y="994706"/>
            <a:ext cx="4501716" cy="8489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томонидан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коррупцион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ҳаракатлар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содир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этилишига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дуч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келганмисиз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19" name="Google Shape;562;p26"/>
          <p:cNvGrpSpPr/>
          <p:nvPr/>
        </p:nvGrpSpPr>
        <p:grpSpPr>
          <a:xfrm>
            <a:off x="3042272" y="2341644"/>
            <a:ext cx="1486185" cy="2149491"/>
            <a:chOff x="3104017" y="1326163"/>
            <a:chExt cx="1551300" cy="2488223"/>
          </a:xfrm>
        </p:grpSpPr>
        <p:sp>
          <p:nvSpPr>
            <p:cNvPr id="20" name="Google Shape;563;p26"/>
            <p:cNvSpPr/>
            <p:nvPr/>
          </p:nvSpPr>
          <p:spPr>
            <a:xfrm>
              <a:off x="31587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31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799" y="30004"/>
                    <a:pt x="2323" y="29480"/>
                    <a:pt x="2323" y="28837"/>
                  </a:cubicBezTo>
                  <a:cubicBezTo>
                    <a:pt x="2323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71" y="55864"/>
                    <a:pt x="27671" y="56507"/>
                  </a:cubicBezTo>
                  <a:lnTo>
                    <a:pt x="27671" y="66235"/>
                  </a:lnTo>
                  <a:lnTo>
                    <a:pt x="23039" y="61603"/>
                  </a:lnTo>
                  <a:cubicBezTo>
                    <a:pt x="22813" y="61371"/>
                    <a:pt x="22516" y="61255"/>
                    <a:pt x="22218" y="61255"/>
                  </a:cubicBezTo>
                  <a:cubicBezTo>
                    <a:pt x="21920" y="61255"/>
                    <a:pt x="21623" y="61371"/>
                    <a:pt x="21396" y="61603"/>
                  </a:cubicBezTo>
                  <a:cubicBezTo>
                    <a:pt x="20944" y="62056"/>
                    <a:pt x="20944" y="62782"/>
                    <a:pt x="21396" y="63234"/>
                  </a:cubicBezTo>
                  <a:lnTo>
                    <a:pt x="28052" y="69902"/>
                  </a:lnTo>
                  <a:cubicBezTo>
                    <a:pt x="28266" y="70116"/>
                    <a:pt x="28564" y="70235"/>
                    <a:pt x="28874" y="70235"/>
                  </a:cubicBezTo>
                  <a:cubicBezTo>
                    <a:pt x="29183" y="70235"/>
                    <a:pt x="29481" y="70116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8" y="61603"/>
                  </a:cubicBezTo>
                  <a:lnTo>
                    <a:pt x="29993" y="66318"/>
                  </a:lnTo>
                  <a:lnTo>
                    <a:pt x="29993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33" y="0"/>
                    <a:pt x="28838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564;p26"/>
            <p:cNvSpPr/>
            <p:nvPr/>
          </p:nvSpPr>
          <p:spPr>
            <a:xfrm>
              <a:off x="33902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69E7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ЙЎҚ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2" name="Google Shape;566;p26"/>
            <p:cNvSpPr txBox="1"/>
            <p:nvPr/>
          </p:nvSpPr>
          <p:spPr>
            <a:xfrm>
              <a:off x="3104017" y="3300679"/>
              <a:ext cx="1551300" cy="51370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96,0 %</a:t>
              </a:r>
              <a:b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3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8 441 нафар</a:t>
              </a:r>
              <a:endParaRPr sz="13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23" name="Google Shape;567;p26"/>
          <p:cNvGrpSpPr/>
          <p:nvPr/>
        </p:nvGrpSpPr>
        <p:grpSpPr>
          <a:xfrm>
            <a:off x="1658410" y="2341644"/>
            <a:ext cx="1486185" cy="2076834"/>
            <a:chOff x="1720155" y="1326163"/>
            <a:chExt cx="1551300" cy="2404116"/>
          </a:xfrm>
        </p:grpSpPr>
        <p:sp>
          <p:nvSpPr>
            <p:cNvPr id="24" name="Google Shape;568;p26"/>
            <p:cNvSpPr/>
            <p:nvPr/>
          </p:nvSpPr>
          <p:spPr>
            <a:xfrm>
              <a:off x="2006488" y="1557738"/>
              <a:ext cx="978725" cy="978700"/>
            </a:xfrm>
            <a:custGeom>
              <a:avLst/>
              <a:gdLst/>
              <a:ahLst/>
              <a:cxnLst/>
              <a:rect l="l" t="t" r="r" b="b"/>
              <a:pathLst>
                <a:path w="39149" h="39148" extrusionOk="0">
                  <a:moveTo>
                    <a:pt x="19575" y="0"/>
                  </a:moveTo>
                  <a:cubicBezTo>
                    <a:pt x="8764" y="0"/>
                    <a:pt x="1" y="8763"/>
                    <a:pt x="1" y="19574"/>
                  </a:cubicBezTo>
                  <a:cubicBezTo>
                    <a:pt x="1" y="30385"/>
                    <a:pt x="8764" y="39148"/>
                    <a:pt x="19575" y="39148"/>
                  </a:cubicBezTo>
                  <a:cubicBezTo>
                    <a:pt x="30386" y="39148"/>
                    <a:pt x="39149" y="30385"/>
                    <a:pt x="39149" y="19574"/>
                  </a:cubicBezTo>
                  <a:cubicBezTo>
                    <a:pt x="39149" y="8763"/>
                    <a:pt x="30386" y="0"/>
                    <a:pt x="1957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ҲА</a:t>
              </a:r>
              <a:endParaRPr sz="17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5" name="Google Shape;569;p26"/>
            <p:cNvSpPr/>
            <p:nvPr/>
          </p:nvSpPr>
          <p:spPr>
            <a:xfrm>
              <a:off x="1774913" y="1326163"/>
              <a:ext cx="1441875" cy="1755900"/>
            </a:xfrm>
            <a:custGeom>
              <a:avLst/>
              <a:gdLst/>
              <a:ahLst/>
              <a:cxnLst/>
              <a:rect l="l" t="t" r="r" b="b"/>
              <a:pathLst>
                <a:path w="57675" h="70236" extrusionOk="0">
                  <a:moveTo>
                    <a:pt x="28838" y="0"/>
                  </a:moveTo>
                  <a:cubicBezTo>
                    <a:pt x="12943" y="0"/>
                    <a:pt x="1" y="12942"/>
                    <a:pt x="1" y="28837"/>
                  </a:cubicBezTo>
                  <a:cubicBezTo>
                    <a:pt x="1" y="29480"/>
                    <a:pt x="525" y="30004"/>
                    <a:pt x="1168" y="30004"/>
                  </a:cubicBezTo>
                  <a:cubicBezTo>
                    <a:pt x="1810" y="30004"/>
                    <a:pt x="2334" y="29480"/>
                    <a:pt x="2334" y="28837"/>
                  </a:cubicBezTo>
                  <a:cubicBezTo>
                    <a:pt x="2334" y="14216"/>
                    <a:pt x="14217" y="2322"/>
                    <a:pt x="28838" y="2322"/>
                  </a:cubicBezTo>
                  <a:cubicBezTo>
                    <a:pt x="43459" y="2322"/>
                    <a:pt x="55353" y="14216"/>
                    <a:pt x="55353" y="28837"/>
                  </a:cubicBezTo>
                  <a:cubicBezTo>
                    <a:pt x="55353" y="43458"/>
                    <a:pt x="43459" y="55352"/>
                    <a:pt x="28838" y="55352"/>
                  </a:cubicBezTo>
                  <a:cubicBezTo>
                    <a:pt x="28195" y="55352"/>
                    <a:pt x="27683" y="55864"/>
                    <a:pt x="27683" y="56507"/>
                  </a:cubicBezTo>
                  <a:lnTo>
                    <a:pt x="27683" y="66247"/>
                  </a:lnTo>
                  <a:lnTo>
                    <a:pt x="23027" y="61603"/>
                  </a:lnTo>
                  <a:cubicBezTo>
                    <a:pt x="22801" y="61371"/>
                    <a:pt x="22507" y="61255"/>
                    <a:pt x="22210" y="61255"/>
                  </a:cubicBezTo>
                  <a:cubicBezTo>
                    <a:pt x="21914" y="61255"/>
                    <a:pt x="21617" y="61371"/>
                    <a:pt x="21384" y="61603"/>
                  </a:cubicBezTo>
                  <a:cubicBezTo>
                    <a:pt x="20932" y="62056"/>
                    <a:pt x="20932" y="62782"/>
                    <a:pt x="21384" y="63234"/>
                  </a:cubicBezTo>
                  <a:lnTo>
                    <a:pt x="28052" y="69902"/>
                  </a:lnTo>
                  <a:cubicBezTo>
                    <a:pt x="28278" y="70128"/>
                    <a:pt x="28576" y="70235"/>
                    <a:pt x="28873" y="70235"/>
                  </a:cubicBezTo>
                  <a:cubicBezTo>
                    <a:pt x="29171" y="70235"/>
                    <a:pt x="29457" y="70128"/>
                    <a:pt x="29695" y="69902"/>
                  </a:cubicBezTo>
                  <a:lnTo>
                    <a:pt x="36351" y="63234"/>
                  </a:lnTo>
                  <a:cubicBezTo>
                    <a:pt x="36803" y="62782"/>
                    <a:pt x="36803" y="62056"/>
                    <a:pt x="36351" y="61603"/>
                  </a:cubicBezTo>
                  <a:cubicBezTo>
                    <a:pt x="36124" y="61371"/>
                    <a:pt x="35827" y="61255"/>
                    <a:pt x="35529" y="61255"/>
                  </a:cubicBezTo>
                  <a:cubicBezTo>
                    <a:pt x="35231" y="61255"/>
                    <a:pt x="34934" y="61371"/>
                    <a:pt x="34707" y="61603"/>
                  </a:cubicBezTo>
                  <a:lnTo>
                    <a:pt x="30004" y="66306"/>
                  </a:lnTo>
                  <a:lnTo>
                    <a:pt x="30004" y="57650"/>
                  </a:lnTo>
                  <a:cubicBezTo>
                    <a:pt x="45364" y="57031"/>
                    <a:pt x="57675" y="44351"/>
                    <a:pt x="57675" y="28837"/>
                  </a:cubicBezTo>
                  <a:cubicBezTo>
                    <a:pt x="57675" y="12942"/>
                    <a:pt x="44744" y="0"/>
                    <a:pt x="28838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571;p26"/>
            <p:cNvSpPr txBox="1"/>
            <p:nvPr/>
          </p:nvSpPr>
          <p:spPr>
            <a:xfrm>
              <a:off x="1720155" y="3300679"/>
              <a:ext cx="1551300" cy="42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4,0 %</a:t>
              </a:r>
              <a:b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300" b="1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355</a:t>
              </a:r>
              <a:r>
                <a:rPr lang="uz-Cyrl-UZ" sz="13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нафар</a:t>
              </a: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</a:t>
              </a:r>
              <a:endParaRPr sz="1700" b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60" name="Заголовок 1"/>
          <p:cNvSpPr txBox="1">
            <a:spLocks/>
          </p:cNvSpPr>
          <p:nvPr/>
        </p:nvSpPr>
        <p:spPr>
          <a:xfrm>
            <a:off x="6581192" y="893418"/>
            <a:ext cx="4366726" cy="10515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кўрсатилишида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таниш-билишчилик”дан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фойдаланганмисиз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</p:txBody>
      </p:sp>
      <p:grpSp>
        <p:nvGrpSpPr>
          <p:cNvPr id="62" name="Google Shape;951;p35"/>
          <p:cNvGrpSpPr/>
          <p:nvPr/>
        </p:nvGrpSpPr>
        <p:grpSpPr>
          <a:xfrm>
            <a:off x="7093864" y="2248143"/>
            <a:ext cx="2192986" cy="1948879"/>
            <a:chOff x="1479938" y="1944553"/>
            <a:chExt cx="1793125" cy="1544710"/>
          </a:xfrm>
        </p:grpSpPr>
        <p:sp>
          <p:nvSpPr>
            <p:cNvPr id="63" name="Google Shape;952;p35"/>
            <p:cNvSpPr/>
            <p:nvPr/>
          </p:nvSpPr>
          <p:spPr>
            <a:xfrm>
              <a:off x="1897555" y="1944553"/>
              <a:ext cx="626000" cy="552075"/>
            </a:xfrm>
            <a:custGeom>
              <a:avLst/>
              <a:gdLst/>
              <a:ahLst/>
              <a:cxnLst/>
              <a:rect l="l" t="t" r="r" b="b"/>
              <a:pathLst>
                <a:path w="20730" h="20730" extrusionOk="0">
                  <a:moveTo>
                    <a:pt x="10371" y="1"/>
                  </a:moveTo>
                  <a:cubicBezTo>
                    <a:pt x="4644" y="1"/>
                    <a:pt x="1" y="4644"/>
                    <a:pt x="1" y="10371"/>
                  </a:cubicBezTo>
                  <a:cubicBezTo>
                    <a:pt x="1" y="16086"/>
                    <a:pt x="4644" y="20730"/>
                    <a:pt x="10371" y="20730"/>
                  </a:cubicBezTo>
                  <a:cubicBezTo>
                    <a:pt x="16086" y="20730"/>
                    <a:pt x="20729" y="16086"/>
                    <a:pt x="20729" y="10371"/>
                  </a:cubicBezTo>
                  <a:cubicBezTo>
                    <a:pt x="20729" y="4644"/>
                    <a:pt x="16086" y="1"/>
                    <a:pt x="10371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6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4,9 %</a:t>
              </a:r>
              <a:endParaRPr sz="700" b="1" dirty="0"/>
            </a:p>
          </p:txBody>
        </p:sp>
        <p:sp>
          <p:nvSpPr>
            <p:cNvPr id="65" name="Google Shape;953;p35"/>
            <p:cNvSpPr/>
            <p:nvPr/>
          </p:nvSpPr>
          <p:spPr>
            <a:xfrm>
              <a:off x="2277738" y="2018663"/>
              <a:ext cx="359000" cy="559925"/>
            </a:xfrm>
            <a:custGeom>
              <a:avLst/>
              <a:gdLst/>
              <a:ahLst/>
              <a:cxnLst/>
              <a:rect l="l" t="t" r="r" b="b"/>
              <a:pathLst>
                <a:path w="14360" h="22397" fill="none" extrusionOk="0">
                  <a:moveTo>
                    <a:pt x="11907" y="1"/>
                  </a:moveTo>
                  <a:cubicBezTo>
                    <a:pt x="13455" y="2298"/>
                    <a:pt x="14360" y="5061"/>
                    <a:pt x="14360" y="8037"/>
                  </a:cubicBezTo>
                  <a:cubicBezTo>
                    <a:pt x="14360" y="15967"/>
                    <a:pt x="7930" y="22396"/>
                    <a:pt x="1" y="22396"/>
                  </a:cubicBezTo>
                </a:path>
              </a:pathLst>
            </a:custGeom>
            <a:noFill/>
            <a:ln w="81550" cap="flat" cmpd="sng">
              <a:solidFill>
                <a:srgbClr val="FF0000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7" name="Google Shape;954;p35"/>
            <p:cNvGrpSpPr/>
            <p:nvPr/>
          </p:nvGrpSpPr>
          <p:grpSpPr>
            <a:xfrm>
              <a:off x="1479938" y="2094138"/>
              <a:ext cx="1793125" cy="1395125"/>
              <a:chOff x="1597088" y="2023550"/>
              <a:chExt cx="1793125" cy="1395125"/>
            </a:xfrm>
          </p:grpSpPr>
          <p:sp>
            <p:nvSpPr>
              <p:cNvPr id="69" name="Google Shape;955;p35"/>
              <p:cNvSpPr/>
              <p:nvPr/>
            </p:nvSpPr>
            <p:spPr>
              <a:xfrm>
                <a:off x="2968088" y="2088450"/>
                <a:ext cx="36705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4682" h="5049" fill="none" extrusionOk="0">
                    <a:moveTo>
                      <a:pt x="14681" y="0"/>
                    </a:moveTo>
                    <a:lnTo>
                      <a:pt x="5037" y="0"/>
                    </a:lnTo>
                    <a:cubicBezTo>
                      <a:pt x="2251" y="0"/>
                      <a:pt x="1" y="2262"/>
                      <a:pt x="1" y="5048"/>
                    </a:cubicBezTo>
                  </a:path>
                </a:pathLst>
              </a:custGeom>
              <a:solidFill>
                <a:srgbClr val="FF0000"/>
              </a:solidFill>
              <a:ln w="40775" cap="flat" cmpd="sng">
                <a:solidFill>
                  <a:srgbClr val="FF000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956;p35"/>
              <p:cNvSpPr/>
              <p:nvPr/>
            </p:nvSpPr>
            <p:spPr>
              <a:xfrm>
                <a:off x="1597088" y="2214650"/>
                <a:ext cx="1371025" cy="1204025"/>
              </a:xfrm>
              <a:custGeom>
                <a:avLst/>
                <a:gdLst/>
                <a:ahLst/>
                <a:cxnLst/>
                <a:rect l="l" t="t" r="r" b="b"/>
                <a:pathLst>
                  <a:path w="54841" h="48161" fill="none" extrusionOk="0">
                    <a:moveTo>
                      <a:pt x="13872" y="1905"/>
                    </a:moveTo>
                    <a:lnTo>
                      <a:pt x="5037" y="1905"/>
                    </a:lnTo>
                    <a:cubicBezTo>
                      <a:pt x="2251" y="1905"/>
                      <a:pt x="1" y="4167"/>
                      <a:pt x="1" y="6954"/>
                    </a:cubicBezTo>
                    <a:lnTo>
                      <a:pt x="1" y="34671"/>
                    </a:lnTo>
                    <a:cubicBezTo>
                      <a:pt x="1" y="37457"/>
                      <a:pt x="2251" y="39719"/>
                      <a:pt x="5037" y="39719"/>
                    </a:cubicBezTo>
                    <a:lnTo>
                      <a:pt x="20372" y="39719"/>
                    </a:lnTo>
                    <a:cubicBezTo>
                      <a:pt x="21015" y="39719"/>
                      <a:pt x="21634" y="40029"/>
                      <a:pt x="22015" y="40553"/>
                    </a:cubicBezTo>
                    <a:lnTo>
                      <a:pt x="25766" y="47054"/>
                    </a:lnTo>
                    <a:cubicBezTo>
                      <a:pt x="26587" y="48161"/>
                      <a:pt x="28254" y="48161"/>
                      <a:pt x="29064" y="47054"/>
                    </a:cubicBezTo>
                    <a:lnTo>
                      <a:pt x="32814" y="40553"/>
                    </a:lnTo>
                    <a:cubicBezTo>
                      <a:pt x="33207" y="40029"/>
                      <a:pt x="33815" y="39719"/>
                      <a:pt x="34469" y="39719"/>
                    </a:cubicBezTo>
                    <a:lnTo>
                      <a:pt x="49793" y="39719"/>
                    </a:lnTo>
                    <a:cubicBezTo>
                      <a:pt x="52579" y="39719"/>
                      <a:pt x="54841" y="37457"/>
                      <a:pt x="54841" y="34671"/>
                    </a:cubicBezTo>
                    <a:lnTo>
                      <a:pt x="54841" y="0"/>
                    </a:lnTo>
                  </a:path>
                </a:pathLst>
              </a:custGeom>
              <a:solidFill>
                <a:srgbClr val="FF0000"/>
              </a:solidFill>
              <a:ln w="40775" cap="flat" cmpd="sng">
                <a:solidFill>
                  <a:srgbClr val="FF000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957;p35"/>
              <p:cNvSpPr/>
              <p:nvPr/>
            </p:nvSpPr>
            <p:spPr>
              <a:xfrm>
                <a:off x="3280038" y="2023550"/>
                <a:ext cx="110175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5192" extrusionOk="0">
                    <a:moveTo>
                      <a:pt x="25" y="0"/>
                    </a:moveTo>
                    <a:lnTo>
                      <a:pt x="2263" y="2572"/>
                    </a:lnTo>
                    <a:lnTo>
                      <a:pt x="1" y="5180"/>
                    </a:lnTo>
                    <a:lnTo>
                      <a:pt x="13" y="5192"/>
                    </a:lnTo>
                    <a:lnTo>
                      <a:pt x="2120" y="5192"/>
                    </a:lnTo>
                    <a:lnTo>
                      <a:pt x="3334" y="3799"/>
                    </a:lnTo>
                    <a:lnTo>
                      <a:pt x="4406" y="2572"/>
                    </a:lnTo>
                    <a:lnTo>
                      <a:pt x="2168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" name="Google Shape;963;p35"/>
            <p:cNvSpPr txBox="1"/>
            <p:nvPr/>
          </p:nvSpPr>
          <p:spPr>
            <a:xfrm>
              <a:off x="1479938" y="2670763"/>
              <a:ext cx="1371000" cy="40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ҲА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432 нафар</a:t>
              </a: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 </a:t>
              </a:r>
              <a:endParaRPr sz="1700" b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72" name="Google Shape;965;p35"/>
          <p:cNvGrpSpPr/>
          <p:nvPr/>
        </p:nvGrpSpPr>
        <p:grpSpPr>
          <a:xfrm>
            <a:off x="8626001" y="2473765"/>
            <a:ext cx="2213068" cy="1936677"/>
            <a:chOff x="3012075" y="2170175"/>
            <a:chExt cx="1809546" cy="1535038"/>
          </a:xfrm>
        </p:grpSpPr>
        <p:sp>
          <p:nvSpPr>
            <p:cNvPr id="73" name="Google Shape;966;p35"/>
            <p:cNvSpPr/>
            <p:nvPr/>
          </p:nvSpPr>
          <p:spPr>
            <a:xfrm>
              <a:off x="3672822" y="3041852"/>
              <a:ext cx="637908" cy="599262"/>
            </a:xfrm>
            <a:custGeom>
              <a:avLst/>
              <a:gdLst/>
              <a:ahLst/>
              <a:cxnLst/>
              <a:rect l="l" t="t" r="r" b="b"/>
              <a:pathLst>
                <a:path w="20730" h="20718" extrusionOk="0">
                  <a:moveTo>
                    <a:pt x="10359" y="1"/>
                  </a:moveTo>
                  <a:cubicBezTo>
                    <a:pt x="4644" y="1"/>
                    <a:pt x="1" y="4633"/>
                    <a:pt x="1" y="10359"/>
                  </a:cubicBezTo>
                  <a:cubicBezTo>
                    <a:pt x="1" y="16074"/>
                    <a:pt x="4644" y="20718"/>
                    <a:pt x="10359" y="20718"/>
                  </a:cubicBezTo>
                  <a:cubicBezTo>
                    <a:pt x="16086" y="20718"/>
                    <a:pt x="20729" y="16074"/>
                    <a:pt x="20729" y="10359"/>
                  </a:cubicBezTo>
                  <a:cubicBezTo>
                    <a:pt x="20729" y="4633"/>
                    <a:pt x="16086" y="1"/>
                    <a:pt x="10359" y="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6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95,1%</a:t>
              </a:r>
              <a:endParaRPr sz="16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</a:endParaRPr>
            </a:p>
          </p:txBody>
        </p:sp>
        <p:sp>
          <p:nvSpPr>
            <p:cNvPr id="74" name="Google Shape;967;p35"/>
            <p:cNvSpPr/>
            <p:nvPr/>
          </p:nvSpPr>
          <p:spPr>
            <a:xfrm>
              <a:off x="3526163" y="3098563"/>
              <a:ext cx="325650" cy="606650"/>
            </a:xfrm>
            <a:custGeom>
              <a:avLst/>
              <a:gdLst/>
              <a:ahLst/>
              <a:cxnLst/>
              <a:rect l="l" t="t" r="r" b="b"/>
              <a:pathLst>
                <a:path w="13026" h="24266" fill="none" extrusionOk="0">
                  <a:moveTo>
                    <a:pt x="13026" y="24265"/>
                  </a:moveTo>
                  <a:cubicBezTo>
                    <a:pt x="10311" y="23742"/>
                    <a:pt x="7716" y="22420"/>
                    <a:pt x="5608" y="20313"/>
                  </a:cubicBezTo>
                  <a:cubicBezTo>
                    <a:pt x="0" y="14705"/>
                    <a:pt x="0" y="5608"/>
                    <a:pt x="5608" y="1"/>
                  </a:cubicBezTo>
                </a:path>
              </a:pathLst>
            </a:custGeom>
            <a:solidFill>
              <a:srgbClr val="00B050"/>
            </a:solidFill>
            <a:ln w="81550" cap="flat" cmpd="sng">
              <a:solidFill>
                <a:srgbClr val="00B050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5" name="Google Shape;968;p35"/>
            <p:cNvGrpSpPr/>
            <p:nvPr/>
          </p:nvGrpSpPr>
          <p:grpSpPr>
            <a:xfrm flipH="1">
              <a:off x="3028521" y="2170175"/>
              <a:ext cx="1793100" cy="1395450"/>
              <a:chOff x="2679963" y="2089625"/>
              <a:chExt cx="1793100" cy="1395450"/>
            </a:xfrm>
          </p:grpSpPr>
          <p:sp>
            <p:nvSpPr>
              <p:cNvPr id="77" name="Google Shape;969;p35"/>
              <p:cNvSpPr/>
              <p:nvPr/>
            </p:nvSpPr>
            <p:spPr>
              <a:xfrm>
                <a:off x="2735038" y="3293950"/>
                <a:ext cx="367025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4681" h="5049" fill="none" extrusionOk="0">
                    <a:moveTo>
                      <a:pt x="0" y="5048"/>
                    </a:moveTo>
                    <a:lnTo>
                      <a:pt x="9633" y="5048"/>
                    </a:lnTo>
                    <a:cubicBezTo>
                      <a:pt x="12419" y="5048"/>
                      <a:pt x="14681" y="2786"/>
                      <a:pt x="14681" y="0"/>
                    </a:cubicBezTo>
                  </a:path>
                </a:pathLst>
              </a:custGeom>
              <a:noFill/>
              <a:ln w="40775" cap="flat" cmpd="sng">
                <a:solidFill>
                  <a:srgbClr val="00B05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970;p35"/>
              <p:cNvSpPr/>
              <p:nvPr/>
            </p:nvSpPr>
            <p:spPr>
              <a:xfrm>
                <a:off x="3102038" y="2089625"/>
                <a:ext cx="1371025" cy="1204350"/>
              </a:xfrm>
              <a:custGeom>
                <a:avLst/>
                <a:gdLst/>
                <a:ahLst/>
                <a:cxnLst/>
                <a:rect l="l" t="t" r="r" b="b"/>
                <a:pathLst>
                  <a:path w="54841" h="48174" fill="none" extrusionOk="0">
                    <a:moveTo>
                      <a:pt x="40958" y="46268"/>
                    </a:moveTo>
                    <a:lnTo>
                      <a:pt x="49793" y="46268"/>
                    </a:lnTo>
                    <a:cubicBezTo>
                      <a:pt x="52579" y="46268"/>
                      <a:pt x="54841" y="44006"/>
                      <a:pt x="54841" y="41220"/>
                    </a:cubicBezTo>
                    <a:lnTo>
                      <a:pt x="54841" y="13490"/>
                    </a:lnTo>
                    <a:cubicBezTo>
                      <a:pt x="54841" y="10704"/>
                      <a:pt x="52579" y="8454"/>
                      <a:pt x="49793" y="8454"/>
                    </a:cubicBezTo>
                    <a:lnTo>
                      <a:pt x="34469" y="8454"/>
                    </a:lnTo>
                    <a:cubicBezTo>
                      <a:pt x="33815" y="8454"/>
                      <a:pt x="33207" y="8145"/>
                      <a:pt x="32814" y="7621"/>
                    </a:cubicBezTo>
                    <a:lnTo>
                      <a:pt x="29064" y="1120"/>
                    </a:lnTo>
                    <a:cubicBezTo>
                      <a:pt x="28254" y="1"/>
                      <a:pt x="26587" y="1"/>
                      <a:pt x="25766" y="1120"/>
                    </a:cubicBezTo>
                    <a:lnTo>
                      <a:pt x="22015" y="7621"/>
                    </a:lnTo>
                    <a:cubicBezTo>
                      <a:pt x="21634" y="8145"/>
                      <a:pt x="21027" y="8454"/>
                      <a:pt x="20372" y="8454"/>
                    </a:cubicBezTo>
                    <a:lnTo>
                      <a:pt x="5037" y="8454"/>
                    </a:lnTo>
                    <a:cubicBezTo>
                      <a:pt x="2251" y="8454"/>
                      <a:pt x="1" y="10704"/>
                      <a:pt x="1" y="13490"/>
                    </a:cubicBezTo>
                    <a:lnTo>
                      <a:pt x="1" y="48173"/>
                    </a:lnTo>
                  </a:path>
                </a:pathLst>
              </a:custGeom>
              <a:solidFill>
                <a:schemeClr val="accent2"/>
              </a:solidFill>
              <a:ln w="40775" cap="flat" cmpd="sng">
                <a:solidFill>
                  <a:srgbClr val="00B05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971;p35"/>
              <p:cNvSpPr/>
              <p:nvPr/>
            </p:nvSpPr>
            <p:spPr>
              <a:xfrm>
                <a:off x="2679963" y="3354975"/>
                <a:ext cx="110175" cy="130100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5204" extrusionOk="0">
                    <a:moveTo>
                      <a:pt x="2287" y="0"/>
                    </a:moveTo>
                    <a:lnTo>
                      <a:pt x="1060" y="1405"/>
                    </a:lnTo>
                    <a:lnTo>
                      <a:pt x="1" y="2631"/>
                    </a:lnTo>
                    <a:lnTo>
                      <a:pt x="2239" y="5203"/>
                    </a:lnTo>
                    <a:lnTo>
                      <a:pt x="4370" y="5203"/>
                    </a:lnTo>
                    <a:lnTo>
                      <a:pt x="2132" y="2631"/>
                    </a:lnTo>
                    <a:lnTo>
                      <a:pt x="4406" y="12"/>
                    </a:lnTo>
                    <a:lnTo>
                      <a:pt x="4394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6" name="Google Shape;977;p35"/>
            <p:cNvSpPr txBox="1"/>
            <p:nvPr/>
          </p:nvSpPr>
          <p:spPr>
            <a:xfrm>
              <a:off x="3012075" y="2594563"/>
              <a:ext cx="1371000" cy="40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ЙЎҚ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8 364 нафар</a:t>
              </a:r>
              <a:endParaRPr sz="12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8197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9734" y="236451"/>
            <a:ext cx="8386464" cy="436261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1106253" y="947471"/>
            <a:ext cx="4939984" cy="10515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Банкларда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қабул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қилиш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коррупция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билан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боғлиқ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ҳолатларга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дуч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келганмисиз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57" name="Google Shape;951;p35"/>
          <p:cNvGrpSpPr/>
          <p:nvPr/>
        </p:nvGrpSpPr>
        <p:grpSpPr>
          <a:xfrm>
            <a:off x="1504292" y="2200494"/>
            <a:ext cx="2267475" cy="1898003"/>
            <a:chOff x="1479938" y="1944553"/>
            <a:chExt cx="1793125" cy="1544710"/>
          </a:xfrm>
        </p:grpSpPr>
        <p:sp>
          <p:nvSpPr>
            <p:cNvPr id="60" name="Google Shape;952;p35"/>
            <p:cNvSpPr/>
            <p:nvPr/>
          </p:nvSpPr>
          <p:spPr>
            <a:xfrm>
              <a:off x="1897555" y="1944553"/>
              <a:ext cx="626000" cy="552075"/>
            </a:xfrm>
            <a:custGeom>
              <a:avLst/>
              <a:gdLst/>
              <a:ahLst/>
              <a:cxnLst/>
              <a:rect l="l" t="t" r="r" b="b"/>
              <a:pathLst>
                <a:path w="20730" h="20730" extrusionOk="0">
                  <a:moveTo>
                    <a:pt x="10371" y="1"/>
                  </a:moveTo>
                  <a:cubicBezTo>
                    <a:pt x="4644" y="1"/>
                    <a:pt x="1" y="4644"/>
                    <a:pt x="1" y="10371"/>
                  </a:cubicBezTo>
                  <a:cubicBezTo>
                    <a:pt x="1" y="16086"/>
                    <a:pt x="4644" y="20730"/>
                    <a:pt x="10371" y="20730"/>
                  </a:cubicBezTo>
                  <a:cubicBezTo>
                    <a:pt x="16086" y="20730"/>
                    <a:pt x="20729" y="16086"/>
                    <a:pt x="20729" y="10371"/>
                  </a:cubicBezTo>
                  <a:cubicBezTo>
                    <a:pt x="20729" y="4644"/>
                    <a:pt x="16086" y="1"/>
                    <a:pt x="10371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3,8%</a:t>
              </a:r>
              <a:endParaRPr sz="500" b="1" dirty="0"/>
            </a:p>
          </p:txBody>
        </p:sp>
        <p:sp>
          <p:nvSpPr>
            <p:cNvPr id="62" name="Google Shape;953;p35"/>
            <p:cNvSpPr/>
            <p:nvPr/>
          </p:nvSpPr>
          <p:spPr>
            <a:xfrm>
              <a:off x="2277738" y="2018663"/>
              <a:ext cx="359000" cy="559925"/>
            </a:xfrm>
            <a:custGeom>
              <a:avLst/>
              <a:gdLst/>
              <a:ahLst/>
              <a:cxnLst/>
              <a:rect l="l" t="t" r="r" b="b"/>
              <a:pathLst>
                <a:path w="14360" h="22397" fill="none" extrusionOk="0">
                  <a:moveTo>
                    <a:pt x="11907" y="1"/>
                  </a:moveTo>
                  <a:cubicBezTo>
                    <a:pt x="13455" y="2298"/>
                    <a:pt x="14360" y="5061"/>
                    <a:pt x="14360" y="8037"/>
                  </a:cubicBezTo>
                  <a:cubicBezTo>
                    <a:pt x="14360" y="15967"/>
                    <a:pt x="7930" y="22396"/>
                    <a:pt x="1" y="22396"/>
                  </a:cubicBezTo>
                </a:path>
              </a:pathLst>
            </a:custGeom>
            <a:noFill/>
            <a:ln w="81550" cap="flat" cmpd="sng">
              <a:solidFill>
                <a:srgbClr val="FF0000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3" name="Google Shape;954;p35"/>
            <p:cNvGrpSpPr/>
            <p:nvPr/>
          </p:nvGrpSpPr>
          <p:grpSpPr>
            <a:xfrm>
              <a:off x="1479938" y="2094138"/>
              <a:ext cx="1793125" cy="1395125"/>
              <a:chOff x="1597088" y="2023550"/>
              <a:chExt cx="1793125" cy="1395125"/>
            </a:xfrm>
          </p:grpSpPr>
          <p:sp>
            <p:nvSpPr>
              <p:cNvPr id="73" name="Google Shape;955;p35"/>
              <p:cNvSpPr/>
              <p:nvPr/>
            </p:nvSpPr>
            <p:spPr>
              <a:xfrm>
                <a:off x="2968088" y="2088450"/>
                <a:ext cx="36705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4682" h="5049" fill="none" extrusionOk="0">
                    <a:moveTo>
                      <a:pt x="14681" y="0"/>
                    </a:moveTo>
                    <a:lnTo>
                      <a:pt x="5037" y="0"/>
                    </a:lnTo>
                    <a:cubicBezTo>
                      <a:pt x="2251" y="0"/>
                      <a:pt x="1" y="2262"/>
                      <a:pt x="1" y="5048"/>
                    </a:cubicBezTo>
                  </a:path>
                </a:pathLst>
              </a:custGeom>
              <a:solidFill>
                <a:srgbClr val="FF0000"/>
              </a:solidFill>
              <a:ln w="40775" cap="flat" cmpd="sng">
                <a:solidFill>
                  <a:srgbClr val="FF000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956;p35"/>
              <p:cNvSpPr/>
              <p:nvPr/>
            </p:nvSpPr>
            <p:spPr>
              <a:xfrm>
                <a:off x="1597088" y="2214650"/>
                <a:ext cx="1371025" cy="1204025"/>
              </a:xfrm>
              <a:custGeom>
                <a:avLst/>
                <a:gdLst/>
                <a:ahLst/>
                <a:cxnLst/>
                <a:rect l="l" t="t" r="r" b="b"/>
                <a:pathLst>
                  <a:path w="54841" h="48161" fill="none" extrusionOk="0">
                    <a:moveTo>
                      <a:pt x="13872" y="1905"/>
                    </a:moveTo>
                    <a:lnTo>
                      <a:pt x="5037" y="1905"/>
                    </a:lnTo>
                    <a:cubicBezTo>
                      <a:pt x="2251" y="1905"/>
                      <a:pt x="1" y="4167"/>
                      <a:pt x="1" y="6954"/>
                    </a:cubicBezTo>
                    <a:lnTo>
                      <a:pt x="1" y="34671"/>
                    </a:lnTo>
                    <a:cubicBezTo>
                      <a:pt x="1" y="37457"/>
                      <a:pt x="2251" y="39719"/>
                      <a:pt x="5037" y="39719"/>
                    </a:cubicBezTo>
                    <a:lnTo>
                      <a:pt x="20372" y="39719"/>
                    </a:lnTo>
                    <a:cubicBezTo>
                      <a:pt x="21015" y="39719"/>
                      <a:pt x="21634" y="40029"/>
                      <a:pt x="22015" y="40553"/>
                    </a:cubicBezTo>
                    <a:lnTo>
                      <a:pt x="25766" y="47054"/>
                    </a:lnTo>
                    <a:cubicBezTo>
                      <a:pt x="26587" y="48161"/>
                      <a:pt x="28254" y="48161"/>
                      <a:pt x="29064" y="47054"/>
                    </a:cubicBezTo>
                    <a:lnTo>
                      <a:pt x="32814" y="40553"/>
                    </a:lnTo>
                    <a:cubicBezTo>
                      <a:pt x="33207" y="40029"/>
                      <a:pt x="33815" y="39719"/>
                      <a:pt x="34469" y="39719"/>
                    </a:cubicBezTo>
                    <a:lnTo>
                      <a:pt x="49793" y="39719"/>
                    </a:lnTo>
                    <a:cubicBezTo>
                      <a:pt x="52579" y="39719"/>
                      <a:pt x="54841" y="37457"/>
                      <a:pt x="54841" y="34671"/>
                    </a:cubicBezTo>
                    <a:lnTo>
                      <a:pt x="54841" y="0"/>
                    </a:lnTo>
                  </a:path>
                </a:pathLst>
              </a:custGeom>
              <a:solidFill>
                <a:srgbClr val="FF0000"/>
              </a:solidFill>
              <a:ln w="40775" cap="flat" cmpd="sng">
                <a:solidFill>
                  <a:srgbClr val="FF000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957;p35"/>
              <p:cNvSpPr/>
              <p:nvPr/>
            </p:nvSpPr>
            <p:spPr>
              <a:xfrm>
                <a:off x="3280038" y="2023550"/>
                <a:ext cx="110175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5192" extrusionOk="0">
                    <a:moveTo>
                      <a:pt x="25" y="0"/>
                    </a:moveTo>
                    <a:lnTo>
                      <a:pt x="2263" y="2572"/>
                    </a:lnTo>
                    <a:lnTo>
                      <a:pt x="1" y="5180"/>
                    </a:lnTo>
                    <a:lnTo>
                      <a:pt x="13" y="5192"/>
                    </a:lnTo>
                    <a:lnTo>
                      <a:pt x="2120" y="5192"/>
                    </a:lnTo>
                    <a:lnTo>
                      <a:pt x="3334" y="3799"/>
                    </a:lnTo>
                    <a:lnTo>
                      <a:pt x="4406" y="2572"/>
                    </a:lnTo>
                    <a:lnTo>
                      <a:pt x="2168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7" name="Google Shape;963;p35"/>
            <p:cNvSpPr txBox="1"/>
            <p:nvPr/>
          </p:nvSpPr>
          <p:spPr>
            <a:xfrm>
              <a:off x="1479938" y="2670763"/>
              <a:ext cx="1371000" cy="40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ҲА</a:t>
              </a:r>
              <a:b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330 нафар</a:t>
              </a:r>
              <a:endParaRPr sz="1200" i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76" name="Google Shape;965;p35"/>
          <p:cNvGrpSpPr/>
          <p:nvPr/>
        </p:nvGrpSpPr>
        <p:grpSpPr>
          <a:xfrm>
            <a:off x="3036429" y="2426116"/>
            <a:ext cx="2288240" cy="1886119"/>
            <a:chOff x="3012075" y="2170175"/>
            <a:chExt cx="1809546" cy="1535038"/>
          </a:xfrm>
        </p:grpSpPr>
        <p:sp>
          <p:nvSpPr>
            <p:cNvPr id="77" name="Google Shape;966;p35"/>
            <p:cNvSpPr/>
            <p:nvPr/>
          </p:nvSpPr>
          <p:spPr>
            <a:xfrm>
              <a:off x="3672822" y="3041852"/>
              <a:ext cx="637908" cy="599262"/>
            </a:xfrm>
            <a:custGeom>
              <a:avLst/>
              <a:gdLst/>
              <a:ahLst/>
              <a:cxnLst/>
              <a:rect l="l" t="t" r="r" b="b"/>
              <a:pathLst>
                <a:path w="20730" h="20718" extrusionOk="0">
                  <a:moveTo>
                    <a:pt x="10359" y="1"/>
                  </a:moveTo>
                  <a:cubicBezTo>
                    <a:pt x="4644" y="1"/>
                    <a:pt x="1" y="4633"/>
                    <a:pt x="1" y="10359"/>
                  </a:cubicBezTo>
                  <a:cubicBezTo>
                    <a:pt x="1" y="16074"/>
                    <a:pt x="4644" y="20718"/>
                    <a:pt x="10359" y="20718"/>
                  </a:cubicBezTo>
                  <a:cubicBezTo>
                    <a:pt x="16086" y="20718"/>
                    <a:pt x="20729" y="16074"/>
                    <a:pt x="20729" y="10359"/>
                  </a:cubicBezTo>
                  <a:cubicBezTo>
                    <a:pt x="20729" y="4633"/>
                    <a:pt x="16086" y="1"/>
                    <a:pt x="10359" y="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96,2%</a:t>
              </a:r>
              <a:endParaRPr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</a:endParaRPr>
            </a:p>
          </p:txBody>
        </p:sp>
        <p:sp>
          <p:nvSpPr>
            <p:cNvPr id="78" name="Google Shape;967;p35"/>
            <p:cNvSpPr/>
            <p:nvPr/>
          </p:nvSpPr>
          <p:spPr>
            <a:xfrm>
              <a:off x="3526163" y="3098563"/>
              <a:ext cx="325650" cy="606650"/>
            </a:xfrm>
            <a:custGeom>
              <a:avLst/>
              <a:gdLst/>
              <a:ahLst/>
              <a:cxnLst/>
              <a:rect l="l" t="t" r="r" b="b"/>
              <a:pathLst>
                <a:path w="13026" h="24266" fill="none" extrusionOk="0">
                  <a:moveTo>
                    <a:pt x="13026" y="24265"/>
                  </a:moveTo>
                  <a:cubicBezTo>
                    <a:pt x="10311" y="23742"/>
                    <a:pt x="7716" y="22420"/>
                    <a:pt x="5608" y="20313"/>
                  </a:cubicBezTo>
                  <a:cubicBezTo>
                    <a:pt x="0" y="14705"/>
                    <a:pt x="0" y="5608"/>
                    <a:pt x="5608" y="1"/>
                  </a:cubicBezTo>
                </a:path>
              </a:pathLst>
            </a:custGeom>
            <a:solidFill>
              <a:srgbClr val="00B050"/>
            </a:solidFill>
            <a:ln w="81550" cap="flat" cmpd="sng">
              <a:solidFill>
                <a:srgbClr val="00B050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9" name="Google Shape;968;p35"/>
            <p:cNvGrpSpPr/>
            <p:nvPr/>
          </p:nvGrpSpPr>
          <p:grpSpPr>
            <a:xfrm flipH="1">
              <a:off x="3028521" y="2170175"/>
              <a:ext cx="1793100" cy="1395450"/>
              <a:chOff x="2679963" y="2089625"/>
              <a:chExt cx="1793100" cy="1395450"/>
            </a:xfrm>
          </p:grpSpPr>
          <p:sp>
            <p:nvSpPr>
              <p:cNvPr id="93" name="Google Shape;969;p35"/>
              <p:cNvSpPr/>
              <p:nvPr/>
            </p:nvSpPr>
            <p:spPr>
              <a:xfrm>
                <a:off x="2735038" y="3293950"/>
                <a:ext cx="367025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4681" h="5049" fill="none" extrusionOk="0">
                    <a:moveTo>
                      <a:pt x="0" y="5048"/>
                    </a:moveTo>
                    <a:lnTo>
                      <a:pt x="9633" y="5048"/>
                    </a:lnTo>
                    <a:cubicBezTo>
                      <a:pt x="12419" y="5048"/>
                      <a:pt x="14681" y="2786"/>
                      <a:pt x="14681" y="0"/>
                    </a:cubicBezTo>
                  </a:path>
                </a:pathLst>
              </a:custGeom>
              <a:noFill/>
              <a:ln w="40775" cap="flat" cmpd="sng">
                <a:solidFill>
                  <a:srgbClr val="00B05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70;p35"/>
              <p:cNvSpPr/>
              <p:nvPr/>
            </p:nvSpPr>
            <p:spPr>
              <a:xfrm>
                <a:off x="3102038" y="2089625"/>
                <a:ext cx="1371025" cy="1204350"/>
              </a:xfrm>
              <a:custGeom>
                <a:avLst/>
                <a:gdLst/>
                <a:ahLst/>
                <a:cxnLst/>
                <a:rect l="l" t="t" r="r" b="b"/>
                <a:pathLst>
                  <a:path w="54841" h="48174" fill="none" extrusionOk="0">
                    <a:moveTo>
                      <a:pt x="40958" y="46268"/>
                    </a:moveTo>
                    <a:lnTo>
                      <a:pt x="49793" y="46268"/>
                    </a:lnTo>
                    <a:cubicBezTo>
                      <a:pt x="52579" y="46268"/>
                      <a:pt x="54841" y="44006"/>
                      <a:pt x="54841" y="41220"/>
                    </a:cubicBezTo>
                    <a:lnTo>
                      <a:pt x="54841" y="13490"/>
                    </a:lnTo>
                    <a:cubicBezTo>
                      <a:pt x="54841" y="10704"/>
                      <a:pt x="52579" y="8454"/>
                      <a:pt x="49793" y="8454"/>
                    </a:cubicBezTo>
                    <a:lnTo>
                      <a:pt x="34469" y="8454"/>
                    </a:lnTo>
                    <a:cubicBezTo>
                      <a:pt x="33815" y="8454"/>
                      <a:pt x="33207" y="8145"/>
                      <a:pt x="32814" y="7621"/>
                    </a:cubicBezTo>
                    <a:lnTo>
                      <a:pt x="29064" y="1120"/>
                    </a:lnTo>
                    <a:cubicBezTo>
                      <a:pt x="28254" y="1"/>
                      <a:pt x="26587" y="1"/>
                      <a:pt x="25766" y="1120"/>
                    </a:cubicBezTo>
                    <a:lnTo>
                      <a:pt x="22015" y="7621"/>
                    </a:lnTo>
                    <a:cubicBezTo>
                      <a:pt x="21634" y="8145"/>
                      <a:pt x="21027" y="8454"/>
                      <a:pt x="20372" y="8454"/>
                    </a:cubicBezTo>
                    <a:lnTo>
                      <a:pt x="5037" y="8454"/>
                    </a:lnTo>
                    <a:cubicBezTo>
                      <a:pt x="2251" y="8454"/>
                      <a:pt x="1" y="10704"/>
                      <a:pt x="1" y="13490"/>
                    </a:cubicBezTo>
                    <a:lnTo>
                      <a:pt x="1" y="48173"/>
                    </a:lnTo>
                  </a:path>
                </a:pathLst>
              </a:custGeom>
              <a:solidFill>
                <a:schemeClr val="accent2"/>
              </a:solidFill>
              <a:ln w="40775" cap="flat" cmpd="sng">
                <a:solidFill>
                  <a:srgbClr val="00B05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71;p35"/>
              <p:cNvSpPr/>
              <p:nvPr/>
            </p:nvSpPr>
            <p:spPr>
              <a:xfrm>
                <a:off x="2679963" y="3354975"/>
                <a:ext cx="110175" cy="130100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5204" extrusionOk="0">
                    <a:moveTo>
                      <a:pt x="2287" y="0"/>
                    </a:moveTo>
                    <a:lnTo>
                      <a:pt x="1060" y="1405"/>
                    </a:lnTo>
                    <a:lnTo>
                      <a:pt x="1" y="2631"/>
                    </a:lnTo>
                    <a:lnTo>
                      <a:pt x="2239" y="5203"/>
                    </a:lnTo>
                    <a:lnTo>
                      <a:pt x="4370" y="5203"/>
                    </a:lnTo>
                    <a:lnTo>
                      <a:pt x="2132" y="2631"/>
                    </a:lnTo>
                    <a:lnTo>
                      <a:pt x="4406" y="12"/>
                    </a:lnTo>
                    <a:lnTo>
                      <a:pt x="4394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86" name="Google Shape;977;p35"/>
            <p:cNvSpPr txBox="1"/>
            <p:nvPr/>
          </p:nvSpPr>
          <p:spPr>
            <a:xfrm>
              <a:off x="3012075" y="2594563"/>
              <a:ext cx="1371000" cy="40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ЙЎҚ</a:t>
              </a:r>
              <a:b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r>
                <a:rPr lang="uz-Cyrl-UZ" sz="12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8 466 нафар</a:t>
              </a:r>
              <a:endParaRPr sz="12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sp>
        <p:nvSpPr>
          <p:cNvPr id="97" name="Заголовок 1"/>
          <p:cNvSpPr txBox="1">
            <a:spLocks/>
          </p:cNvSpPr>
          <p:nvPr/>
        </p:nvSpPr>
        <p:spPr>
          <a:xfrm>
            <a:off x="6251510" y="1013927"/>
            <a:ext cx="5218923" cy="9056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Банкларда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қабул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қилиш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тизимининг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очиқлик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шаффофлик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холислик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даражасини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қандай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баҳолайсиз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99" name="Google Shape;1143;p39"/>
          <p:cNvGrpSpPr/>
          <p:nvPr/>
        </p:nvGrpSpPr>
        <p:grpSpPr>
          <a:xfrm>
            <a:off x="6715217" y="2127265"/>
            <a:ext cx="1134408" cy="2191132"/>
            <a:chOff x="1178187" y="1392018"/>
            <a:chExt cx="1546782" cy="3058846"/>
          </a:xfrm>
        </p:grpSpPr>
        <p:sp>
          <p:nvSpPr>
            <p:cNvPr id="102" name="Google Shape;1144;p39"/>
            <p:cNvSpPr/>
            <p:nvPr/>
          </p:nvSpPr>
          <p:spPr>
            <a:xfrm>
              <a:off x="1280416" y="1494247"/>
              <a:ext cx="1229466" cy="2854373"/>
            </a:xfrm>
            <a:custGeom>
              <a:avLst/>
              <a:gdLst/>
              <a:ahLst/>
              <a:cxnLst/>
              <a:rect l="l" t="t" r="r" b="b"/>
              <a:pathLst>
                <a:path w="84210" h="195505" extrusionOk="0">
                  <a:moveTo>
                    <a:pt x="42105" y="1"/>
                  </a:moveTo>
                  <a:cubicBezTo>
                    <a:pt x="18889" y="1"/>
                    <a:pt x="1" y="18888"/>
                    <a:pt x="1" y="42104"/>
                  </a:cubicBezTo>
                  <a:lnTo>
                    <a:pt x="1" y="153401"/>
                  </a:lnTo>
                  <a:cubicBezTo>
                    <a:pt x="1" y="176617"/>
                    <a:pt x="18889" y="195505"/>
                    <a:pt x="42105" y="195505"/>
                  </a:cubicBezTo>
                  <a:cubicBezTo>
                    <a:pt x="65321" y="195505"/>
                    <a:pt x="84209" y="176618"/>
                    <a:pt x="84209" y="153401"/>
                  </a:cubicBezTo>
                  <a:lnTo>
                    <a:pt x="84209" y="42104"/>
                  </a:lnTo>
                  <a:cubicBezTo>
                    <a:pt x="84209" y="18888"/>
                    <a:pt x="65321" y="1"/>
                    <a:pt x="4210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" name="Google Shape;1145;p39"/>
            <p:cNvGrpSpPr/>
            <p:nvPr/>
          </p:nvGrpSpPr>
          <p:grpSpPr>
            <a:xfrm>
              <a:off x="1178187" y="1392018"/>
              <a:ext cx="1478878" cy="3058846"/>
              <a:chOff x="1178187" y="1392018"/>
              <a:chExt cx="1478878" cy="3058846"/>
            </a:xfrm>
          </p:grpSpPr>
          <p:sp>
            <p:nvSpPr>
              <p:cNvPr id="126" name="Google Shape;1146;p39"/>
              <p:cNvSpPr/>
              <p:nvPr/>
            </p:nvSpPr>
            <p:spPr>
              <a:xfrm>
                <a:off x="1178187" y="1392018"/>
                <a:ext cx="1433924" cy="3058846"/>
              </a:xfrm>
              <a:custGeom>
                <a:avLst/>
                <a:gdLst/>
                <a:ahLst/>
                <a:cxnLst/>
                <a:rect l="l" t="t" r="r" b="b"/>
                <a:pathLst>
                  <a:path w="98214" h="209510" extrusionOk="0">
                    <a:moveTo>
                      <a:pt x="49107" y="0"/>
                    </a:moveTo>
                    <a:cubicBezTo>
                      <a:pt x="22030" y="0"/>
                      <a:pt x="0" y="22029"/>
                      <a:pt x="0" y="49106"/>
                    </a:cubicBezTo>
                    <a:lnTo>
                      <a:pt x="0" y="160403"/>
                    </a:lnTo>
                    <a:cubicBezTo>
                      <a:pt x="0" y="187480"/>
                      <a:pt x="22030" y="209509"/>
                      <a:pt x="49107" y="209509"/>
                    </a:cubicBezTo>
                    <a:cubicBezTo>
                      <a:pt x="76185" y="209509"/>
                      <a:pt x="98214" y="187480"/>
                      <a:pt x="98214" y="160403"/>
                    </a:cubicBezTo>
                    <a:lnTo>
                      <a:pt x="98214" y="105856"/>
                    </a:lnTo>
                    <a:cubicBezTo>
                      <a:pt x="98214" y="105394"/>
                      <a:pt x="97840" y="105020"/>
                      <a:pt x="97378" y="105020"/>
                    </a:cubicBezTo>
                    <a:cubicBezTo>
                      <a:pt x="96917" y="105020"/>
                      <a:pt x="96543" y="105394"/>
                      <a:pt x="96543" y="105856"/>
                    </a:cubicBezTo>
                    <a:lnTo>
                      <a:pt x="96543" y="160403"/>
                    </a:lnTo>
                    <a:cubicBezTo>
                      <a:pt x="96543" y="186559"/>
                      <a:pt x="75263" y="207838"/>
                      <a:pt x="49107" y="207838"/>
                    </a:cubicBezTo>
                    <a:cubicBezTo>
                      <a:pt x="22951" y="207838"/>
                      <a:pt x="1671" y="186560"/>
                      <a:pt x="1671" y="160403"/>
                    </a:cubicBezTo>
                    <a:lnTo>
                      <a:pt x="1671" y="49106"/>
                    </a:lnTo>
                    <a:cubicBezTo>
                      <a:pt x="1671" y="22951"/>
                      <a:pt x="22952" y="1671"/>
                      <a:pt x="49107" y="1671"/>
                    </a:cubicBezTo>
                    <a:cubicBezTo>
                      <a:pt x="75263" y="1671"/>
                      <a:pt x="96543" y="22951"/>
                      <a:pt x="96543" y="49106"/>
                    </a:cubicBezTo>
                    <a:cubicBezTo>
                      <a:pt x="96543" y="49567"/>
                      <a:pt x="96917" y="49942"/>
                      <a:pt x="97378" y="49942"/>
                    </a:cubicBezTo>
                    <a:cubicBezTo>
                      <a:pt x="97840" y="49942"/>
                      <a:pt x="98214" y="49567"/>
                      <a:pt x="98214" y="49106"/>
                    </a:cubicBezTo>
                    <a:cubicBezTo>
                      <a:pt x="98214" y="22029"/>
                      <a:pt x="76185" y="0"/>
                      <a:pt x="49107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147;p39"/>
              <p:cNvSpPr/>
              <p:nvPr/>
            </p:nvSpPr>
            <p:spPr>
              <a:xfrm>
                <a:off x="2547798" y="2068378"/>
                <a:ext cx="109266" cy="109281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7485" extrusionOk="0">
                    <a:moveTo>
                      <a:pt x="3742" y="0"/>
                    </a:moveTo>
                    <a:cubicBezTo>
                      <a:pt x="1675" y="0"/>
                      <a:pt x="1" y="1676"/>
                      <a:pt x="1" y="3742"/>
                    </a:cubicBezTo>
                    <a:cubicBezTo>
                      <a:pt x="1" y="5809"/>
                      <a:pt x="1677" y="7484"/>
                      <a:pt x="3742" y="7484"/>
                    </a:cubicBezTo>
                    <a:cubicBezTo>
                      <a:pt x="5808" y="7484"/>
                      <a:pt x="7484" y="5809"/>
                      <a:pt x="7484" y="3742"/>
                    </a:cubicBezTo>
                    <a:cubicBezTo>
                      <a:pt x="7484" y="1676"/>
                      <a:pt x="5809" y="0"/>
                      <a:pt x="3742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4" name="Google Shape;1148;p39"/>
            <p:cNvGrpSpPr/>
            <p:nvPr/>
          </p:nvGrpSpPr>
          <p:grpSpPr>
            <a:xfrm>
              <a:off x="1364745" y="1565247"/>
              <a:ext cx="1360224" cy="1166555"/>
              <a:chOff x="1364745" y="1565247"/>
              <a:chExt cx="1360224" cy="1166555"/>
            </a:xfrm>
          </p:grpSpPr>
          <p:sp>
            <p:nvSpPr>
              <p:cNvPr id="124" name="Google Shape;1149;p39"/>
              <p:cNvSpPr/>
              <p:nvPr/>
            </p:nvSpPr>
            <p:spPr>
              <a:xfrm>
                <a:off x="1364745" y="1565247"/>
                <a:ext cx="1352646" cy="1060778"/>
              </a:xfrm>
              <a:custGeom>
                <a:avLst/>
                <a:gdLst/>
                <a:ahLst/>
                <a:cxnLst/>
                <a:rect l="l" t="t" r="r" b="b"/>
                <a:pathLst>
                  <a:path w="92647" h="72656" extrusionOk="0">
                    <a:moveTo>
                      <a:pt x="36329" y="0"/>
                    </a:moveTo>
                    <a:cubicBezTo>
                      <a:pt x="16297" y="0"/>
                      <a:pt x="0" y="16296"/>
                      <a:pt x="0" y="36328"/>
                    </a:cubicBezTo>
                    <a:cubicBezTo>
                      <a:pt x="0" y="56360"/>
                      <a:pt x="16299" y="72656"/>
                      <a:pt x="36329" y="72656"/>
                    </a:cubicBezTo>
                    <a:lnTo>
                      <a:pt x="91812" y="72656"/>
                    </a:lnTo>
                    <a:cubicBezTo>
                      <a:pt x="92273" y="72656"/>
                      <a:pt x="92647" y="72282"/>
                      <a:pt x="92647" y="71820"/>
                    </a:cubicBezTo>
                    <a:cubicBezTo>
                      <a:pt x="92647" y="71359"/>
                      <a:pt x="92273" y="70985"/>
                      <a:pt x="91812" y="70985"/>
                    </a:cubicBezTo>
                    <a:lnTo>
                      <a:pt x="36329" y="70985"/>
                    </a:lnTo>
                    <a:cubicBezTo>
                      <a:pt x="17219" y="70985"/>
                      <a:pt x="1672" y="55438"/>
                      <a:pt x="1672" y="36328"/>
                    </a:cubicBezTo>
                    <a:cubicBezTo>
                      <a:pt x="1672" y="17217"/>
                      <a:pt x="17219" y="1672"/>
                      <a:pt x="36328" y="1672"/>
                    </a:cubicBezTo>
                    <a:cubicBezTo>
                      <a:pt x="55439" y="1672"/>
                      <a:pt x="70985" y="17217"/>
                      <a:pt x="70985" y="36328"/>
                    </a:cubicBezTo>
                    <a:cubicBezTo>
                      <a:pt x="70985" y="36788"/>
                      <a:pt x="71360" y="37163"/>
                      <a:pt x="71820" y="37163"/>
                    </a:cubicBezTo>
                    <a:cubicBezTo>
                      <a:pt x="72283" y="37163"/>
                      <a:pt x="72657" y="36788"/>
                      <a:pt x="72657" y="36328"/>
                    </a:cubicBezTo>
                    <a:cubicBezTo>
                      <a:pt x="72657" y="16297"/>
                      <a:pt x="56360" y="0"/>
                      <a:pt x="36329" y="0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150;p39"/>
              <p:cNvSpPr/>
              <p:nvPr/>
            </p:nvSpPr>
            <p:spPr>
              <a:xfrm>
                <a:off x="2596168" y="2503414"/>
                <a:ext cx="128801" cy="228388"/>
              </a:xfrm>
              <a:custGeom>
                <a:avLst/>
                <a:gdLst/>
                <a:ahLst/>
                <a:cxnLst/>
                <a:rect l="l" t="t" r="r" b="b"/>
                <a:pathLst>
                  <a:path w="8822" h="15643" extrusionOk="0">
                    <a:moveTo>
                      <a:pt x="919" y="1"/>
                    </a:moveTo>
                    <a:cubicBezTo>
                      <a:pt x="705" y="1"/>
                      <a:pt x="491" y="82"/>
                      <a:pt x="328" y="246"/>
                    </a:cubicBezTo>
                    <a:cubicBezTo>
                      <a:pt x="1" y="572"/>
                      <a:pt x="1" y="1101"/>
                      <a:pt x="328" y="1427"/>
                    </a:cubicBezTo>
                    <a:lnTo>
                      <a:pt x="6723" y="7822"/>
                    </a:lnTo>
                    <a:lnTo>
                      <a:pt x="328" y="14217"/>
                    </a:lnTo>
                    <a:cubicBezTo>
                      <a:pt x="89" y="14456"/>
                      <a:pt x="17" y="14816"/>
                      <a:pt x="146" y="15128"/>
                    </a:cubicBezTo>
                    <a:cubicBezTo>
                      <a:pt x="276" y="15440"/>
                      <a:pt x="581" y="15643"/>
                      <a:pt x="919" y="15643"/>
                    </a:cubicBezTo>
                    <a:cubicBezTo>
                      <a:pt x="1140" y="15643"/>
                      <a:pt x="1353" y="15555"/>
                      <a:pt x="1510" y="15398"/>
                    </a:cubicBezTo>
                    <a:lnTo>
                      <a:pt x="8495" y="8413"/>
                    </a:lnTo>
                    <a:cubicBezTo>
                      <a:pt x="8821" y="8087"/>
                      <a:pt x="8821" y="7557"/>
                      <a:pt x="8495" y="7232"/>
                    </a:cubicBezTo>
                    <a:lnTo>
                      <a:pt x="1510" y="246"/>
                    </a:lnTo>
                    <a:cubicBezTo>
                      <a:pt x="1347" y="82"/>
                      <a:pt x="1133" y="1"/>
                      <a:pt x="91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7" name="Google Shape;1151;p39"/>
            <p:cNvSpPr txBox="1"/>
            <p:nvPr/>
          </p:nvSpPr>
          <p:spPr>
            <a:xfrm>
              <a:off x="1221603" y="2918652"/>
              <a:ext cx="1392069" cy="6455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Яхши</a:t>
              </a:r>
              <a:br>
                <a:rPr lang="uz-Cyrl-UZ" sz="1200" b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</a:br>
              <a:endParaRPr lang="uz-Cyrl-UZ" sz="12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000" i="1" dirty="0">
                  <a:solidFill>
                    <a:srgbClr val="434343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6 022 нафар</a:t>
              </a:r>
              <a:endParaRPr sz="1200" i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128" name="Google Shape;1157;p39"/>
          <p:cNvGrpSpPr/>
          <p:nvPr/>
        </p:nvGrpSpPr>
        <p:grpSpPr>
          <a:xfrm>
            <a:off x="10209117" y="2127265"/>
            <a:ext cx="1134408" cy="2191132"/>
            <a:chOff x="4672087" y="1392018"/>
            <a:chExt cx="1546782" cy="3058846"/>
          </a:xfrm>
        </p:grpSpPr>
        <p:sp>
          <p:nvSpPr>
            <p:cNvPr id="129" name="Google Shape;1158;p39"/>
            <p:cNvSpPr/>
            <p:nvPr/>
          </p:nvSpPr>
          <p:spPr>
            <a:xfrm>
              <a:off x="4774316" y="1494247"/>
              <a:ext cx="1229466" cy="2854373"/>
            </a:xfrm>
            <a:custGeom>
              <a:avLst/>
              <a:gdLst/>
              <a:ahLst/>
              <a:cxnLst/>
              <a:rect l="l" t="t" r="r" b="b"/>
              <a:pathLst>
                <a:path w="84210" h="195505" extrusionOk="0">
                  <a:moveTo>
                    <a:pt x="42105" y="1"/>
                  </a:moveTo>
                  <a:cubicBezTo>
                    <a:pt x="18889" y="1"/>
                    <a:pt x="1" y="18888"/>
                    <a:pt x="1" y="42104"/>
                  </a:cubicBezTo>
                  <a:lnTo>
                    <a:pt x="1" y="153401"/>
                  </a:lnTo>
                  <a:cubicBezTo>
                    <a:pt x="1" y="176617"/>
                    <a:pt x="18889" y="195505"/>
                    <a:pt x="42105" y="195505"/>
                  </a:cubicBezTo>
                  <a:cubicBezTo>
                    <a:pt x="65321" y="195505"/>
                    <a:pt x="84209" y="176618"/>
                    <a:pt x="84209" y="153401"/>
                  </a:cubicBezTo>
                  <a:lnTo>
                    <a:pt x="84209" y="42104"/>
                  </a:lnTo>
                  <a:cubicBezTo>
                    <a:pt x="84209" y="18888"/>
                    <a:pt x="65321" y="1"/>
                    <a:pt x="4210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" name="Google Shape;1159;p39"/>
            <p:cNvGrpSpPr/>
            <p:nvPr/>
          </p:nvGrpSpPr>
          <p:grpSpPr>
            <a:xfrm>
              <a:off x="4672087" y="1392018"/>
              <a:ext cx="1478878" cy="3058846"/>
              <a:chOff x="4672087" y="1392018"/>
              <a:chExt cx="1478878" cy="3058846"/>
            </a:xfrm>
          </p:grpSpPr>
          <p:sp>
            <p:nvSpPr>
              <p:cNvPr id="141" name="Google Shape;1160;p39"/>
              <p:cNvSpPr/>
              <p:nvPr/>
            </p:nvSpPr>
            <p:spPr>
              <a:xfrm>
                <a:off x="4672087" y="1392018"/>
                <a:ext cx="1433924" cy="3058846"/>
              </a:xfrm>
              <a:custGeom>
                <a:avLst/>
                <a:gdLst/>
                <a:ahLst/>
                <a:cxnLst/>
                <a:rect l="l" t="t" r="r" b="b"/>
                <a:pathLst>
                  <a:path w="98214" h="209510" extrusionOk="0">
                    <a:moveTo>
                      <a:pt x="49107" y="0"/>
                    </a:moveTo>
                    <a:cubicBezTo>
                      <a:pt x="22030" y="0"/>
                      <a:pt x="0" y="22029"/>
                      <a:pt x="0" y="49106"/>
                    </a:cubicBezTo>
                    <a:lnTo>
                      <a:pt x="0" y="160403"/>
                    </a:lnTo>
                    <a:cubicBezTo>
                      <a:pt x="0" y="187480"/>
                      <a:pt x="22030" y="209509"/>
                      <a:pt x="49107" y="209509"/>
                    </a:cubicBezTo>
                    <a:cubicBezTo>
                      <a:pt x="76185" y="209509"/>
                      <a:pt x="98214" y="187480"/>
                      <a:pt x="98214" y="160403"/>
                    </a:cubicBezTo>
                    <a:lnTo>
                      <a:pt x="98214" y="105856"/>
                    </a:lnTo>
                    <a:cubicBezTo>
                      <a:pt x="98214" y="105394"/>
                      <a:pt x="97840" y="105020"/>
                      <a:pt x="97378" y="105020"/>
                    </a:cubicBezTo>
                    <a:cubicBezTo>
                      <a:pt x="96917" y="105020"/>
                      <a:pt x="96543" y="105394"/>
                      <a:pt x="96543" y="105856"/>
                    </a:cubicBezTo>
                    <a:lnTo>
                      <a:pt x="96543" y="160403"/>
                    </a:lnTo>
                    <a:cubicBezTo>
                      <a:pt x="96543" y="186559"/>
                      <a:pt x="75263" y="207838"/>
                      <a:pt x="49107" y="207838"/>
                    </a:cubicBezTo>
                    <a:cubicBezTo>
                      <a:pt x="22951" y="207838"/>
                      <a:pt x="1671" y="186560"/>
                      <a:pt x="1671" y="160403"/>
                    </a:cubicBezTo>
                    <a:lnTo>
                      <a:pt x="1671" y="49106"/>
                    </a:lnTo>
                    <a:cubicBezTo>
                      <a:pt x="1671" y="22951"/>
                      <a:pt x="22952" y="1671"/>
                      <a:pt x="49107" y="1671"/>
                    </a:cubicBezTo>
                    <a:cubicBezTo>
                      <a:pt x="75263" y="1671"/>
                      <a:pt x="96543" y="22951"/>
                      <a:pt x="96543" y="49106"/>
                    </a:cubicBezTo>
                    <a:cubicBezTo>
                      <a:pt x="96543" y="49567"/>
                      <a:pt x="96917" y="49942"/>
                      <a:pt x="97378" y="49942"/>
                    </a:cubicBezTo>
                    <a:cubicBezTo>
                      <a:pt x="97840" y="49942"/>
                      <a:pt x="98214" y="49567"/>
                      <a:pt x="98214" y="49106"/>
                    </a:cubicBezTo>
                    <a:cubicBezTo>
                      <a:pt x="98214" y="22029"/>
                      <a:pt x="76185" y="0"/>
                      <a:pt x="49107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161;p39"/>
              <p:cNvSpPr/>
              <p:nvPr/>
            </p:nvSpPr>
            <p:spPr>
              <a:xfrm>
                <a:off x="6041698" y="2068378"/>
                <a:ext cx="109266" cy="109281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7485" extrusionOk="0">
                    <a:moveTo>
                      <a:pt x="3742" y="0"/>
                    </a:moveTo>
                    <a:cubicBezTo>
                      <a:pt x="1675" y="0"/>
                      <a:pt x="1" y="1676"/>
                      <a:pt x="1" y="3742"/>
                    </a:cubicBezTo>
                    <a:cubicBezTo>
                      <a:pt x="1" y="5809"/>
                      <a:pt x="1677" y="7484"/>
                      <a:pt x="3742" y="7484"/>
                    </a:cubicBezTo>
                    <a:cubicBezTo>
                      <a:pt x="5808" y="7484"/>
                      <a:pt x="7484" y="5809"/>
                      <a:pt x="7484" y="3742"/>
                    </a:cubicBezTo>
                    <a:cubicBezTo>
                      <a:pt x="7484" y="1676"/>
                      <a:pt x="5809" y="0"/>
                      <a:pt x="3742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" name="Google Shape;1162;p39"/>
            <p:cNvGrpSpPr/>
            <p:nvPr/>
          </p:nvGrpSpPr>
          <p:grpSpPr>
            <a:xfrm>
              <a:off x="4858645" y="1565247"/>
              <a:ext cx="1360224" cy="1166555"/>
              <a:chOff x="4858645" y="1565247"/>
              <a:chExt cx="1360224" cy="1166555"/>
            </a:xfrm>
          </p:grpSpPr>
          <p:sp>
            <p:nvSpPr>
              <p:cNvPr id="139" name="Google Shape;1163;p39"/>
              <p:cNvSpPr/>
              <p:nvPr/>
            </p:nvSpPr>
            <p:spPr>
              <a:xfrm>
                <a:off x="4858645" y="1565247"/>
                <a:ext cx="1352646" cy="1060778"/>
              </a:xfrm>
              <a:custGeom>
                <a:avLst/>
                <a:gdLst/>
                <a:ahLst/>
                <a:cxnLst/>
                <a:rect l="l" t="t" r="r" b="b"/>
                <a:pathLst>
                  <a:path w="92647" h="72656" extrusionOk="0">
                    <a:moveTo>
                      <a:pt x="36329" y="0"/>
                    </a:moveTo>
                    <a:cubicBezTo>
                      <a:pt x="16297" y="0"/>
                      <a:pt x="0" y="16296"/>
                      <a:pt x="0" y="36328"/>
                    </a:cubicBezTo>
                    <a:cubicBezTo>
                      <a:pt x="0" y="56360"/>
                      <a:pt x="16299" y="72656"/>
                      <a:pt x="36329" y="72656"/>
                    </a:cubicBezTo>
                    <a:lnTo>
                      <a:pt x="91812" y="72656"/>
                    </a:lnTo>
                    <a:cubicBezTo>
                      <a:pt x="92273" y="72656"/>
                      <a:pt x="92647" y="72282"/>
                      <a:pt x="92647" y="71820"/>
                    </a:cubicBezTo>
                    <a:cubicBezTo>
                      <a:pt x="92647" y="71359"/>
                      <a:pt x="92273" y="70985"/>
                      <a:pt x="91812" y="70985"/>
                    </a:cubicBezTo>
                    <a:lnTo>
                      <a:pt x="36329" y="70985"/>
                    </a:lnTo>
                    <a:cubicBezTo>
                      <a:pt x="17219" y="70985"/>
                      <a:pt x="1672" y="55438"/>
                      <a:pt x="1672" y="36328"/>
                    </a:cubicBezTo>
                    <a:cubicBezTo>
                      <a:pt x="1672" y="17217"/>
                      <a:pt x="17219" y="1672"/>
                      <a:pt x="36328" y="1672"/>
                    </a:cubicBezTo>
                    <a:cubicBezTo>
                      <a:pt x="55439" y="1672"/>
                      <a:pt x="70985" y="17217"/>
                      <a:pt x="70985" y="36328"/>
                    </a:cubicBezTo>
                    <a:cubicBezTo>
                      <a:pt x="70985" y="36788"/>
                      <a:pt x="71360" y="37163"/>
                      <a:pt x="71820" y="37163"/>
                    </a:cubicBezTo>
                    <a:cubicBezTo>
                      <a:pt x="72283" y="37163"/>
                      <a:pt x="72657" y="36788"/>
                      <a:pt x="72657" y="36328"/>
                    </a:cubicBezTo>
                    <a:cubicBezTo>
                      <a:pt x="72657" y="16297"/>
                      <a:pt x="56360" y="0"/>
                      <a:pt x="36329" y="0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164;p39"/>
              <p:cNvSpPr/>
              <p:nvPr/>
            </p:nvSpPr>
            <p:spPr>
              <a:xfrm>
                <a:off x="6090068" y="2503414"/>
                <a:ext cx="128801" cy="228388"/>
              </a:xfrm>
              <a:custGeom>
                <a:avLst/>
                <a:gdLst/>
                <a:ahLst/>
                <a:cxnLst/>
                <a:rect l="l" t="t" r="r" b="b"/>
                <a:pathLst>
                  <a:path w="8822" h="15643" extrusionOk="0">
                    <a:moveTo>
                      <a:pt x="919" y="1"/>
                    </a:moveTo>
                    <a:cubicBezTo>
                      <a:pt x="705" y="1"/>
                      <a:pt x="491" y="82"/>
                      <a:pt x="328" y="246"/>
                    </a:cubicBezTo>
                    <a:cubicBezTo>
                      <a:pt x="1" y="572"/>
                      <a:pt x="1" y="1101"/>
                      <a:pt x="328" y="1427"/>
                    </a:cubicBezTo>
                    <a:lnTo>
                      <a:pt x="6723" y="7822"/>
                    </a:lnTo>
                    <a:lnTo>
                      <a:pt x="328" y="14217"/>
                    </a:lnTo>
                    <a:cubicBezTo>
                      <a:pt x="89" y="14456"/>
                      <a:pt x="17" y="14816"/>
                      <a:pt x="146" y="15128"/>
                    </a:cubicBezTo>
                    <a:cubicBezTo>
                      <a:pt x="276" y="15440"/>
                      <a:pt x="581" y="15643"/>
                      <a:pt x="919" y="15643"/>
                    </a:cubicBezTo>
                    <a:cubicBezTo>
                      <a:pt x="1140" y="15643"/>
                      <a:pt x="1353" y="15555"/>
                      <a:pt x="1510" y="15398"/>
                    </a:cubicBezTo>
                    <a:lnTo>
                      <a:pt x="8495" y="8413"/>
                    </a:lnTo>
                    <a:cubicBezTo>
                      <a:pt x="8821" y="8087"/>
                      <a:pt x="8821" y="7557"/>
                      <a:pt x="8495" y="7232"/>
                    </a:cubicBezTo>
                    <a:lnTo>
                      <a:pt x="1510" y="246"/>
                    </a:lnTo>
                    <a:cubicBezTo>
                      <a:pt x="1347" y="82"/>
                      <a:pt x="1133" y="1"/>
                      <a:pt x="91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3" name="Google Shape;1172;p39"/>
          <p:cNvGrpSpPr/>
          <p:nvPr/>
        </p:nvGrpSpPr>
        <p:grpSpPr>
          <a:xfrm>
            <a:off x="8462167" y="2127265"/>
            <a:ext cx="1134408" cy="2191132"/>
            <a:chOff x="2925137" y="1392018"/>
            <a:chExt cx="1546782" cy="3058846"/>
          </a:xfrm>
        </p:grpSpPr>
        <p:sp>
          <p:nvSpPr>
            <p:cNvPr id="144" name="Google Shape;1173;p39"/>
            <p:cNvSpPr/>
            <p:nvPr/>
          </p:nvSpPr>
          <p:spPr>
            <a:xfrm>
              <a:off x="3027366" y="1494247"/>
              <a:ext cx="1229466" cy="2854373"/>
            </a:xfrm>
            <a:custGeom>
              <a:avLst/>
              <a:gdLst/>
              <a:ahLst/>
              <a:cxnLst/>
              <a:rect l="l" t="t" r="r" b="b"/>
              <a:pathLst>
                <a:path w="84210" h="195505" extrusionOk="0">
                  <a:moveTo>
                    <a:pt x="42105" y="1"/>
                  </a:moveTo>
                  <a:cubicBezTo>
                    <a:pt x="18889" y="1"/>
                    <a:pt x="1" y="18888"/>
                    <a:pt x="1" y="42104"/>
                  </a:cubicBezTo>
                  <a:lnTo>
                    <a:pt x="1" y="153401"/>
                  </a:lnTo>
                  <a:cubicBezTo>
                    <a:pt x="1" y="176617"/>
                    <a:pt x="18889" y="195505"/>
                    <a:pt x="42105" y="195505"/>
                  </a:cubicBezTo>
                  <a:cubicBezTo>
                    <a:pt x="65321" y="195505"/>
                    <a:pt x="84209" y="176618"/>
                    <a:pt x="84209" y="153401"/>
                  </a:cubicBezTo>
                  <a:lnTo>
                    <a:pt x="84209" y="42104"/>
                  </a:lnTo>
                  <a:cubicBezTo>
                    <a:pt x="84209" y="18888"/>
                    <a:pt x="65321" y="1"/>
                    <a:pt x="42105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5" name="Google Shape;1174;p39"/>
            <p:cNvGrpSpPr/>
            <p:nvPr/>
          </p:nvGrpSpPr>
          <p:grpSpPr>
            <a:xfrm>
              <a:off x="2925137" y="1392018"/>
              <a:ext cx="1478878" cy="3058846"/>
              <a:chOff x="2925137" y="1392018"/>
              <a:chExt cx="1478878" cy="3058846"/>
            </a:xfrm>
          </p:grpSpPr>
          <p:sp>
            <p:nvSpPr>
              <p:cNvPr id="159" name="Google Shape;1175;p39"/>
              <p:cNvSpPr/>
              <p:nvPr/>
            </p:nvSpPr>
            <p:spPr>
              <a:xfrm>
                <a:off x="2925137" y="1392018"/>
                <a:ext cx="1433924" cy="3058846"/>
              </a:xfrm>
              <a:custGeom>
                <a:avLst/>
                <a:gdLst/>
                <a:ahLst/>
                <a:cxnLst/>
                <a:rect l="l" t="t" r="r" b="b"/>
                <a:pathLst>
                  <a:path w="98214" h="209510" extrusionOk="0">
                    <a:moveTo>
                      <a:pt x="49107" y="0"/>
                    </a:moveTo>
                    <a:cubicBezTo>
                      <a:pt x="22030" y="0"/>
                      <a:pt x="0" y="22029"/>
                      <a:pt x="0" y="49106"/>
                    </a:cubicBezTo>
                    <a:lnTo>
                      <a:pt x="0" y="160403"/>
                    </a:lnTo>
                    <a:cubicBezTo>
                      <a:pt x="0" y="187480"/>
                      <a:pt x="22030" y="209509"/>
                      <a:pt x="49107" y="209509"/>
                    </a:cubicBezTo>
                    <a:cubicBezTo>
                      <a:pt x="76185" y="209509"/>
                      <a:pt x="98214" y="187480"/>
                      <a:pt x="98214" y="160403"/>
                    </a:cubicBezTo>
                    <a:lnTo>
                      <a:pt x="98214" y="105856"/>
                    </a:lnTo>
                    <a:cubicBezTo>
                      <a:pt x="98214" y="105394"/>
                      <a:pt x="97840" y="105020"/>
                      <a:pt x="97378" y="105020"/>
                    </a:cubicBezTo>
                    <a:cubicBezTo>
                      <a:pt x="96917" y="105020"/>
                      <a:pt x="96543" y="105394"/>
                      <a:pt x="96543" y="105856"/>
                    </a:cubicBezTo>
                    <a:lnTo>
                      <a:pt x="96543" y="160403"/>
                    </a:lnTo>
                    <a:cubicBezTo>
                      <a:pt x="96543" y="186559"/>
                      <a:pt x="75263" y="207838"/>
                      <a:pt x="49107" y="207838"/>
                    </a:cubicBezTo>
                    <a:cubicBezTo>
                      <a:pt x="22951" y="207838"/>
                      <a:pt x="1671" y="186560"/>
                      <a:pt x="1671" y="160403"/>
                    </a:cubicBezTo>
                    <a:lnTo>
                      <a:pt x="1671" y="49106"/>
                    </a:lnTo>
                    <a:cubicBezTo>
                      <a:pt x="1671" y="22951"/>
                      <a:pt x="22952" y="1671"/>
                      <a:pt x="49107" y="1671"/>
                    </a:cubicBezTo>
                    <a:cubicBezTo>
                      <a:pt x="75263" y="1671"/>
                      <a:pt x="96543" y="22951"/>
                      <a:pt x="96543" y="49106"/>
                    </a:cubicBezTo>
                    <a:cubicBezTo>
                      <a:pt x="96543" y="49567"/>
                      <a:pt x="96917" y="49942"/>
                      <a:pt x="97378" y="49942"/>
                    </a:cubicBezTo>
                    <a:cubicBezTo>
                      <a:pt x="97840" y="49942"/>
                      <a:pt x="98214" y="49567"/>
                      <a:pt x="98214" y="49106"/>
                    </a:cubicBezTo>
                    <a:cubicBezTo>
                      <a:pt x="98214" y="22029"/>
                      <a:pt x="76185" y="0"/>
                      <a:pt x="49107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176;p39"/>
              <p:cNvSpPr/>
              <p:nvPr/>
            </p:nvSpPr>
            <p:spPr>
              <a:xfrm>
                <a:off x="4294748" y="2068378"/>
                <a:ext cx="109266" cy="109281"/>
              </a:xfrm>
              <a:custGeom>
                <a:avLst/>
                <a:gdLst/>
                <a:ahLst/>
                <a:cxnLst/>
                <a:rect l="l" t="t" r="r" b="b"/>
                <a:pathLst>
                  <a:path w="7484" h="7485" extrusionOk="0">
                    <a:moveTo>
                      <a:pt x="3742" y="0"/>
                    </a:moveTo>
                    <a:cubicBezTo>
                      <a:pt x="1675" y="0"/>
                      <a:pt x="1" y="1676"/>
                      <a:pt x="1" y="3742"/>
                    </a:cubicBezTo>
                    <a:cubicBezTo>
                      <a:pt x="1" y="5809"/>
                      <a:pt x="1677" y="7484"/>
                      <a:pt x="3742" y="7484"/>
                    </a:cubicBezTo>
                    <a:cubicBezTo>
                      <a:pt x="5808" y="7484"/>
                      <a:pt x="7484" y="5809"/>
                      <a:pt x="7484" y="3742"/>
                    </a:cubicBezTo>
                    <a:cubicBezTo>
                      <a:pt x="7484" y="1676"/>
                      <a:pt x="5809" y="0"/>
                      <a:pt x="3742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6" name="Google Shape;1177;p39"/>
            <p:cNvGrpSpPr/>
            <p:nvPr/>
          </p:nvGrpSpPr>
          <p:grpSpPr>
            <a:xfrm>
              <a:off x="3111695" y="1565247"/>
              <a:ext cx="1360224" cy="1166555"/>
              <a:chOff x="3111695" y="1565247"/>
              <a:chExt cx="1360224" cy="1166555"/>
            </a:xfrm>
          </p:grpSpPr>
          <p:sp>
            <p:nvSpPr>
              <p:cNvPr id="157" name="Google Shape;1178;p39"/>
              <p:cNvSpPr/>
              <p:nvPr/>
            </p:nvSpPr>
            <p:spPr>
              <a:xfrm>
                <a:off x="3111695" y="1565247"/>
                <a:ext cx="1352646" cy="1060778"/>
              </a:xfrm>
              <a:custGeom>
                <a:avLst/>
                <a:gdLst/>
                <a:ahLst/>
                <a:cxnLst/>
                <a:rect l="l" t="t" r="r" b="b"/>
                <a:pathLst>
                  <a:path w="92647" h="72656" extrusionOk="0">
                    <a:moveTo>
                      <a:pt x="36329" y="0"/>
                    </a:moveTo>
                    <a:cubicBezTo>
                      <a:pt x="16297" y="0"/>
                      <a:pt x="0" y="16296"/>
                      <a:pt x="0" y="36328"/>
                    </a:cubicBezTo>
                    <a:cubicBezTo>
                      <a:pt x="0" y="56360"/>
                      <a:pt x="16299" y="72656"/>
                      <a:pt x="36329" y="72656"/>
                    </a:cubicBezTo>
                    <a:lnTo>
                      <a:pt x="91812" y="72656"/>
                    </a:lnTo>
                    <a:cubicBezTo>
                      <a:pt x="92273" y="72656"/>
                      <a:pt x="92647" y="72282"/>
                      <a:pt x="92647" y="71820"/>
                    </a:cubicBezTo>
                    <a:cubicBezTo>
                      <a:pt x="92647" y="71359"/>
                      <a:pt x="92273" y="70985"/>
                      <a:pt x="91812" y="70985"/>
                    </a:cubicBezTo>
                    <a:lnTo>
                      <a:pt x="36329" y="70985"/>
                    </a:lnTo>
                    <a:cubicBezTo>
                      <a:pt x="17219" y="70985"/>
                      <a:pt x="1672" y="55438"/>
                      <a:pt x="1672" y="36328"/>
                    </a:cubicBezTo>
                    <a:cubicBezTo>
                      <a:pt x="1672" y="17217"/>
                      <a:pt x="17219" y="1672"/>
                      <a:pt x="36328" y="1672"/>
                    </a:cubicBezTo>
                    <a:cubicBezTo>
                      <a:pt x="55439" y="1672"/>
                      <a:pt x="70985" y="17217"/>
                      <a:pt x="70985" y="36328"/>
                    </a:cubicBezTo>
                    <a:cubicBezTo>
                      <a:pt x="70985" y="36788"/>
                      <a:pt x="71360" y="37163"/>
                      <a:pt x="71820" y="37163"/>
                    </a:cubicBezTo>
                    <a:cubicBezTo>
                      <a:pt x="72283" y="37163"/>
                      <a:pt x="72657" y="36788"/>
                      <a:pt x="72657" y="36328"/>
                    </a:cubicBezTo>
                    <a:cubicBezTo>
                      <a:pt x="72657" y="16297"/>
                      <a:pt x="56360" y="0"/>
                      <a:pt x="36329" y="0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179;p39"/>
              <p:cNvSpPr/>
              <p:nvPr/>
            </p:nvSpPr>
            <p:spPr>
              <a:xfrm>
                <a:off x="4343118" y="2503414"/>
                <a:ext cx="128801" cy="228388"/>
              </a:xfrm>
              <a:custGeom>
                <a:avLst/>
                <a:gdLst/>
                <a:ahLst/>
                <a:cxnLst/>
                <a:rect l="l" t="t" r="r" b="b"/>
                <a:pathLst>
                  <a:path w="8822" h="15643" extrusionOk="0">
                    <a:moveTo>
                      <a:pt x="919" y="1"/>
                    </a:moveTo>
                    <a:cubicBezTo>
                      <a:pt x="705" y="1"/>
                      <a:pt x="491" y="82"/>
                      <a:pt x="328" y="246"/>
                    </a:cubicBezTo>
                    <a:cubicBezTo>
                      <a:pt x="1" y="572"/>
                      <a:pt x="1" y="1101"/>
                      <a:pt x="328" y="1427"/>
                    </a:cubicBezTo>
                    <a:lnTo>
                      <a:pt x="6723" y="7822"/>
                    </a:lnTo>
                    <a:lnTo>
                      <a:pt x="328" y="14217"/>
                    </a:lnTo>
                    <a:cubicBezTo>
                      <a:pt x="89" y="14456"/>
                      <a:pt x="17" y="14816"/>
                      <a:pt x="146" y="15128"/>
                    </a:cubicBezTo>
                    <a:cubicBezTo>
                      <a:pt x="276" y="15440"/>
                      <a:pt x="581" y="15643"/>
                      <a:pt x="919" y="15643"/>
                    </a:cubicBezTo>
                    <a:cubicBezTo>
                      <a:pt x="1140" y="15643"/>
                      <a:pt x="1353" y="15555"/>
                      <a:pt x="1510" y="15398"/>
                    </a:cubicBezTo>
                    <a:lnTo>
                      <a:pt x="8495" y="8413"/>
                    </a:lnTo>
                    <a:cubicBezTo>
                      <a:pt x="8821" y="8087"/>
                      <a:pt x="8821" y="7557"/>
                      <a:pt x="8495" y="7232"/>
                    </a:cubicBezTo>
                    <a:lnTo>
                      <a:pt x="1510" y="246"/>
                    </a:lnTo>
                    <a:cubicBezTo>
                      <a:pt x="1347" y="82"/>
                      <a:pt x="1133" y="1"/>
                      <a:pt x="919" y="1"/>
                    </a:cubicBez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2" name="Google Shape;1151;p39"/>
          <p:cNvSpPr txBox="1"/>
          <p:nvPr/>
        </p:nvSpPr>
        <p:spPr>
          <a:xfrm>
            <a:off x="8468266" y="3231650"/>
            <a:ext cx="1020942" cy="4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2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Қониқарли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z-Cyrl-UZ" sz="1000" i="1" dirty="0">
              <a:solidFill>
                <a:srgbClr val="434343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000" i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2 273 нафар</a:t>
            </a:r>
            <a:endParaRPr sz="1000" i="1" dirty="0">
              <a:solidFill>
                <a:srgbClr val="434343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63" name="Google Shape;1151;p39"/>
          <p:cNvSpPr txBox="1"/>
          <p:nvPr/>
        </p:nvSpPr>
        <p:spPr>
          <a:xfrm>
            <a:off x="10190126" y="3250520"/>
            <a:ext cx="1103598" cy="4327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200" b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Қониқарсиз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uz-Cyrl-UZ" sz="1000" i="1" dirty="0">
              <a:solidFill>
                <a:srgbClr val="434343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z-Cyrl-UZ" sz="1000" i="1" dirty="0">
                <a:solidFill>
                  <a:srgbClr val="434343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501 нафар</a:t>
            </a:r>
            <a:endParaRPr sz="1000" i="1" dirty="0">
              <a:solidFill>
                <a:srgbClr val="434343"/>
              </a:solidFill>
              <a:latin typeface="Fira Sans Extra Condensed Medium"/>
              <a:ea typeface="Fira Sans Extra Condensed Medium"/>
              <a:cs typeface="Fira Sans Extra Condensed Medium"/>
              <a:sym typeface="Fira Sans Extra Condensed Medium"/>
            </a:endParaRPr>
          </a:p>
        </p:txBody>
      </p:sp>
      <p:sp>
        <p:nvSpPr>
          <p:cNvPr id="165" name="Google Shape;966;p35"/>
          <p:cNvSpPr/>
          <p:nvPr/>
        </p:nvSpPr>
        <p:spPr>
          <a:xfrm>
            <a:off x="6925811" y="2312128"/>
            <a:ext cx="637908" cy="599262"/>
          </a:xfrm>
          <a:custGeom>
            <a:avLst/>
            <a:gdLst/>
            <a:ahLst/>
            <a:cxnLst/>
            <a:rect l="l" t="t" r="r" b="b"/>
            <a:pathLst>
              <a:path w="20730" h="20718" extrusionOk="0">
                <a:moveTo>
                  <a:pt x="10359" y="1"/>
                </a:moveTo>
                <a:cubicBezTo>
                  <a:pt x="4644" y="1"/>
                  <a:pt x="1" y="4633"/>
                  <a:pt x="1" y="10359"/>
                </a:cubicBezTo>
                <a:cubicBezTo>
                  <a:pt x="1" y="16074"/>
                  <a:pt x="4644" y="20718"/>
                  <a:pt x="10359" y="20718"/>
                </a:cubicBezTo>
                <a:cubicBezTo>
                  <a:pt x="16086" y="20718"/>
                  <a:pt x="20729" y="16074"/>
                  <a:pt x="20729" y="10359"/>
                </a:cubicBezTo>
                <a:cubicBezTo>
                  <a:pt x="20729" y="4633"/>
                  <a:pt x="16086" y="1"/>
                  <a:pt x="10359" y="1"/>
                </a:cubicBezTo>
                <a:close/>
              </a:path>
            </a:pathLst>
          </a:custGeom>
          <a:solidFill>
            <a:srgbClr val="00B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z-Cyrl-UZ"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68,5%</a:t>
            </a:r>
            <a:endParaRPr sz="1200" b="1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</a:endParaRPr>
          </a:p>
        </p:txBody>
      </p:sp>
      <p:sp>
        <p:nvSpPr>
          <p:cNvPr id="166" name="Google Shape;966;p35"/>
          <p:cNvSpPr/>
          <p:nvPr/>
        </p:nvSpPr>
        <p:spPr>
          <a:xfrm>
            <a:off x="8672761" y="2312128"/>
            <a:ext cx="637908" cy="599262"/>
          </a:xfrm>
          <a:custGeom>
            <a:avLst/>
            <a:gdLst/>
            <a:ahLst/>
            <a:cxnLst/>
            <a:rect l="l" t="t" r="r" b="b"/>
            <a:pathLst>
              <a:path w="20730" h="20718" extrusionOk="0">
                <a:moveTo>
                  <a:pt x="10359" y="1"/>
                </a:moveTo>
                <a:cubicBezTo>
                  <a:pt x="4644" y="1"/>
                  <a:pt x="1" y="4633"/>
                  <a:pt x="1" y="10359"/>
                </a:cubicBezTo>
                <a:cubicBezTo>
                  <a:pt x="1" y="16074"/>
                  <a:pt x="4644" y="20718"/>
                  <a:pt x="10359" y="20718"/>
                </a:cubicBezTo>
                <a:cubicBezTo>
                  <a:pt x="16086" y="20718"/>
                  <a:pt x="20729" y="16074"/>
                  <a:pt x="20729" y="10359"/>
                </a:cubicBezTo>
                <a:cubicBezTo>
                  <a:pt x="20729" y="4633"/>
                  <a:pt x="16086" y="1"/>
                  <a:pt x="10359" y="1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z-Cyrl-UZ"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25,8%</a:t>
            </a:r>
            <a:endParaRPr sz="1200" b="1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</a:endParaRPr>
          </a:p>
        </p:txBody>
      </p:sp>
      <p:sp>
        <p:nvSpPr>
          <p:cNvPr id="167" name="Google Shape;966;p35"/>
          <p:cNvSpPr/>
          <p:nvPr/>
        </p:nvSpPr>
        <p:spPr>
          <a:xfrm>
            <a:off x="10428048" y="2321606"/>
            <a:ext cx="637908" cy="599262"/>
          </a:xfrm>
          <a:custGeom>
            <a:avLst/>
            <a:gdLst/>
            <a:ahLst/>
            <a:cxnLst/>
            <a:rect l="l" t="t" r="r" b="b"/>
            <a:pathLst>
              <a:path w="20730" h="20718" extrusionOk="0">
                <a:moveTo>
                  <a:pt x="10359" y="1"/>
                </a:moveTo>
                <a:cubicBezTo>
                  <a:pt x="4644" y="1"/>
                  <a:pt x="1" y="4633"/>
                  <a:pt x="1" y="10359"/>
                </a:cubicBezTo>
                <a:cubicBezTo>
                  <a:pt x="1" y="16074"/>
                  <a:pt x="4644" y="20718"/>
                  <a:pt x="10359" y="20718"/>
                </a:cubicBezTo>
                <a:cubicBezTo>
                  <a:pt x="16086" y="20718"/>
                  <a:pt x="20729" y="16074"/>
                  <a:pt x="20729" y="10359"/>
                </a:cubicBezTo>
                <a:cubicBezTo>
                  <a:pt x="20729" y="4633"/>
                  <a:pt x="16086" y="1"/>
                  <a:pt x="10359" y="1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z-Cyrl-UZ"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rPr>
              <a:t>5,7%</a:t>
            </a:r>
            <a:endParaRPr sz="1200" b="1" dirty="0">
              <a:solidFill>
                <a:srgbClr val="FFFFFF"/>
              </a:solidFill>
              <a:latin typeface="Fira Sans Extra Condensed Medium"/>
              <a:ea typeface="Fira Sans Extra Condensed Medium"/>
              <a:cs typeface="Fira Sans Extra Condensed Medium"/>
            </a:endParaRPr>
          </a:p>
        </p:txBody>
      </p:sp>
    </p:spTree>
    <p:extLst>
      <p:ext uri="{BB962C8B-B14F-4D97-AF65-F5344CB8AC3E}">
        <p14:creationId xmlns:p14="http://schemas.microsoft.com/office/powerpoint/2010/main" val="2472775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9458" y="-128176"/>
            <a:ext cx="10254342" cy="717996"/>
          </a:xfrm>
        </p:spPr>
        <p:txBody>
          <a:bodyPr>
            <a:normAutofit/>
          </a:bodyPr>
          <a:lstStyle/>
          <a:p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Сўровномада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этганлар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респондентларнинг</a:t>
            </a:r>
            <a:r>
              <a:rPr lang="ru-RU" sz="2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жавоблари</a:t>
            </a:r>
            <a:endParaRPr lang="ru-RU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Заголовок 1"/>
          <p:cNvSpPr txBox="1">
            <a:spLocks/>
          </p:cNvSpPr>
          <p:nvPr/>
        </p:nvSpPr>
        <p:spPr>
          <a:xfrm>
            <a:off x="6550090" y="912862"/>
            <a:ext cx="4603101" cy="9026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Сиз 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томонидан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муомала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маданияти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Одоб-ахлоқ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қоидалари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)га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риоя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этилмаганлик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ҳолатларига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дуч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келганмисиз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1099457" y="844350"/>
            <a:ext cx="5257800" cy="10515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коррупция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ҳолатларининг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содир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этилишида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асосий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сабаблар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нималардан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иборат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деб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ҳисоблайсиз</a:t>
            </a:r>
            <a:r>
              <a:rPr lang="ru-RU" sz="14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бир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нечта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жавобларни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белгилаш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i="1" dirty="0" err="1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мумкин</a:t>
            </a:r>
            <a:r>
              <a:rPr lang="ru-RU" sz="1400" i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1" name="Google Shape;951;p35"/>
          <p:cNvGrpSpPr/>
          <p:nvPr/>
        </p:nvGrpSpPr>
        <p:grpSpPr>
          <a:xfrm>
            <a:off x="6860591" y="2082514"/>
            <a:ext cx="2137509" cy="1871915"/>
            <a:chOff x="1479938" y="1944553"/>
            <a:chExt cx="1793125" cy="1544710"/>
          </a:xfrm>
        </p:grpSpPr>
        <p:sp>
          <p:nvSpPr>
            <p:cNvPr id="52" name="Google Shape;952;p35"/>
            <p:cNvSpPr/>
            <p:nvPr/>
          </p:nvSpPr>
          <p:spPr>
            <a:xfrm>
              <a:off x="1897555" y="1944553"/>
              <a:ext cx="626000" cy="552075"/>
            </a:xfrm>
            <a:custGeom>
              <a:avLst/>
              <a:gdLst/>
              <a:ahLst/>
              <a:cxnLst/>
              <a:rect l="l" t="t" r="r" b="b"/>
              <a:pathLst>
                <a:path w="20730" h="20730" extrusionOk="0">
                  <a:moveTo>
                    <a:pt x="10371" y="1"/>
                  </a:moveTo>
                  <a:cubicBezTo>
                    <a:pt x="4644" y="1"/>
                    <a:pt x="1" y="4644"/>
                    <a:pt x="1" y="10371"/>
                  </a:cubicBezTo>
                  <a:cubicBezTo>
                    <a:pt x="1" y="16086"/>
                    <a:pt x="4644" y="20730"/>
                    <a:pt x="10371" y="20730"/>
                  </a:cubicBezTo>
                  <a:cubicBezTo>
                    <a:pt x="16086" y="20730"/>
                    <a:pt x="20729" y="16086"/>
                    <a:pt x="20729" y="10371"/>
                  </a:cubicBezTo>
                  <a:cubicBezTo>
                    <a:pt x="20729" y="4644"/>
                    <a:pt x="16086" y="1"/>
                    <a:pt x="10371" y="1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6,4%</a:t>
              </a:r>
              <a:endParaRPr sz="500" b="1" dirty="0"/>
            </a:p>
          </p:txBody>
        </p:sp>
        <p:sp>
          <p:nvSpPr>
            <p:cNvPr id="53" name="Google Shape;953;p35"/>
            <p:cNvSpPr/>
            <p:nvPr/>
          </p:nvSpPr>
          <p:spPr>
            <a:xfrm>
              <a:off x="2277738" y="2018663"/>
              <a:ext cx="359000" cy="559925"/>
            </a:xfrm>
            <a:custGeom>
              <a:avLst/>
              <a:gdLst/>
              <a:ahLst/>
              <a:cxnLst/>
              <a:rect l="l" t="t" r="r" b="b"/>
              <a:pathLst>
                <a:path w="14360" h="22397" fill="none" extrusionOk="0">
                  <a:moveTo>
                    <a:pt x="11907" y="1"/>
                  </a:moveTo>
                  <a:cubicBezTo>
                    <a:pt x="13455" y="2298"/>
                    <a:pt x="14360" y="5061"/>
                    <a:pt x="14360" y="8037"/>
                  </a:cubicBezTo>
                  <a:cubicBezTo>
                    <a:pt x="14360" y="15967"/>
                    <a:pt x="7930" y="22396"/>
                    <a:pt x="1" y="22396"/>
                  </a:cubicBezTo>
                </a:path>
              </a:pathLst>
            </a:custGeom>
            <a:noFill/>
            <a:ln w="81550" cap="flat" cmpd="sng">
              <a:solidFill>
                <a:srgbClr val="FF0000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" name="Google Shape;954;p35"/>
            <p:cNvGrpSpPr/>
            <p:nvPr/>
          </p:nvGrpSpPr>
          <p:grpSpPr>
            <a:xfrm>
              <a:off x="1479938" y="2094138"/>
              <a:ext cx="1793125" cy="1395125"/>
              <a:chOff x="1597088" y="2023550"/>
              <a:chExt cx="1793125" cy="1395125"/>
            </a:xfrm>
          </p:grpSpPr>
          <p:sp>
            <p:nvSpPr>
              <p:cNvPr id="56" name="Google Shape;955;p35"/>
              <p:cNvSpPr/>
              <p:nvPr/>
            </p:nvSpPr>
            <p:spPr>
              <a:xfrm>
                <a:off x="2968088" y="2088450"/>
                <a:ext cx="367050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4682" h="5049" fill="none" extrusionOk="0">
                    <a:moveTo>
                      <a:pt x="14681" y="0"/>
                    </a:moveTo>
                    <a:lnTo>
                      <a:pt x="5037" y="0"/>
                    </a:lnTo>
                    <a:cubicBezTo>
                      <a:pt x="2251" y="0"/>
                      <a:pt x="1" y="2262"/>
                      <a:pt x="1" y="5048"/>
                    </a:cubicBezTo>
                  </a:path>
                </a:pathLst>
              </a:custGeom>
              <a:solidFill>
                <a:srgbClr val="FF0000"/>
              </a:solidFill>
              <a:ln w="40775" cap="flat" cmpd="sng">
                <a:solidFill>
                  <a:srgbClr val="FF000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956;p35"/>
              <p:cNvSpPr/>
              <p:nvPr/>
            </p:nvSpPr>
            <p:spPr>
              <a:xfrm>
                <a:off x="1597088" y="2214650"/>
                <a:ext cx="1371025" cy="1204025"/>
              </a:xfrm>
              <a:custGeom>
                <a:avLst/>
                <a:gdLst/>
                <a:ahLst/>
                <a:cxnLst/>
                <a:rect l="l" t="t" r="r" b="b"/>
                <a:pathLst>
                  <a:path w="54841" h="48161" fill="none" extrusionOk="0">
                    <a:moveTo>
                      <a:pt x="13872" y="1905"/>
                    </a:moveTo>
                    <a:lnTo>
                      <a:pt x="5037" y="1905"/>
                    </a:lnTo>
                    <a:cubicBezTo>
                      <a:pt x="2251" y="1905"/>
                      <a:pt x="1" y="4167"/>
                      <a:pt x="1" y="6954"/>
                    </a:cubicBezTo>
                    <a:lnTo>
                      <a:pt x="1" y="34671"/>
                    </a:lnTo>
                    <a:cubicBezTo>
                      <a:pt x="1" y="37457"/>
                      <a:pt x="2251" y="39719"/>
                      <a:pt x="5037" y="39719"/>
                    </a:cubicBezTo>
                    <a:lnTo>
                      <a:pt x="20372" y="39719"/>
                    </a:lnTo>
                    <a:cubicBezTo>
                      <a:pt x="21015" y="39719"/>
                      <a:pt x="21634" y="40029"/>
                      <a:pt x="22015" y="40553"/>
                    </a:cubicBezTo>
                    <a:lnTo>
                      <a:pt x="25766" y="47054"/>
                    </a:lnTo>
                    <a:cubicBezTo>
                      <a:pt x="26587" y="48161"/>
                      <a:pt x="28254" y="48161"/>
                      <a:pt x="29064" y="47054"/>
                    </a:cubicBezTo>
                    <a:lnTo>
                      <a:pt x="32814" y="40553"/>
                    </a:lnTo>
                    <a:cubicBezTo>
                      <a:pt x="33207" y="40029"/>
                      <a:pt x="33815" y="39719"/>
                      <a:pt x="34469" y="39719"/>
                    </a:cubicBezTo>
                    <a:lnTo>
                      <a:pt x="49793" y="39719"/>
                    </a:lnTo>
                    <a:cubicBezTo>
                      <a:pt x="52579" y="39719"/>
                      <a:pt x="54841" y="37457"/>
                      <a:pt x="54841" y="34671"/>
                    </a:cubicBezTo>
                    <a:lnTo>
                      <a:pt x="54841" y="0"/>
                    </a:lnTo>
                  </a:path>
                </a:pathLst>
              </a:custGeom>
              <a:solidFill>
                <a:srgbClr val="FF0000"/>
              </a:solidFill>
              <a:ln w="40775" cap="flat" cmpd="sng">
                <a:solidFill>
                  <a:srgbClr val="FF000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957;p35"/>
              <p:cNvSpPr/>
              <p:nvPr/>
            </p:nvSpPr>
            <p:spPr>
              <a:xfrm>
                <a:off x="3280038" y="2023550"/>
                <a:ext cx="110175" cy="129800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5192" extrusionOk="0">
                    <a:moveTo>
                      <a:pt x="25" y="0"/>
                    </a:moveTo>
                    <a:lnTo>
                      <a:pt x="2263" y="2572"/>
                    </a:lnTo>
                    <a:lnTo>
                      <a:pt x="1" y="5180"/>
                    </a:lnTo>
                    <a:lnTo>
                      <a:pt x="13" y="5192"/>
                    </a:lnTo>
                    <a:lnTo>
                      <a:pt x="2120" y="5192"/>
                    </a:lnTo>
                    <a:lnTo>
                      <a:pt x="3334" y="3799"/>
                    </a:lnTo>
                    <a:lnTo>
                      <a:pt x="4406" y="2572"/>
                    </a:lnTo>
                    <a:lnTo>
                      <a:pt x="2168" y="0"/>
                    </a:lnTo>
                    <a:close/>
                  </a:path>
                </a:pathLst>
              </a:custGeom>
              <a:solidFill>
                <a:srgbClr val="FF0000"/>
              </a:solidFill>
              <a:ln w="9525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" name="Google Shape;963;p35"/>
            <p:cNvSpPr txBox="1"/>
            <p:nvPr/>
          </p:nvSpPr>
          <p:spPr>
            <a:xfrm>
              <a:off x="1479938" y="2670763"/>
              <a:ext cx="1371000" cy="40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ҲА</a:t>
              </a:r>
              <a:endParaRPr lang="uz-Cyrl-UZ" sz="1300" i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i="1" dirty="0">
                  <a:solidFill>
                    <a:srgbClr val="FF000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560 нафар</a:t>
              </a:r>
              <a:endParaRPr sz="1200" i="1" dirty="0">
                <a:solidFill>
                  <a:srgbClr val="FF000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61" name="Google Shape;965;p35"/>
          <p:cNvGrpSpPr/>
          <p:nvPr/>
        </p:nvGrpSpPr>
        <p:grpSpPr>
          <a:xfrm>
            <a:off x="8392728" y="2308137"/>
            <a:ext cx="2157084" cy="1860194"/>
            <a:chOff x="3012075" y="2170175"/>
            <a:chExt cx="1809546" cy="1535038"/>
          </a:xfrm>
        </p:grpSpPr>
        <p:sp>
          <p:nvSpPr>
            <p:cNvPr id="64" name="Google Shape;966;p35"/>
            <p:cNvSpPr/>
            <p:nvPr/>
          </p:nvSpPr>
          <p:spPr>
            <a:xfrm>
              <a:off x="3672822" y="3041852"/>
              <a:ext cx="637908" cy="599262"/>
            </a:xfrm>
            <a:custGeom>
              <a:avLst/>
              <a:gdLst/>
              <a:ahLst/>
              <a:cxnLst/>
              <a:rect l="l" t="t" r="r" b="b"/>
              <a:pathLst>
                <a:path w="20730" h="20718" extrusionOk="0">
                  <a:moveTo>
                    <a:pt x="10359" y="1"/>
                  </a:moveTo>
                  <a:cubicBezTo>
                    <a:pt x="4644" y="1"/>
                    <a:pt x="1" y="4633"/>
                    <a:pt x="1" y="10359"/>
                  </a:cubicBezTo>
                  <a:cubicBezTo>
                    <a:pt x="1" y="16074"/>
                    <a:pt x="4644" y="20718"/>
                    <a:pt x="10359" y="20718"/>
                  </a:cubicBezTo>
                  <a:cubicBezTo>
                    <a:pt x="16086" y="20718"/>
                    <a:pt x="20729" y="16074"/>
                    <a:pt x="20729" y="10359"/>
                  </a:cubicBezTo>
                  <a:cubicBezTo>
                    <a:pt x="20729" y="4633"/>
                    <a:pt x="16086" y="1"/>
                    <a:pt x="10359" y="1"/>
                  </a:cubicBez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93,6%</a:t>
              </a:r>
              <a:endParaRPr sz="12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</a:endParaRPr>
            </a:p>
          </p:txBody>
        </p:sp>
        <p:sp>
          <p:nvSpPr>
            <p:cNvPr id="65" name="Google Shape;967;p35"/>
            <p:cNvSpPr/>
            <p:nvPr/>
          </p:nvSpPr>
          <p:spPr>
            <a:xfrm>
              <a:off x="3526163" y="3098563"/>
              <a:ext cx="325650" cy="606650"/>
            </a:xfrm>
            <a:custGeom>
              <a:avLst/>
              <a:gdLst/>
              <a:ahLst/>
              <a:cxnLst/>
              <a:rect l="l" t="t" r="r" b="b"/>
              <a:pathLst>
                <a:path w="13026" h="24266" fill="none" extrusionOk="0">
                  <a:moveTo>
                    <a:pt x="13026" y="24265"/>
                  </a:moveTo>
                  <a:cubicBezTo>
                    <a:pt x="10311" y="23742"/>
                    <a:pt x="7716" y="22420"/>
                    <a:pt x="5608" y="20313"/>
                  </a:cubicBezTo>
                  <a:cubicBezTo>
                    <a:pt x="0" y="14705"/>
                    <a:pt x="0" y="5608"/>
                    <a:pt x="5608" y="1"/>
                  </a:cubicBezTo>
                </a:path>
              </a:pathLst>
            </a:custGeom>
            <a:solidFill>
              <a:srgbClr val="00B050"/>
            </a:solidFill>
            <a:ln w="81550" cap="flat" cmpd="sng">
              <a:solidFill>
                <a:srgbClr val="00B050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6" name="Google Shape;968;p35"/>
            <p:cNvGrpSpPr/>
            <p:nvPr/>
          </p:nvGrpSpPr>
          <p:grpSpPr>
            <a:xfrm flipH="1">
              <a:off x="3028521" y="2170175"/>
              <a:ext cx="1793100" cy="1395450"/>
              <a:chOff x="2679963" y="2089625"/>
              <a:chExt cx="1793100" cy="1395450"/>
            </a:xfrm>
          </p:grpSpPr>
          <p:sp>
            <p:nvSpPr>
              <p:cNvPr id="69" name="Google Shape;969;p35"/>
              <p:cNvSpPr/>
              <p:nvPr/>
            </p:nvSpPr>
            <p:spPr>
              <a:xfrm>
                <a:off x="2735038" y="3293950"/>
                <a:ext cx="367025" cy="126225"/>
              </a:xfrm>
              <a:custGeom>
                <a:avLst/>
                <a:gdLst/>
                <a:ahLst/>
                <a:cxnLst/>
                <a:rect l="l" t="t" r="r" b="b"/>
                <a:pathLst>
                  <a:path w="14681" h="5049" fill="none" extrusionOk="0">
                    <a:moveTo>
                      <a:pt x="0" y="5048"/>
                    </a:moveTo>
                    <a:lnTo>
                      <a:pt x="9633" y="5048"/>
                    </a:lnTo>
                    <a:cubicBezTo>
                      <a:pt x="12419" y="5048"/>
                      <a:pt x="14681" y="2786"/>
                      <a:pt x="14681" y="0"/>
                    </a:cubicBezTo>
                  </a:path>
                </a:pathLst>
              </a:custGeom>
              <a:noFill/>
              <a:ln w="40775" cap="flat" cmpd="sng">
                <a:solidFill>
                  <a:srgbClr val="00B05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970;p35"/>
              <p:cNvSpPr/>
              <p:nvPr/>
            </p:nvSpPr>
            <p:spPr>
              <a:xfrm>
                <a:off x="3102038" y="2089625"/>
                <a:ext cx="1371025" cy="1204350"/>
              </a:xfrm>
              <a:custGeom>
                <a:avLst/>
                <a:gdLst/>
                <a:ahLst/>
                <a:cxnLst/>
                <a:rect l="l" t="t" r="r" b="b"/>
                <a:pathLst>
                  <a:path w="54841" h="48174" fill="none" extrusionOk="0">
                    <a:moveTo>
                      <a:pt x="40958" y="46268"/>
                    </a:moveTo>
                    <a:lnTo>
                      <a:pt x="49793" y="46268"/>
                    </a:lnTo>
                    <a:cubicBezTo>
                      <a:pt x="52579" y="46268"/>
                      <a:pt x="54841" y="44006"/>
                      <a:pt x="54841" y="41220"/>
                    </a:cubicBezTo>
                    <a:lnTo>
                      <a:pt x="54841" y="13490"/>
                    </a:lnTo>
                    <a:cubicBezTo>
                      <a:pt x="54841" y="10704"/>
                      <a:pt x="52579" y="8454"/>
                      <a:pt x="49793" y="8454"/>
                    </a:cubicBezTo>
                    <a:lnTo>
                      <a:pt x="34469" y="8454"/>
                    </a:lnTo>
                    <a:cubicBezTo>
                      <a:pt x="33815" y="8454"/>
                      <a:pt x="33207" y="8145"/>
                      <a:pt x="32814" y="7621"/>
                    </a:cubicBezTo>
                    <a:lnTo>
                      <a:pt x="29064" y="1120"/>
                    </a:lnTo>
                    <a:cubicBezTo>
                      <a:pt x="28254" y="1"/>
                      <a:pt x="26587" y="1"/>
                      <a:pt x="25766" y="1120"/>
                    </a:cubicBezTo>
                    <a:lnTo>
                      <a:pt x="22015" y="7621"/>
                    </a:lnTo>
                    <a:cubicBezTo>
                      <a:pt x="21634" y="8145"/>
                      <a:pt x="21027" y="8454"/>
                      <a:pt x="20372" y="8454"/>
                    </a:cubicBezTo>
                    <a:lnTo>
                      <a:pt x="5037" y="8454"/>
                    </a:lnTo>
                    <a:cubicBezTo>
                      <a:pt x="2251" y="8454"/>
                      <a:pt x="1" y="10704"/>
                      <a:pt x="1" y="13490"/>
                    </a:cubicBezTo>
                    <a:lnTo>
                      <a:pt x="1" y="48173"/>
                    </a:lnTo>
                  </a:path>
                </a:pathLst>
              </a:custGeom>
              <a:solidFill>
                <a:schemeClr val="accent2"/>
              </a:solidFill>
              <a:ln w="40775" cap="flat" cmpd="sng">
                <a:solidFill>
                  <a:srgbClr val="00B050"/>
                </a:solidFill>
                <a:prstDash val="solid"/>
                <a:miter lim="11906"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971;p35"/>
              <p:cNvSpPr/>
              <p:nvPr/>
            </p:nvSpPr>
            <p:spPr>
              <a:xfrm>
                <a:off x="2679963" y="3354975"/>
                <a:ext cx="110175" cy="130100"/>
              </a:xfrm>
              <a:custGeom>
                <a:avLst/>
                <a:gdLst/>
                <a:ahLst/>
                <a:cxnLst/>
                <a:rect l="l" t="t" r="r" b="b"/>
                <a:pathLst>
                  <a:path w="4407" h="5204" extrusionOk="0">
                    <a:moveTo>
                      <a:pt x="2287" y="0"/>
                    </a:moveTo>
                    <a:lnTo>
                      <a:pt x="1060" y="1405"/>
                    </a:lnTo>
                    <a:lnTo>
                      <a:pt x="1" y="2631"/>
                    </a:lnTo>
                    <a:lnTo>
                      <a:pt x="2239" y="5203"/>
                    </a:lnTo>
                    <a:lnTo>
                      <a:pt x="4370" y="5203"/>
                    </a:lnTo>
                    <a:lnTo>
                      <a:pt x="2132" y="2631"/>
                    </a:lnTo>
                    <a:lnTo>
                      <a:pt x="4406" y="12"/>
                    </a:lnTo>
                    <a:lnTo>
                      <a:pt x="4394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8" name="Google Shape;977;p35"/>
            <p:cNvSpPr txBox="1"/>
            <p:nvPr/>
          </p:nvSpPr>
          <p:spPr>
            <a:xfrm>
              <a:off x="3012075" y="2594563"/>
              <a:ext cx="1371000" cy="400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700" b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ЙЎҚ</a:t>
              </a:r>
              <a:endParaRPr lang="uz-Cyrl-UZ" sz="12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200" i="1" dirty="0">
                  <a:solidFill>
                    <a:srgbClr val="00B050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8 236 нафар</a:t>
              </a:r>
              <a:endParaRPr sz="1200" i="1" dirty="0">
                <a:solidFill>
                  <a:srgbClr val="00B050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88" name="Google Shape;867;p33"/>
          <p:cNvGrpSpPr/>
          <p:nvPr/>
        </p:nvGrpSpPr>
        <p:grpSpPr>
          <a:xfrm>
            <a:off x="1389587" y="1922929"/>
            <a:ext cx="3351925" cy="938825"/>
            <a:chOff x="4860575" y="633850"/>
            <a:chExt cx="3351925" cy="938825"/>
          </a:xfrm>
        </p:grpSpPr>
        <p:sp>
          <p:nvSpPr>
            <p:cNvPr id="89" name="Google Shape;868;p33"/>
            <p:cNvSpPr/>
            <p:nvPr/>
          </p:nvSpPr>
          <p:spPr>
            <a:xfrm>
              <a:off x="5329975" y="699925"/>
              <a:ext cx="2882525" cy="806675"/>
            </a:xfrm>
            <a:custGeom>
              <a:avLst/>
              <a:gdLst/>
              <a:ahLst/>
              <a:cxnLst/>
              <a:rect l="l" t="t" r="r" b="b"/>
              <a:pathLst>
                <a:path w="115301" h="32267" extrusionOk="0">
                  <a:moveTo>
                    <a:pt x="32278" y="1"/>
                  </a:moveTo>
                  <a:cubicBezTo>
                    <a:pt x="23361" y="1"/>
                    <a:pt x="16133" y="7216"/>
                    <a:pt x="16133" y="16133"/>
                  </a:cubicBezTo>
                  <a:cubicBezTo>
                    <a:pt x="16133" y="25039"/>
                    <a:pt x="8918" y="32266"/>
                    <a:pt x="1" y="32266"/>
                  </a:cubicBezTo>
                  <a:lnTo>
                    <a:pt x="99108" y="32266"/>
                  </a:lnTo>
                  <a:cubicBezTo>
                    <a:pt x="103561" y="32266"/>
                    <a:pt x="107609" y="30469"/>
                    <a:pt x="110526" y="27540"/>
                  </a:cubicBezTo>
                  <a:cubicBezTo>
                    <a:pt x="113491" y="24575"/>
                    <a:pt x="115301" y="20467"/>
                    <a:pt x="115253" y="15931"/>
                  </a:cubicBezTo>
                  <a:cubicBezTo>
                    <a:pt x="115134" y="7025"/>
                    <a:pt x="107597" y="1"/>
                    <a:pt x="98691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731500" tIns="91425" rIns="274300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ru-RU" sz="14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Банк </a:t>
              </a:r>
              <a:r>
                <a:rPr lang="ru-RU" sz="14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ходимлари</a:t>
              </a:r>
              <a:r>
                <a:rPr lang="ru-RU" sz="14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4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иш</a:t>
              </a:r>
              <a:r>
                <a:rPr lang="ru-RU" sz="14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4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ҳақи</a:t>
              </a:r>
              <a:r>
                <a:rPr lang="ru-RU" sz="14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4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миқдорининг</a:t>
              </a:r>
              <a:r>
                <a:rPr lang="ru-RU" sz="14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4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пастлиги</a:t>
              </a:r>
              <a:endParaRPr sz="1400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90" name="Google Shape;869;p33"/>
            <p:cNvSpPr/>
            <p:nvPr/>
          </p:nvSpPr>
          <p:spPr>
            <a:xfrm>
              <a:off x="4860575" y="633850"/>
              <a:ext cx="469425" cy="469425"/>
            </a:xfrm>
            <a:custGeom>
              <a:avLst/>
              <a:gdLst/>
              <a:ahLst/>
              <a:cxnLst/>
              <a:rect l="l" t="t" r="r" b="b"/>
              <a:pathLst>
                <a:path w="18777" h="18777" extrusionOk="0">
                  <a:moveTo>
                    <a:pt x="18777" y="0"/>
                  </a:moveTo>
                  <a:cubicBezTo>
                    <a:pt x="8406" y="0"/>
                    <a:pt x="0" y="8406"/>
                    <a:pt x="0" y="18776"/>
                  </a:cubicBezTo>
                  <a:lnTo>
                    <a:pt x="18777" y="18776"/>
                  </a:lnTo>
                  <a:lnTo>
                    <a:pt x="18777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870;p33"/>
            <p:cNvSpPr/>
            <p:nvPr/>
          </p:nvSpPr>
          <p:spPr>
            <a:xfrm>
              <a:off x="5329975" y="1103250"/>
              <a:ext cx="469425" cy="469425"/>
            </a:xfrm>
            <a:custGeom>
              <a:avLst/>
              <a:gdLst/>
              <a:ahLst/>
              <a:cxnLst/>
              <a:rect l="l" t="t" r="r" b="b"/>
              <a:pathLst>
                <a:path w="18777" h="18777" extrusionOk="0">
                  <a:moveTo>
                    <a:pt x="1" y="0"/>
                  </a:moveTo>
                  <a:lnTo>
                    <a:pt x="1" y="18777"/>
                  </a:lnTo>
                  <a:cubicBezTo>
                    <a:pt x="10371" y="18777"/>
                    <a:pt x="18777" y="10371"/>
                    <a:pt x="1877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871;p33"/>
            <p:cNvSpPr/>
            <p:nvPr/>
          </p:nvSpPr>
          <p:spPr>
            <a:xfrm>
              <a:off x="4926650" y="699925"/>
              <a:ext cx="806675" cy="806675"/>
            </a:xfrm>
            <a:custGeom>
              <a:avLst/>
              <a:gdLst/>
              <a:ahLst/>
              <a:cxnLst/>
              <a:rect l="l" t="t" r="r" b="b"/>
              <a:pathLst>
                <a:path w="32267" h="32267" extrusionOk="0">
                  <a:moveTo>
                    <a:pt x="16134" y="1"/>
                  </a:moveTo>
                  <a:cubicBezTo>
                    <a:pt x="7216" y="1"/>
                    <a:pt x="1" y="7216"/>
                    <a:pt x="1" y="16133"/>
                  </a:cubicBezTo>
                  <a:cubicBezTo>
                    <a:pt x="1" y="25039"/>
                    <a:pt x="7216" y="32266"/>
                    <a:pt x="16134" y="32266"/>
                  </a:cubicBezTo>
                  <a:cubicBezTo>
                    <a:pt x="25051" y="32266"/>
                    <a:pt x="32266" y="25039"/>
                    <a:pt x="32266" y="16133"/>
                  </a:cubicBezTo>
                  <a:cubicBezTo>
                    <a:pt x="32266" y="7216"/>
                    <a:pt x="25051" y="1"/>
                    <a:pt x="161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872;p33"/>
            <p:cNvSpPr/>
            <p:nvPr/>
          </p:nvSpPr>
          <p:spPr>
            <a:xfrm>
              <a:off x="5034700" y="807975"/>
              <a:ext cx="590575" cy="590575"/>
            </a:xfrm>
            <a:custGeom>
              <a:avLst/>
              <a:gdLst/>
              <a:ahLst/>
              <a:cxnLst/>
              <a:rect l="l" t="t" r="r" b="b"/>
              <a:pathLst>
                <a:path w="23623" h="23623" extrusionOk="0">
                  <a:moveTo>
                    <a:pt x="11812" y="0"/>
                  </a:moveTo>
                  <a:cubicBezTo>
                    <a:pt x="5287" y="0"/>
                    <a:pt x="1" y="5287"/>
                    <a:pt x="1" y="11811"/>
                  </a:cubicBezTo>
                  <a:cubicBezTo>
                    <a:pt x="1" y="18336"/>
                    <a:pt x="5287" y="23622"/>
                    <a:pt x="11812" y="23622"/>
                  </a:cubicBezTo>
                  <a:cubicBezTo>
                    <a:pt x="18336" y="23622"/>
                    <a:pt x="23623" y="18336"/>
                    <a:pt x="23623" y="11811"/>
                  </a:cubicBezTo>
                  <a:cubicBezTo>
                    <a:pt x="23623" y="5287"/>
                    <a:pt x="18336" y="0"/>
                    <a:pt x="11812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59,0 %</a:t>
              </a:r>
              <a:endParaRPr sz="14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98" name="Google Shape;873;p33"/>
          <p:cNvGrpSpPr/>
          <p:nvPr/>
        </p:nvGrpSpPr>
        <p:grpSpPr>
          <a:xfrm>
            <a:off x="1388387" y="2894479"/>
            <a:ext cx="3351925" cy="938525"/>
            <a:chOff x="4859375" y="1605400"/>
            <a:chExt cx="3351925" cy="938525"/>
          </a:xfrm>
        </p:grpSpPr>
        <p:sp>
          <p:nvSpPr>
            <p:cNvPr id="100" name="Google Shape;874;p33"/>
            <p:cNvSpPr/>
            <p:nvPr/>
          </p:nvSpPr>
          <p:spPr>
            <a:xfrm>
              <a:off x="4859375" y="1671175"/>
              <a:ext cx="2882525" cy="806975"/>
            </a:xfrm>
            <a:custGeom>
              <a:avLst/>
              <a:gdLst/>
              <a:ahLst/>
              <a:cxnLst/>
              <a:rect l="l" t="t" r="r" b="b"/>
              <a:pathLst>
                <a:path w="115301" h="32279" extrusionOk="0">
                  <a:moveTo>
                    <a:pt x="16610" y="1"/>
                  </a:moveTo>
                  <a:cubicBezTo>
                    <a:pt x="7704" y="1"/>
                    <a:pt x="167" y="7037"/>
                    <a:pt x="60" y="15931"/>
                  </a:cubicBezTo>
                  <a:cubicBezTo>
                    <a:pt x="1" y="20467"/>
                    <a:pt x="1810" y="24587"/>
                    <a:pt x="4775" y="27552"/>
                  </a:cubicBezTo>
                  <a:cubicBezTo>
                    <a:pt x="7692" y="30469"/>
                    <a:pt x="11740" y="32278"/>
                    <a:pt x="16193" y="32278"/>
                  </a:cubicBezTo>
                  <a:lnTo>
                    <a:pt x="115301" y="32278"/>
                  </a:lnTo>
                  <a:cubicBezTo>
                    <a:pt x="106395" y="32278"/>
                    <a:pt x="99168" y="25051"/>
                    <a:pt x="99168" y="16145"/>
                  </a:cubicBezTo>
                  <a:cubicBezTo>
                    <a:pt x="99168" y="7228"/>
                    <a:pt x="91941" y="1"/>
                    <a:pt x="83023" y="1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274300" tIns="91425" rIns="731500" bIns="91425" anchor="ctr" anchorCtr="0">
              <a:noAutofit/>
            </a:bodyPr>
            <a:lstStyle/>
            <a:p>
              <a:pPr lvl="0" algn="ctr">
                <a:buClr>
                  <a:schemeClr val="dk1"/>
                </a:buClr>
                <a:buSzPts val="1100"/>
              </a:pPr>
              <a:r>
                <a:rPr lang="ru-RU" sz="12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Фуқароларнинг</a:t>
              </a:r>
              <a:r>
                <a:rPr lang="ru-RU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2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молиявий</a:t>
              </a:r>
              <a:r>
                <a:rPr lang="ru-RU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 </a:t>
              </a:r>
              <a:r>
                <a:rPr lang="ru-RU" sz="1200" dirty="0" err="1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саводхонлиги</a:t>
              </a:r>
              <a:endParaRPr dirty="0">
                <a:solidFill>
                  <a:srgbClr val="FFFFFF"/>
                </a:solidFill>
              </a:endParaRPr>
            </a:p>
          </p:txBody>
        </p:sp>
        <p:sp>
          <p:nvSpPr>
            <p:cNvPr id="101" name="Google Shape;875;p33"/>
            <p:cNvSpPr/>
            <p:nvPr/>
          </p:nvSpPr>
          <p:spPr>
            <a:xfrm>
              <a:off x="7741875" y="1605400"/>
              <a:ext cx="469425" cy="469425"/>
            </a:xfrm>
            <a:custGeom>
              <a:avLst/>
              <a:gdLst/>
              <a:ahLst/>
              <a:cxnLst/>
              <a:rect l="l" t="t" r="r" b="b"/>
              <a:pathLst>
                <a:path w="18777" h="18777" extrusionOk="0">
                  <a:moveTo>
                    <a:pt x="1" y="0"/>
                  </a:moveTo>
                  <a:lnTo>
                    <a:pt x="1" y="18776"/>
                  </a:lnTo>
                  <a:lnTo>
                    <a:pt x="18777" y="18776"/>
                  </a:lnTo>
                  <a:cubicBezTo>
                    <a:pt x="18777" y="8406"/>
                    <a:pt x="10371" y="0"/>
                    <a:pt x="1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876;p33"/>
            <p:cNvSpPr/>
            <p:nvPr/>
          </p:nvSpPr>
          <p:spPr>
            <a:xfrm>
              <a:off x="7272475" y="2074800"/>
              <a:ext cx="469425" cy="469125"/>
            </a:xfrm>
            <a:custGeom>
              <a:avLst/>
              <a:gdLst/>
              <a:ahLst/>
              <a:cxnLst/>
              <a:rect l="l" t="t" r="r" b="b"/>
              <a:pathLst>
                <a:path w="18777" h="18765" extrusionOk="0">
                  <a:moveTo>
                    <a:pt x="1" y="0"/>
                  </a:moveTo>
                  <a:cubicBezTo>
                    <a:pt x="1" y="10359"/>
                    <a:pt x="8407" y="18765"/>
                    <a:pt x="18777" y="18765"/>
                  </a:cubicBezTo>
                  <a:lnTo>
                    <a:pt x="18777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877;p33"/>
            <p:cNvSpPr/>
            <p:nvPr/>
          </p:nvSpPr>
          <p:spPr>
            <a:xfrm>
              <a:off x="7338550" y="1671175"/>
              <a:ext cx="806675" cy="806975"/>
            </a:xfrm>
            <a:custGeom>
              <a:avLst/>
              <a:gdLst/>
              <a:ahLst/>
              <a:cxnLst/>
              <a:rect l="l" t="t" r="r" b="b"/>
              <a:pathLst>
                <a:path w="32267" h="32279" extrusionOk="0">
                  <a:moveTo>
                    <a:pt x="16134" y="1"/>
                  </a:moveTo>
                  <a:cubicBezTo>
                    <a:pt x="7228" y="1"/>
                    <a:pt x="1" y="7228"/>
                    <a:pt x="1" y="16145"/>
                  </a:cubicBezTo>
                  <a:cubicBezTo>
                    <a:pt x="1" y="25051"/>
                    <a:pt x="7228" y="32278"/>
                    <a:pt x="16134" y="32278"/>
                  </a:cubicBezTo>
                  <a:cubicBezTo>
                    <a:pt x="25052" y="32278"/>
                    <a:pt x="32267" y="25051"/>
                    <a:pt x="32267" y="16145"/>
                  </a:cubicBezTo>
                  <a:cubicBezTo>
                    <a:pt x="32267" y="7228"/>
                    <a:pt x="25052" y="1"/>
                    <a:pt x="161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878;p33"/>
            <p:cNvSpPr/>
            <p:nvPr/>
          </p:nvSpPr>
          <p:spPr>
            <a:xfrm>
              <a:off x="7446600" y="1779525"/>
              <a:ext cx="590575" cy="590275"/>
            </a:xfrm>
            <a:custGeom>
              <a:avLst/>
              <a:gdLst/>
              <a:ahLst/>
              <a:cxnLst/>
              <a:rect l="l" t="t" r="r" b="b"/>
              <a:pathLst>
                <a:path w="23623" h="23611" extrusionOk="0">
                  <a:moveTo>
                    <a:pt x="11812" y="0"/>
                  </a:moveTo>
                  <a:cubicBezTo>
                    <a:pt x="5287" y="0"/>
                    <a:pt x="1" y="5287"/>
                    <a:pt x="1" y="11811"/>
                  </a:cubicBezTo>
                  <a:cubicBezTo>
                    <a:pt x="1" y="18324"/>
                    <a:pt x="5287" y="23610"/>
                    <a:pt x="11812" y="23610"/>
                  </a:cubicBezTo>
                  <a:cubicBezTo>
                    <a:pt x="18336" y="23610"/>
                    <a:pt x="23623" y="18324"/>
                    <a:pt x="23623" y="11811"/>
                  </a:cubicBezTo>
                  <a:cubicBezTo>
                    <a:pt x="23623" y="5287"/>
                    <a:pt x="18336" y="0"/>
                    <a:pt x="11812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29,6 %</a:t>
              </a:r>
              <a:endParaRPr sz="14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  <p:grpSp>
        <p:nvGrpSpPr>
          <p:cNvPr id="109" name="Google Shape;879;p33"/>
          <p:cNvGrpSpPr/>
          <p:nvPr/>
        </p:nvGrpSpPr>
        <p:grpSpPr>
          <a:xfrm>
            <a:off x="1389587" y="3888654"/>
            <a:ext cx="3351925" cy="1115146"/>
            <a:chOff x="4860575" y="2599575"/>
            <a:chExt cx="3351925" cy="938525"/>
          </a:xfrm>
        </p:grpSpPr>
        <p:sp>
          <p:nvSpPr>
            <p:cNvPr id="110" name="Google Shape;880;p33"/>
            <p:cNvSpPr/>
            <p:nvPr/>
          </p:nvSpPr>
          <p:spPr>
            <a:xfrm>
              <a:off x="5329975" y="2665350"/>
              <a:ext cx="2882525" cy="806975"/>
            </a:xfrm>
            <a:custGeom>
              <a:avLst/>
              <a:gdLst/>
              <a:ahLst/>
              <a:cxnLst/>
              <a:rect l="l" t="t" r="r" b="b"/>
              <a:pathLst>
                <a:path w="115301" h="32279" extrusionOk="0">
                  <a:moveTo>
                    <a:pt x="32278" y="0"/>
                  </a:moveTo>
                  <a:cubicBezTo>
                    <a:pt x="23361" y="0"/>
                    <a:pt x="16133" y="7227"/>
                    <a:pt x="16133" y="16145"/>
                  </a:cubicBezTo>
                  <a:cubicBezTo>
                    <a:pt x="16133" y="25051"/>
                    <a:pt x="8918" y="32278"/>
                    <a:pt x="1" y="32278"/>
                  </a:cubicBezTo>
                  <a:lnTo>
                    <a:pt x="99108" y="32278"/>
                  </a:lnTo>
                  <a:cubicBezTo>
                    <a:pt x="103561" y="32278"/>
                    <a:pt x="107609" y="30468"/>
                    <a:pt x="110526" y="27551"/>
                  </a:cubicBezTo>
                  <a:cubicBezTo>
                    <a:pt x="113491" y="24587"/>
                    <a:pt x="115301" y="20467"/>
                    <a:pt x="115253" y="15931"/>
                  </a:cubicBezTo>
                  <a:cubicBezTo>
                    <a:pt x="115134" y="7037"/>
                    <a:pt x="107597" y="0"/>
                    <a:pt x="98691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731500" tIns="91425" rIns="274300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uz-Cyrl-UZ" sz="1200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Банк ходимларининг хатти-ҳаракатлари устидан етарлича назорат ўрнатилмаганлиги</a:t>
              </a:r>
              <a:endParaRPr dirty="0">
                <a:solidFill>
                  <a:srgbClr val="FFFFFF"/>
                </a:solidFill>
              </a:endParaRPr>
            </a:p>
          </p:txBody>
        </p:sp>
        <p:sp>
          <p:nvSpPr>
            <p:cNvPr id="111" name="Google Shape;881;p33"/>
            <p:cNvSpPr/>
            <p:nvPr/>
          </p:nvSpPr>
          <p:spPr>
            <a:xfrm>
              <a:off x="4860575" y="2599575"/>
              <a:ext cx="469425" cy="469125"/>
            </a:xfrm>
            <a:custGeom>
              <a:avLst/>
              <a:gdLst/>
              <a:ahLst/>
              <a:cxnLst/>
              <a:rect l="l" t="t" r="r" b="b"/>
              <a:pathLst>
                <a:path w="18777" h="18765" extrusionOk="0">
                  <a:moveTo>
                    <a:pt x="18777" y="0"/>
                  </a:moveTo>
                  <a:cubicBezTo>
                    <a:pt x="8406" y="0"/>
                    <a:pt x="0" y="8406"/>
                    <a:pt x="0" y="18764"/>
                  </a:cubicBezTo>
                  <a:lnTo>
                    <a:pt x="18777" y="18764"/>
                  </a:lnTo>
                  <a:lnTo>
                    <a:pt x="18777" y="0"/>
                  </a:ln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882;p33"/>
            <p:cNvSpPr/>
            <p:nvPr/>
          </p:nvSpPr>
          <p:spPr>
            <a:xfrm>
              <a:off x="5329975" y="3068675"/>
              <a:ext cx="469425" cy="469425"/>
            </a:xfrm>
            <a:custGeom>
              <a:avLst/>
              <a:gdLst/>
              <a:ahLst/>
              <a:cxnLst/>
              <a:rect l="l" t="t" r="r" b="b"/>
              <a:pathLst>
                <a:path w="18777" h="18777" extrusionOk="0">
                  <a:moveTo>
                    <a:pt x="1" y="0"/>
                  </a:moveTo>
                  <a:lnTo>
                    <a:pt x="1" y="18776"/>
                  </a:lnTo>
                  <a:cubicBezTo>
                    <a:pt x="10371" y="18776"/>
                    <a:pt x="18777" y="10371"/>
                    <a:pt x="18777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883;p33"/>
            <p:cNvSpPr/>
            <p:nvPr/>
          </p:nvSpPr>
          <p:spPr>
            <a:xfrm>
              <a:off x="4926650" y="2665350"/>
              <a:ext cx="806675" cy="806975"/>
            </a:xfrm>
            <a:custGeom>
              <a:avLst/>
              <a:gdLst/>
              <a:ahLst/>
              <a:cxnLst/>
              <a:rect l="l" t="t" r="r" b="b"/>
              <a:pathLst>
                <a:path w="32267" h="32279" extrusionOk="0">
                  <a:moveTo>
                    <a:pt x="16134" y="0"/>
                  </a:moveTo>
                  <a:cubicBezTo>
                    <a:pt x="7216" y="0"/>
                    <a:pt x="1" y="7227"/>
                    <a:pt x="1" y="16133"/>
                  </a:cubicBezTo>
                  <a:cubicBezTo>
                    <a:pt x="1" y="25051"/>
                    <a:pt x="7216" y="32278"/>
                    <a:pt x="16134" y="32278"/>
                  </a:cubicBezTo>
                  <a:cubicBezTo>
                    <a:pt x="25051" y="32278"/>
                    <a:pt x="32266" y="25051"/>
                    <a:pt x="32266" y="16133"/>
                  </a:cubicBezTo>
                  <a:cubicBezTo>
                    <a:pt x="32266" y="7227"/>
                    <a:pt x="25051" y="0"/>
                    <a:pt x="1613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84;p33"/>
            <p:cNvSpPr/>
            <p:nvPr/>
          </p:nvSpPr>
          <p:spPr>
            <a:xfrm>
              <a:off x="5034700" y="2773700"/>
              <a:ext cx="590575" cy="590275"/>
            </a:xfrm>
            <a:custGeom>
              <a:avLst/>
              <a:gdLst/>
              <a:ahLst/>
              <a:cxnLst/>
              <a:rect l="l" t="t" r="r" b="b"/>
              <a:pathLst>
                <a:path w="23623" h="23611" extrusionOk="0">
                  <a:moveTo>
                    <a:pt x="11812" y="0"/>
                  </a:moveTo>
                  <a:cubicBezTo>
                    <a:pt x="5287" y="0"/>
                    <a:pt x="1" y="5287"/>
                    <a:pt x="1" y="11799"/>
                  </a:cubicBezTo>
                  <a:cubicBezTo>
                    <a:pt x="1" y="18324"/>
                    <a:pt x="5287" y="23610"/>
                    <a:pt x="11812" y="23610"/>
                  </a:cubicBezTo>
                  <a:cubicBezTo>
                    <a:pt x="18336" y="23610"/>
                    <a:pt x="23623" y="18324"/>
                    <a:pt x="23623" y="11799"/>
                  </a:cubicBezTo>
                  <a:cubicBezTo>
                    <a:pt x="23623" y="5287"/>
                    <a:pt x="18336" y="0"/>
                    <a:pt x="11812" y="0"/>
                  </a:cubicBezTo>
                  <a:close/>
                </a:path>
              </a:pathLst>
            </a:custGeom>
            <a:solidFill>
              <a:srgbClr val="4949E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uz-Cyrl-UZ" sz="1400" b="1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11,4 %</a:t>
              </a:r>
              <a:endParaRPr sz="1400" b="1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842026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858</TotalTime>
  <Words>839</Words>
  <Application>Microsoft Office PowerPoint</Application>
  <PresentationFormat>Широкоэкранный</PresentationFormat>
  <Paragraphs>194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Fira Sans Extra Condensed Medium</vt:lpstr>
      <vt:lpstr>Roboto</vt:lpstr>
      <vt:lpstr>Wingdings</vt:lpstr>
      <vt:lpstr>Ретро</vt:lpstr>
      <vt:lpstr>Банк тизимида коррупцияни келтириб чиқарувчи  сабаб ва шарт-шароитларни таҳлил қилиш юзасидан  ўтказилган аноним сўровнома натижалари  (2026 йил 5-26 январь)</vt:lpstr>
      <vt:lpstr>Сўровномада иштирок этганлар тўғрисида маълумот</vt:lpstr>
      <vt:lpstr>Сўровномада иштирок этганлар тўғрисида маълумот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  <vt:lpstr>Сўровномада иштирок этганлар респондентларнинг жавоблари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Банк тизимида коррупцияни келтириб чиқарувчи  сабаб ва шарт-шароитларни таҳлил қилиш юзасидан ўтказилган аноним сўровнома натижалари</dc:title>
  <dc:creator>Bobur Botirov</dc:creator>
  <cp:lastModifiedBy>Abdulaziz Yusupov</cp:lastModifiedBy>
  <cp:revision>91</cp:revision>
  <dcterms:created xsi:type="dcterms:W3CDTF">2025-08-14T10:00:03Z</dcterms:created>
  <dcterms:modified xsi:type="dcterms:W3CDTF">2026-03-04T08:34:00Z</dcterms:modified>
</cp:coreProperties>
</file>